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6" r:id="rId2"/>
    <p:sldId id="28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6" autoAdjust="0"/>
  </p:normalViewPr>
  <p:slideViewPr>
    <p:cSldViewPr>
      <p:cViewPr>
        <p:scale>
          <a:sx n="70" d="100"/>
          <a:sy n="70" d="100"/>
        </p:scale>
        <p:origin x="-1386" y="-72"/>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200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181745" y="433069"/>
            <a:ext cx="6264544" cy="2132897"/>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000" b="0" i="0">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59079" y="358017"/>
            <a:ext cx="8552815" cy="1133475"/>
          </a:xfrm>
          <a:prstGeom prst="rect">
            <a:avLst/>
          </a:prstGeom>
        </p:spPr>
        <p:txBody>
          <a:bodyPr wrap="square" lIns="0" tIns="0" rIns="0" bIns="0">
            <a:spAutoFit/>
          </a:bodyPr>
          <a:lstStyle>
            <a:lvl1pPr>
              <a:defRPr sz="2000" b="0" i="0">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358140" y="1083309"/>
            <a:ext cx="8456930" cy="1856739"/>
          </a:xfrm>
          <a:prstGeom prst="rect">
            <a:avLst/>
          </a:prstGeom>
        </p:spPr>
        <p:txBody>
          <a:bodyPr wrap="square" lIns="0" tIns="0" rIns="0" bIns="0">
            <a:spAutoFit/>
          </a:bodyPr>
          <a:lstStyle>
            <a:lvl1pPr>
              <a:defRPr sz="200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6/3/2020</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79" y="358017"/>
            <a:ext cx="8552815" cy="2339102"/>
          </a:xfrm>
        </p:spPr>
        <p:txBody>
          <a:bodyPr/>
          <a:lstStyle/>
          <a:p>
            <a:pPr algn="ctr"/>
            <a:r>
              <a:rPr lang="en-US" sz="3200" dirty="0" smtClean="0"/>
              <a:t>KNOWLEDGE INSTITUTE OF TECHNOLOGY</a:t>
            </a:r>
            <a:r>
              <a:rPr lang="en-US" dirty="0" smtClean="0"/>
              <a:t/>
            </a:r>
            <a:br>
              <a:rPr lang="en-US" dirty="0" smtClean="0"/>
            </a:br>
            <a:r>
              <a:rPr lang="en-US" dirty="0"/>
              <a:t/>
            </a:r>
            <a:br>
              <a:rPr lang="en-US" dirty="0"/>
            </a:br>
            <a:r>
              <a:rPr lang="en-US" dirty="0" smtClean="0"/>
              <a:t/>
            </a:r>
            <a:br>
              <a:rPr lang="en-US" dirty="0" smtClean="0"/>
            </a:br>
            <a:r>
              <a:rPr lang="en-US" sz="4000" dirty="0" smtClean="0"/>
              <a:t>FOURIER SERIES AND ITS APPLICATION</a:t>
            </a:r>
            <a:endParaRPr lang="en-IN" sz="4000" dirty="0"/>
          </a:p>
        </p:txBody>
      </p:sp>
      <p:sp>
        <p:nvSpPr>
          <p:cNvPr id="3" name="Text Placeholder 2"/>
          <p:cNvSpPr>
            <a:spLocks noGrp="1"/>
          </p:cNvSpPr>
          <p:nvPr>
            <p:ph type="body" idx="1"/>
          </p:nvPr>
        </p:nvSpPr>
        <p:spPr>
          <a:xfrm>
            <a:off x="358140" y="3276600"/>
            <a:ext cx="8456930" cy="1846659"/>
          </a:xfrm>
        </p:spPr>
        <p:txBody>
          <a:bodyPr/>
          <a:lstStyle/>
          <a:p>
            <a:endParaRPr lang="en-US" dirty="0" smtClean="0"/>
          </a:p>
          <a:p>
            <a:endParaRPr lang="en-US" dirty="0"/>
          </a:p>
          <a:p>
            <a:pPr algn="r"/>
            <a:endParaRPr lang="en-US" dirty="0" smtClean="0"/>
          </a:p>
          <a:p>
            <a:pPr algn="r"/>
            <a:endParaRPr lang="en-US" dirty="0" smtClean="0"/>
          </a:p>
          <a:p>
            <a:pPr algn="r"/>
            <a:r>
              <a:rPr lang="en-US" dirty="0" smtClean="0"/>
              <a:t>S.RAMESH </a:t>
            </a:r>
            <a:endParaRPr lang="en-US" dirty="0" smtClean="0"/>
          </a:p>
          <a:p>
            <a:pPr algn="r"/>
            <a:r>
              <a:rPr lang="en-US" dirty="0" smtClean="0"/>
              <a:t>AP/MATHEMATICS</a:t>
            </a:r>
            <a:endParaRPr lang="en-IN" dirty="0"/>
          </a:p>
        </p:txBody>
      </p:sp>
    </p:spTree>
    <p:extLst>
      <p:ext uri="{BB962C8B-B14F-4D97-AF65-F5344CB8AC3E}">
        <p14:creationId xmlns:p14="http://schemas.microsoft.com/office/powerpoint/2010/main" val="3439864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5359" y="261620"/>
            <a:ext cx="187960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Times New Roman"/>
                <a:cs typeface="Times New Roman"/>
              </a:rPr>
              <a:t>Fourier</a:t>
            </a:r>
            <a:r>
              <a:rPr sz="2400" b="1" spc="-50" dirty="0">
                <a:latin typeface="Times New Roman"/>
                <a:cs typeface="Times New Roman"/>
              </a:rPr>
              <a:t> </a:t>
            </a:r>
            <a:r>
              <a:rPr sz="2400" b="1" spc="-5" dirty="0">
                <a:latin typeface="Times New Roman"/>
                <a:cs typeface="Times New Roman"/>
              </a:rPr>
              <a:t>Series</a:t>
            </a:r>
            <a:endParaRPr sz="2400" dirty="0">
              <a:latin typeface="Times New Roman"/>
              <a:cs typeface="Times New Roman"/>
            </a:endParaRPr>
          </a:p>
        </p:txBody>
      </p:sp>
      <p:sp>
        <p:nvSpPr>
          <p:cNvPr id="3" name="object 3"/>
          <p:cNvSpPr txBox="1"/>
          <p:nvPr/>
        </p:nvSpPr>
        <p:spPr>
          <a:xfrm>
            <a:off x="287020" y="871220"/>
            <a:ext cx="7419975" cy="1764030"/>
          </a:xfrm>
          <a:prstGeom prst="rect">
            <a:avLst/>
          </a:prstGeom>
        </p:spPr>
        <p:txBody>
          <a:bodyPr vert="horz" wrap="square" lIns="0" tIns="12700" rIns="0" bIns="0" rtlCol="0">
            <a:spAutoFit/>
          </a:bodyPr>
          <a:lstStyle/>
          <a:p>
            <a:pPr marL="257175">
              <a:lnSpc>
                <a:spcPct val="100000"/>
              </a:lnSpc>
              <a:spcBef>
                <a:spcPts val="100"/>
              </a:spcBef>
              <a:tabLst>
                <a:tab pos="790575" algn="l"/>
              </a:tabLst>
            </a:pPr>
            <a:r>
              <a:rPr sz="2400" b="1" dirty="0">
                <a:solidFill>
                  <a:srgbClr val="005FBF"/>
                </a:solidFill>
                <a:latin typeface="Times New Roman"/>
                <a:cs typeface="Times New Roman"/>
              </a:rPr>
              <a:t>	</a:t>
            </a:r>
            <a:r>
              <a:rPr sz="2400" b="1" spc="-5" dirty="0">
                <a:solidFill>
                  <a:srgbClr val="005FBF"/>
                </a:solidFill>
                <a:latin typeface="Times New Roman"/>
                <a:cs typeface="Times New Roman"/>
              </a:rPr>
              <a:t>General Properties</a:t>
            </a:r>
            <a:endParaRPr sz="2400" dirty="0">
              <a:latin typeface="Times New Roman"/>
              <a:cs typeface="Times New Roman"/>
            </a:endParaRPr>
          </a:p>
          <a:p>
            <a:pPr marL="791210">
              <a:lnSpc>
                <a:spcPct val="100000"/>
              </a:lnSpc>
              <a:spcBef>
                <a:spcPts val="1810"/>
              </a:spcBef>
            </a:pPr>
            <a:r>
              <a:rPr sz="2000" dirty="0">
                <a:latin typeface="Times New Roman"/>
                <a:cs typeface="Times New Roman"/>
              </a:rPr>
              <a:t>Fourier</a:t>
            </a:r>
            <a:r>
              <a:rPr sz="2000" spc="5" dirty="0">
                <a:latin typeface="Times New Roman"/>
                <a:cs typeface="Times New Roman"/>
              </a:rPr>
              <a:t> </a:t>
            </a:r>
            <a:r>
              <a:rPr sz="2000" spc="-5" dirty="0">
                <a:latin typeface="Times New Roman"/>
                <a:cs typeface="Times New Roman"/>
              </a:rPr>
              <a:t>series</a:t>
            </a:r>
            <a:endParaRPr sz="2000" dirty="0">
              <a:latin typeface="Times New Roman"/>
              <a:cs typeface="Times New Roman"/>
            </a:endParaRPr>
          </a:p>
          <a:p>
            <a:pPr marL="12700" marR="5080">
              <a:lnSpc>
                <a:spcPct val="100000"/>
              </a:lnSpc>
              <a:spcBef>
                <a:spcPts val="1800"/>
              </a:spcBef>
            </a:pPr>
            <a:r>
              <a:rPr sz="2000" dirty="0">
                <a:latin typeface="Times New Roman"/>
                <a:cs typeface="Times New Roman"/>
              </a:rPr>
              <a:t>A </a:t>
            </a:r>
            <a:r>
              <a:rPr sz="2000" spc="-5" dirty="0">
                <a:latin typeface="Times New Roman"/>
                <a:cs typeface="Times New Roman"/>
              </a:rPr>
              <a:t>Fourier series </a:t>
            </a:r>
            <a:r>
              <a:rPr sz="2000" spc="-10" dirty="0">
                <a:latin typeface="Times New Roman"/>
                <a:cs typeface="Times New Roman"/>
              </a:rPr>
              <a:t>may </a:t>
            </a:r>
            <a:r>
              <a:rPr sz="2000" dirty="0">
                <a:latin typeface="Times New Roman"/>
                <a:cs typeface="Times New Roman"/>
              </a:rPr>
              <a:t>be defined as an expansion of a function in a </a:t>
            </a:r>
            <a:r>
              <a:rPr sz="2000" spc="-5" dirty="0">
                <a:latin typeface="Times New Roman"/>
                <a:cs typeface="Times New Roman"/>
              </a:rPr>
              <a:t>series  </a:t>
            </a:r>
            <a:r>
              <a:rPr sz="2000" dirty="0">
                <a:latin typeface="Times New Roman"/>
                <a:cs typeface="Times New Roman"/>
              </a:rPr>
              <a:t>of </a:t>
            </a:r>
            <a:r>
              <a:rPr sz="2000" spc="-5" dirty="0">
                <a:latin typeface="Times New Roman"/>
                <a:cs typeface="Times New Roman"/>
              </a:rPr>
              <a:t>sines and </a:t>
            </a:r>
            <a:r>
              <a:rPr sz="2000" dirty="0">
                <a:latin typeface="Times New Roman"/>
                <a:cs typeface="Times New Roman"/>
              </a:rPr>
              <a:t>cosines such</a:t>
            </a:r>
            <a:r>
              <a:rPr sz="2000" spc="15" dirty="0">
                <a:latin typeface="Times New Roman"/>
                <a:cs typeface="Times New Roman"/>
              </a:rPr>
              <a:t> </a:t>
            </a:r>
            <a:r>
              <a:rPr sz="2000" dirty="0">
                <a:latin typeface="Times New Roman"/>
                <a:cs typeface="Times New Roman"/>
              </a:rPr>
              <a:t>as</a:t>
            </a:r>
          </a:p>
        </p:txBody>
      </p:sp>
      <p:sp>
        <p:nvSpPr>
          <p:cNvPr id="4" name="object 4"/>
          <p:cNvSpPr/>
          <p:nvPr/>
        </p:nvSpPr>
        <p:spPr>
          <a:xfrm>
            <a:off x="1901189" y="3115310"/>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5" name="object 5"/>
          <p:cNvSpPr txBox="1"/>
          <p:nvPr/>
        </p:nvSpPr>
        <p:spPr>
          <a:xfrm>
            <a:off x="1968500" y="3110230"/>
            <a:ext cx="158115" cy="340995"/>
          </a:xfrm>
          <a:prstGeom prst="rect">
            <a:avLst/>
          </a:prstGeom>
        </p:spPr>
        <p:txBody>
          <a:bodyPr vert="horz" wrap="square" lIns="0" tIns="15240" rIns="0" bIns="0" rtlCol="0">
            <a:spAutoFit/>
          </a:bodyPr>
          <a:lstStyle/>
          <a:p>
            <a:pPr marL="12700">
              <a:lnSpc>
                <a:spcPct val="100000"/>
              </a:lnSpc>
              <a:spcBef>
                <a:spcPts val="120"/>
              </a:spcBef>
            </a:pPr>
            <a:r>
              <a:rPr sz="2050" spc="15" dirty="0">
                <a:latin typeface="Times New Roman"/>
                <a:cs typeface="Times New Roman"/>
              </a:rPr>
              <a:t>2</a:t>
            </a:r>
            <a:endParaRPr sz="2050">
              <a:latin typeface="Times New Roman"/>
              <a:cs typeface="Times New Roman"/>
            </a:endParaRPr>
          </a:p>
        </p:txBody>
      </p:sp>
      <p:sp>
        <p:nvSpPr>
          <p:cNvPr id="6" name="object 6"/>
          <p:cNvSpPr txBox="1"/>
          <p:nvPr/>
        </p:nvSpPr>
        <p:spPr>
          <a:xfrm>
            <a:off x="1118869" y="2905760"/>
            <a:ext cx="1057910" cy="340995"/>
          </a:xfrm>
          <a:prstGeom prst="rect">
            <a:avLst/>
          </a:prstGeom>
        </p:spPr>
        <p:txBody>
          <a:bodyPr vert="horz" wrap="square" lIns="0" tIns="15240" rIns="0" bIns="0" rtlCol="0">
            <a:spAutoFit/>
          </a:bodyPr>
          <a:lstStyle/>
          <a:p>
            <a:pPr marL="38100">
              <a:lnSpc>
                <a:spcPct val="100000"/>
              </a:lnSpc>
              <a:spcBef>
                <a:spcPts val="120"/>
              </a:spcBef>
            </a:pPr>
            <a:r>
              <a:rPr sz="2050" i="1" spc="5" dirty="0">
                <a:latin typeface="Times New Roman"/>
                <a:cs typeface="Times New Roman"/>
              </a:rPr>
              <a:t>f </a:t>
            </a:r>
            <a:r>
              <a:rPr sz="2050" spc="80" dirty="0">
                <a:latin typeface="Times New Roman"/>
                <a:cs typeface="Times New Roman"/>
              </a:rPr>
              <a:t>(</a:t>
            </a:r>
            <a:r>
              <a:rPr sz="2050" i="1" spc="80" dirty="0">
                <a:latin typeface="Times New Roman"/>
                <a:cs typeface="Times New Roman"/>
              </a:rPr>
              <a:t>x</a:t>
            </a:r>
            <a:r>
              <a:rPr sz="2050" spc="80" dirty="0">
                <a:latin typeface="Times New Roman"/>
                <a:cs typeface="Times New Roman"/>
              </a:rPr>
              <a:t>) </a:t>
            </a:r>
            <a:r>
              <a:rPr sz="2050" spc="25" dirty="0">
                <a:latin typeface="Symbol"/>
                <a:cs typeface="Symbol"/>
              </a:rPr>
              <a:t></a:t>
            </a:r>
            <a:r>
              <a:rPr sz="2050" spc="40" dirty="0">
                <a:latin typeface="Times New Roman"/>
                <a:cs typeface="Times New Roman"/>
              </a:rPr>
              <a:t> </a:t>
            </a:r>
            <a:r>
              <a:rPr sz="3075" i="1" spc="67" baseline="37940" dirty="0">
                <a:latin typeface="Times New Roman"/>
                <a:cs typeface="Times New Roman"/>
              </a:rPr>
              <a:t>a</a:t>
            </a:r>
            <a:r>
              <a:rPr sz="1800" spc="67" baseline="39351" dirty="0">
                <a:latin typeface="Times New Roman"/>
                <a:cs typeface="Times New Roman"/>
              </a:rPr>
              <a:t>0</a:t>
            </a:r>
            <a:endParaRPr sz="1800" baseline="39351">
              <a:latin typeface="Times New Roman"/>
              <a:cs typeface="Times New Roman"/>
            </a:endParaRPr>
          </a:p>
        </p:txBody>
      </p:sp>
      <p:sp>
        <p:nvSpPr>
          <p:cNvPr id="7" name="object 7"/>
          <p:cNvSpPr txBox="1"/>
          <p:nvPr/>
        </p:nvSpPr>
        <p:spPr>
          <a:xfrm>
            <a:off x="2462529" y="3265170"/>
            <a:ext cx="266700" cy="210185"/>
          </a:xfrm>
          <a:prstGeom prst="rect">
            <a:avLst/>
          </a:prstGeom>
        </p:spPr>
        <p:txBody>
          <a:bodyPr vert="horz" wrap="square" lIns="0" tIns="13970" rIns="0" bIns="0" rtlCol="0">
            <a:spAutoFit/>
          </a:bodyPr>
          <a:lstStyle/>
          <a:p>
            <a:pPr marL="12700">
              <a:lnSpc>
                <a:spcPct val="100000"/>
              </a:lnSpc>
              <a:spcBef>
                <a:spcPts val="110"/>
              </a:spcBef>
            </a:pPr>
            <a:r>
              <a:rPr sz="1200" i="1" spc="85" dirty="0">
                <a:latin typeface="Times New Roman"/>
                <a:cs typeface="Times New Roman"/>
              </a:rPr>
              <a:t>n</a:t>
            </a:r>
            <a:r>
              <a:rPr sz="1200" spc="-65" dirty="0">
                <a:latin typeface="Symbol"/>
                <a:cs typeface="Symbol"/>
              </a:rPr>
              <a:t></a:t>
            </a:r>
            <a:r>
              <a:rPr sz="1200" spc="5" dirty="0">
                <a:latin typeface="Times New Roman"/>
                <a:cs typeface="Times New Roman"/>
              </a:rPr>
              <a:t>1</a:t>
            </a:r>
            <a:endParaRPr sz="1200">
              <a:latin typeface="Times New Roman"/>
              <a:cs typeface="Times New Roman"/>
            </a:endParaRPr>
          </a:p>
        </p:txBody>
      </p:sp>
      <p:sp>
        <p:nvSpPr>
          <p:cNvPr id="8" name="object 8"/>
          <p:cNvSpPr txBox="1"/>
          <p:nvPr/>
        </p:nvSpPr>
        <p:spPr>
          <a:xfrm>
            <a:off x="2197100" y="2748279"/>
            <a:ext cx="4023360" cy="525780"/>
          </a:xfrm>
          <a:prstGeom prst="rect">
            <a:avLst/>
          </a:prstGeom>
        </p:spPr>
        <p:txBody>
          <a:bodyPr vert="horz" wrap="square" lIns="0" tIns="13970" rIns="0" bIns="0" rtlCol="0">
            <a:spAutoFit/>
          </a:bodyPr>
          <a:lstStyle/>
          <a:p>
            <a:pPr marL="335280">
              <a:lnSpc>
                <a:spcPts val="825"/>
              </a:lnSpc>
              <a:spcBef>
                <a:spcPts val="110"/>
              </a:spcBef>
            </a:pPr>
            <a:r>
              <a:rPr sz="1200" spc="15" dirty="0">
                <a:latin typeface="Symbol"/>
                <a:cs typeface="Symbol"/>
              </a:rPr>
              <a:t></a:t>
            </a:r>
            <a:endParaRPr sz="1200" dirty="0">
              <a:latin typeface="Symbol"/>
              <a:cs typeface="Symbol"/>
            </a:endParaRPr>
          </a:p>
          <a:p>
            <a:pPr marL="251460" indent="-200660">
              <a:lnSpc>
                <a:spcPts val="3105"/>
              </a:lnSpc>
              <a:buSzPct val="66129"/>
              <a:buChar char=""/>
              <a:tabLst>
                <a:tab pos="251460" algn="l"/>
                <a:tab pos="3482975" algn="l"/>
              </a:tabLst>
            </a:pPr>
            <a:r>
              <a:rPr sz="4650" spc="382" baseline="-8064" dirty="0">
                <a:latin typeface="Symbol"/>
                <a:cs typeface="Symbol"/>
              </a:rPr>
              <a:t></a:t>
            </a:r>
            <a:r>
              <a:rPr sz="2050" spc="65" dirty="0">
                <a:latin typeface="Times New Roman"/>
                <a:cs typeface="Times New Roman"/>
              </a:rPr>
              <a:t>(</a:t>
            </a:r>
            <a:r>
              <a:rPr sz="2050" i="1" spc="110" dirty="0">
                <a:latin typeface="Times New Roman"/>
                <a:cs typeface="Times New Roman"/>
              </a:rPr>
              <a:t>a</a:t>
            </a:r>
            <a:r>
              <a:rPr sz="1800" i="1" spc="7" baseline="-23148" dirty="0">
                <a:latin typeface="Times New Roman"/>
                <a:cs typeface="Times New Roman"/>
              </a:rPr>
              <a:t>n</a:t>
            </a:r>
            <a:r>
              <a:rPr sz="1800" i="1" baseline="-23148" dirty="0">
                <a:latin typeface="Times New Roman"/>
                <a:cs typeface="Times New Roman"/>
              </a:rPr>
              <a:t> </a:t>
            </a:r>
            <a:r>
              <a:rPr sz="1800" i="1" spc="-89" baseline="-23148" dirty="0">
                <a:latin typeface="Times New Roman"/>
                <a:cs typeface="Times New Roman"/>
              </a:rPr>
              <a:t> </a:t>
            </a:r>
            <a:r>
              <a:rPr sz="2050" spc="5" dirty="0">
                <a:latin typeface="Times New Roman"/>
                <a:cs typeface="Times New Roman"/>
              </a:rPr>
              <a:t>c</a:t>
            </a:r>
            <a:r>
              <a:rPr sz="2050" spc="10" dirty="0">
                <a:latin typeface="Times New Roman"/>
                <a:cs typeface="Times New Roman"/>
              </a:rPr>
              <a:t>os</a:t>
            </a:r>
            <a:r>
              <a:rPr sz="2050" spc="-220" dirty="0">
                <a:latin typeface="Times New Roman"/>
                <a:cs typeface="Times New Roman"/>
              </a:rPr>
              <a:t> </a:t>
            </a:r>
            <a:r>
              <a:rPr sz="2050" i="1" spc="10" dirty="0">
                <a:latin typeface="Times New Roman"/>
                <a:cs typeface="Times New Roman"/>
              </a:rPr>
              <a:t>nx</a:t>
            </a:r>
            <a:r>
              <a:rPr sz="2050" i="1" spc="-65" dirty="0">
                <a:latin typeface="Times New Roman"/>
                <a:cs typeface="Times New Roman"/>
              </a:rPr>
              <a:t> </a:t>
            </a:r>
            <a:r>
              <a:rPr sz="2050" spc="25" dirty="0">
                <a:latin typeface="Symbol"/>
                <a:cs typeface="Symbol"/>
              </a:rPr>
              <a:t></a:t>
            </a:r>
            <a:r>
              <a:rPr sz="2050" spc="-140" dirty="0">
                <a:latin typeface="Times New Roman"/>
                <a:cs typeface="Times New Roman"/>
              </a:rPr>
              <a:t> </a:t>
            </a:r>
            <a:r>
              <a:rPr sz="2050" i="1" spc="10" dirty="0">
                <a:latin typeface="Times New Roman"/>
                <a:cs typeface="Times New Roman"/>
              </a:rPr>
              <a:t>b</a:t>
            </a:r>
            <a:r>
              <a:rPr sz="1800" i="1" spc="7" baseline="-23148" dirty="0">
                <a:latin typeface="Times New Roman"/>
                <a:cs typeface="Times New Roman"/>
              </a:rPr>
              <a:t>n</a:t>
            </a:r>
            <a:r>
              <a:rPr sz="1800" i="1" baseline="-23148" dirty="0">
                <a:latin typeface="Times New Roman"/>
                <a:cs typeface="Times New Roman"/>
              </a:rPr>
              <a:t> </a:t>
            </a:r>
            <a:r>
              <a:rPr sz="1800" i="1" spc="-135" baseline="-23148" dirty="0">
                <a:latin typeface="Times New Roman"/>
                <a:cs typeface="Times New Roman"/>
              </a:rPr>
              <a:t> </a:t>
            </a:r>
            <a:r>
              <a:rPr sz="2050" dirty="0">
                <a:latin typeface="Times New Roman"/>
                <a:cs typeface="Times New Roman"/>
              </a:rPr>
              <a:t>s</a:t>
            </a:r>
            <a:r>
              <a:rPr sz="2050" spc="10" dirty="0">
                <a:latin typeface="Times New Roman"/>
                <a:cs typeface="Times New Roman"/>
              </a:rPr>
              <a:t>in</a:t>
            </a:r>
            <a:r>
              <a:rPr sz="2050" spc="-140" dirty="0">
                <a:latin typeface="Times New Roman"/>
                <a:cs typeface="Times New Roman"/>
              </a:rPr>
              <a:t> </a:t>
            </a:r>
            <a:r>
              <a:rPr sz="2050" i="1" spc="15" dirty="0">
                <a:latin typeface="Times New Roman"/>
                <a:cs typeface="Times New Roman"/>
              </a:rPr>
              <a:t>n</a:t>
            </a:r>
            <a:r>
              <a:rPr sz="2050" i="1" spc="60" dirty="0">
                <a:latin typeface="Times New Roman"/>
                <a:cs typeface="Times New Roman"/>
              </a:rPr>
              <a:t>x</a:t>
            </a:r>
            <a:r>
              <a:rPr sz="2050" spc="-65" dirty="0">
                <a:latin typeface="Times New Roman"/>
                <a:cs typeface="Times New Roman"/>
              </a:rPr>
              <a:t>)</a:t>
            </a:r>
            <a:r>
              <a:rPr sz="2050" spc="5" dirty="0">
                <a:latin typeface="Times New Roman"/>
                <a:cs typeface="Times New Roman"/>
              </a:rPr>
              <a:t>.</a:t>
            </a:r>
            <a:r>
              <a:rPr sz="2050" dirty="0">
                <a:latin typeface="Times New Roman"/>
                <a:cs typeface="Times New Roman"/>
              </a:rPr>
              <a:t>	</a:t>
            </a: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1</a:t>
            </a:r>
            <a:r>
              <a:rPr sz="2000" dirty="0">
                <a:latin typeface="Times New Roman"/>
                <a:cs typeface="Times New Roman"/>
              </a:rPr>
              <a:t>)</a:t>
            </a:r>
          </a:p>
        </p:txBody>
      </p:sp>
      <p:sp>
        <p:nvSpPr>
          <p:cNvPr id="9" name="object 9"/>
          <p:cNvSpPr txBox="1"/>
          <p:nvPr/>
        </p:nvSpPr>
        <p:spPr>
          <a:xfrm>
            <a:off x="306070" y="3599179"/>
            <a:ext cx="7777480" cy="3027680"/>
          </a:xfrm>
          <a:prstGeom prst="rect">
            <a:avLst/>
          </a:prstGeom>
        </p:spPr>
        <p:txBody>
          <a:bodyPr vert="horz" wrap="square" lIns="0" tIns="12700" rIns="0" bIns="0" rtlCol="0">
            <a:spAutoFit/>
          </a:bodyPr>
          <a:lstStyle/>
          <a:p>
            <a:pPr marL="136525">
              <a:lnSpc>
                <a:spcPct val="100000"/>
              </a:lnSpc>
              <a:spcBef>
                <a:spcPts val="100"/>
              </a:spcBef>
            </a:pPr>
            <a:r>
              <a:rPr sz="2000" dirty="0">
                <a:latin typeface="Times New Roman"/>
                <a:cs typeface="Times New Roman"/>
              </a:rPr>
              <a:t>The </a:t>
            </a:r>
            <a:r>
              <a:rPr sz="2000" spc="-5" dirty="0">
                <a:latin typeface="Times New Roman"/>
                <a:cs typeface="Times New Roman"/>
              </a:rPr>
              <a:t>coefficients </a:t>
            </a:r>
            <a:r>
              <a:rPr sz="2000" dirty="0">
                <a:latin typeface="Times New Roman"/>
                <a:cs typeface="Times New Roman"/>
              </a:rPr>
              <a:t>are </a:t>
            </a:r>
            <a:r>
              <a:rPr sz="2000" spc="-5" dirty="0">
                <a:latin typeface="Times New Roman"/>
                <a:cs typeface="Times New Roman"/>
              </a:rPr>
              <a:t>related to the periodic function</a:t>
            </a:r>
            <a:r>
              <a:rPr sz="2000" spc="45" dirty="0">
                <a:latin typeface="Times New Roman"/>
                <a:cs typeface="Times New Roman"/>
              </a:rPr>
              <a:t> </a:t>
            </a:r>
            <a:r>
              <a:rPr sz="2000" dirty="0">
                <a:latin typeface="Times New Roman"/>
                <a:cs typeface="Times New Roman"/>
              </a:rPr>
              <a:t>f(x)</a:t>
            </a:r>
          </a:p>
          <a:p>
            <a:pPr marL="136525">
              <a:lnSpc>
                <a:spcPct val="100000"/>
              </a:lnSpc>
            </a:pPr>
            <a:r>
              <a:rPr sz="2000" dirty="0">
                <a:latin typeface="Times New Roman"/>
                <a:cs typeface="Times New Roman"/>
              </a:rPr>
              <a:t>by </a:t>
            </a:r>
            <a:r>
              <a:rPr sz="2000" spc="-5" dirty="0">
                <a:latin typeface="Times New Roman"/>
                <a:cs typeface="Times New Roman"/>
              </a:rPr>
              <a:t>definite integrals: </a:t>
            </a:r>
            <a:r>
              <a:rPr sz="2000" dirty="0">
                <a:latin typeface="Times New Roman"/>
                <a:cs typeface="Times New Roman"/>
              </a:rPr>
              <a:t>Eq.(7.11) </a:t>
            </a:r>
            <a:r>
              <a:rPr sz="2000" spc="-5" dirty="0">
                <a:latin typeface="Times New Roman"/>
                <a:cs typeface="Times New Roman"/>
              </a:rPr>
              <a:t>and </a:t>
            </a:r>
            <a:r>
              <a:rPr sz="2000" dirty="0">
                <a:latin typeface="Times New Roman"/>
                <a:cs typeface="Times New Roman"/>
              </a:rPr>
              <a:t>(7.12) </a:t>
            </a:r>
            <a:r>
              <a:rPr sz="2000" spc="-5" dirty="0">
                <a:latin typeface="Times New Roman"/>
                <a:cs typeface="Times New Roman"/>
              </a:rPr>
              <a:t>to </a:t>
            </a:r>
            <a:r>
              <a:rPr sz="2000" dirty="0">
                <a:latin typeface="Times New Roman"/>
                <a:cs typeface="Times New Roman"/>
              </a:rPr>
              <a:t>be </a:t>
            </a:r>
            <a:r>
              <a:rPr sz="2000" spc="-5" dirty="0">
                <a:latin typeface="Times New Roman"/>
                <a:cs typeface="Times New Roman"/>
              </a:rPr>
              <a:t>mentioned later</a:t>
            </a:r>
            <a:r>
              <a:rPr sz="2000" spc="75" dirty="0">
                <a:latin typeface="Times New Roman"/>
                <a:cs typeface="Times New Roman"/>
              </a:rPr>
              <a:t> </a:t>
            </a:r>
            <a:r>
              <a:rPr sz="2000" dirty="0">
                <a:latin typeface="Times New Roman"/>
                <a:cs typeface="Times New Roman"/>
              </a:rPr>
              <a:t>on.</a:t>
            </a:r>
          </a:p>
          <a:p>
            <a:pPr marL="292100">
              <a:lnSpc>
                <a:spcPct val="100000"/>
              </a:lnSpc>
              <a:spcBef>
                <a:spcPts val="1630"/>
              </a:spcBef>
            </a:pPr>
            <a:r>
              <a:rPr sz="1800" dirty="0">
                <a:latin typeface="Times New Roman"/>
                <a:cs typeface="Times New Roman"/>
              </a:rPr>
              <a:t>The </a:t>
            </a:r>
            <a:r>
              <a:rPr sz="1800" spc="-5" dirty="0">
                <a:latin typeface="Times New Roman"/>
                <a:cs typeface="Times New Roman"/>
              </a:rPr>
              <a:t>Dirichlet conditions:</a:t>
            </a:r>
            <a:endParaRPr sz="1800" dirty="0">
              <a:latin typeface="Times New Roman"/>
              <a:cs typeface="Times New Roman"/>
            </a:endParaRPr>
          </a:p>
          <a:p>
            <a:pPr marL="732155" indent="-325120">
              <a:lnSpc>
                <a:spcPct val="100000"/>
              </a:lnSpc>
              <a:buAutoNum type="arabicParenBoth"/>
              <a:tabLst>
                <a:tab pos="732790" algn="l"/>
              </a:tabLst>
            </a:pPr>
            <a:r>
              <a:rPr sz="1800" dirty="0">
                <a:latin typeface="Times New Roman"/>
                <a:cs typeface="Times New Roman"/>
              </a:rPr>
              <a:t>f(x) </a:t>
            </a:r>
            <a:r>
              <a:rPr sz="1800" spc="-5" dirty="0">
                <a:latin typeface="Times New Roman"/>
                <a:cs typeface="Times New Roman"/>
              </a:rPr>
              <a:t>is </a:t>
            </a:r>
            <a:r>
              <a:rPr sz="1800" dirty="0">
                <a:latin typeface="Times New Roman"/>
                <a:cs typeface="Times New Roman"/>
              </a:rPr>
              <a:t>a periodic</a:t>
            </a:r>
            <a:r>
              <a:rPr sz="1800" spc="15" dirty="0">
                <a:latin typeface="Times New Roman"/>
                <a:cs typeface="Times New Roman"/>
              </a:rPr>
              <a:t> </a:t>
            </a:r>
            <a:r>
              <a:rPr sz="1800" dirty="0">
                <a:latin typeface="Times New Roman"/>
                <a:cs typeface="Times New Roman"/>
              </a:rPr>
              <a:t>function;</a:t>
            </a:r>
          </a:p>
          <a:p>
            <a:pPr marL="732155" indent="-325120">
              <a:lnSpc>
                <a:spcPct val="100000"/>
              </a:lnSpc>
              <a:buAutoNum type="arabicParenBoth"/>
              <a:tabLst>
                <a:tab pos="732790" algn="l"/>
              </a:tabLst>
            </a:pPr>
            <a:r>
              <a:rPr sz="1800" dirty="0">
                <a:latin typeface="Times New Roman"/>
                <a:cs typeface="Times New Roman"/>
              </a:rPr>
              <a:t>f(x) has only a </a:t>
            </a:r>
            <a:r>
              <a:rPr sz="1800" spc="-5" dirty="0">
                <a:latin typeface="Times New Roman"/>
                <a:cs typeface="Times New Roman"/>
              </a:rPr>
              <a:t>finite number </a:t>
            </a:r>
            <a:r>
              <a:rPr sz="1800" dirty="0">
                <a:latin typeface="Times New Roman"/>
                <a:cs typeface="Times New Roman"/>
              </a:rPr>
              <a:t>of finite</a:t>
            </a:r>
            <a:r>
              <a:rPr sz="1800" spc="75" dirty="0">
                <a:latin typeface="Times New Roman"/>
                <a:cs typeface="Times New Roman"/>
              </a:rPr>
              <a:t> </a:t>
            </a:r>
            <a:r>
              <a:rPr sz="1800" spc="-5" dirty="0">
                <a:latin typeface="Times New Roman"/>
                <a:cs typeface="Times New Roman"/>
              </a:rPr>
              <a:t>discontinuities;</a:t>
            </a:r>
            <a:endParaRPr sz="1800" dirty="0">
              <a:latin typeface="Times New Roman"/>
              <a:cs typeface="Times New Roman"/>
            </a:endParaRPr>
          </a:p>
          <a:p>
            <a:pPr marL="697230" marR="260350" indent="-289560">
              <a:lnSpc>
                <a:spcPct val="100000"/>
              </a:lnSpc>
              <a:buAutoNum type="arabicParenBoth"/>
              <a:tabLst>
                <a:tab pos="732790" algn="l"/>
              </a:tabLst>
            </a:pPr>
            <a:r>
              <a:rPr sz="1800" dirty="0">
                <a:latin typeface="Times New Roman"/>
                <a:cs typeface="Times New Roman"/>
              </a:rPr>
              <a:t>f(x) has only a </a:t>
            </a:r>
            <a:r>
              <a:rPr sz="1800" spc="-5" dirty="0">
                <a:latin typeface="Times New Roman"/>
                <a:cs typeface="Times New Roman"/>
              </a:rPr>
              <a:t>finite number </a:t>
            </a:r>
            <a:r>
              <a:rPr sz="1800" dirty="0">
                <a:latin typeface="Times New Roman"/>
                <a:cs typeface="Times New Roman"/>
              </a:rPr>
              <a:t>of </a:t>
            </a:r>
            <a:r>
              <a:rPr sz="1800" spc="-5" dirty="0">
                <a:latin typeface="Times New Roman"/>
                <a:cs typeface="Times New Roman"/>
              </a:rPr>
              <a:t>extrem values, </a:t>
            </a:r>
            <a:r>
              <a:rPr sz="1800" spc="-10" dirty="0">
                <a:latin typeface="Times New Roman"/>
                <a:cs typeface="Times New Roman"/>
              </a:rPr>
              <a:t>maxima </a:t>
            </a:r>
            <a:r>
              <a:rPr sz="1800" spc="-5" dirty="0">
                <a:latin typeface="Times New Roman"/>
                <a:cs typeface="Times New Roman"/>
              </a:rPr>
              <a:t>and </a:t>
            </a:r>
            <a:r>
              <a:rPr sz="1800" spc="-10" dirty="0">
                <a:latin typeface="Times New Roman"/>
                <a:cs typeface="Times New Roman"/>
              </a:rPr>
              <a:t>minima </a:t>
            </a:r>
            <a:r>
              <a:rPr sz="1800" spc="-5" dirty="0">
                <a:latin typeface="Times New Roman"/>
                <a:cs typeface="Times New Roman"/>
              </a:rPr>
              <a:t>in the  </a:t>
            </a:r>
            <a:r>
              <a:rPr sz="1800" dirty="0">
                <a:latin typeface="Times New Roman"/>
                <a:cs typeface="Times New Roman"/>
              </a:rPr>
              <a:t>interval</a:t>
            </a:r>
            <a:r>
              <a:rPr sz="1800" spc="55" dirty="0">
                <a:latin typeface="Times New Roman"/>
                <a:cs typeface="Times New Roman"/>
              </a:rPr>
              <a:t> </a:t>
            </a:r>
            <a:r>
              <a:rPr sz="1800" spc="-5" dirty="0">
                <a:latin typeface="Arial"/>
                <a:cs typeface="Arial"/>
              </a:rPr>
              <a:t>[0,2</a:t>
            </a:r>
            <a:r>
              <a:rPr sz="1800" spc="-5" dirty="0">
                <a:latin typeface="Symbol"/>
                <a:cs typeface="Symbol"/>
              </a:rPr>
              <a:t></a:t>
            </a:r>
            <a:r>
              <a:rPr sz="1800" spc="-5" dirty="0">
                <a:latin typeface="Arial"/>
                <a:cs typeface="Arial"/>
              </a:rPr>
              <a:t>].</a:t>
            </a:r>
            <a:endParaRPr sz="1800" dirty="0">
              <a:latin typeface="Arial"/>
              <a:cs typeface="Arial"/>
            </a:endParaRPr>
          </a:p>
          <a:p>
            <a:pPr>
              <a:lnSpc>
                <a:spcPct val="100000"/>
              </a:lnSpc>
              <a:spcBef>
                <a:spcPts val="20"/>
              </a:spcBef>
            </a:pPr>
            <a:endParaRPr sz="1800" dirty="0">
              <a:latin typeface="Arial"/>
              <a:cs typeface="Arial"/>
            </a:endParaRPr>
          </a:p>
          <a:p>
            <a:pPr marL="12700" marR="5080">
              <a:lnSpc>
                <a:spcPct val="100000"/>
              </a:lnSpc>
            </a:pPr>
            <a:r>
              <a:rPr sz="1800" spc="-10" dirty="0">
                <a:latin typeface="Arial"/>
                <a:cs typeface="Arial"/>
              </a:rPr>
              <a:t>Fourier </a:t>
            </a:r>
            <a:r>
              <a:rPr sz="1800" spc="-5" dirty="0">
                <a:latin typeface="Arial"/>
                <a:cs typeface="Arial"/>
              </a:rPr>
              <a:t>series are </a:t>
            </a:r>
            <a:r>
              <a:rPr sz="1800" spc="-10" dirty="0">
                <a:latin typeface="Arial"/>
                <a:cs typeface="Arial"/>
              </a:rPr>
              <a:t>named </a:t>
            </a:r>
            <a:r>
              <a:rPr sz="1800" spc="-5" dirty="0">
                <a:latin typeface="Arial"/>
                <a:cs typeface="Arial"/>
              </a:rPr>
              <a:t>in </a:t>
            </a:r>
            <a:r>
              <a:rPr sz="1800" spc="-10" dirty="0">
                <a:latin typeface="Arial"/>
                <a:cs typeface="Arial"/>
              </a:rPr>
              <a:t>honor of </a:t>
            </a:r>
            <a:r>
              <a:rPr sz="1800" spc="-5" dirty="0">
                <a:latin typeface="Arial"/>
                <a:cs typeface="Arial"/>
              </a:rPr>
              <a:t>Joseph </a:t>
            </a:r>
            <a:r>
              <a:rPr sz="1800" spc="-10" dirty="0">
                <a:latin typeface="Arial"/>
                <a:cs typeface="Arial"/>
              </a:rPr>
              <a:t>Fourier (1768-1830), </a:t>
            </a:r>
            <a:r>
              <a:rPr sz="1800" spc="-20" dirty="0">
                <a:latin typeface="Arial"/>
                <a:cs typeface="Arial"/>
              </a:rPr>
              <a:t>who </a:t>
            </a:r>
            <a:r>
              <a:rPr sz="1800" dirty="0">
                <a:latin typeface="Arial"/>
                <a:cs typeface="Arial"/>
              </a:rPr>
              <a:t>made  </a:t>
            </a:r>
            <a:r>
              <a:rPr sz="1800" spc="-5" dirty="0">
                <a:latin typeface="Arial"/>
                <a:cs typeface="Arial"/>
              </a:rPr>
              <a:t>important </a:t>
            </a:r>
            <a:r>
              <a:rPr sz="1800" spc="-10" dirty="0">
                <a:latin typeface="Arial"/>
                <a:cs typeface="Arial"/>
              </a:rPr>
              <a:t>contributions </a:t>
            </a:r>
            <a:r>
              <a:rPr sz="1800" spc="-5" dirty="0">
                <a:latin typeface="Arial"/>
                <a:cs typeface="Arial"/>
              </a:rPr>
              <a:t>to the study </a:t>
            </a:r>
            <a:r>
              <a:rPr sz="1800" spc="-10" dirty="0">
                <a:latin typeface="Arial"/>
                <a:cs typeface="Arial"/>
              </a:rPr>
              <a:t>of </a:t>
            </a:r>
            <a:r>
              <a:rPr sz="1800" spc="-5" dirty="0">
                <a:latin typeface="Arial"/>
                <a:cs typeface="Arial"/>
              </a:rPr>
              <a:t>trigonometric</a:t>
            </a:r>
            <a:r>
              <a:rPr sz="1800" spc="25" dirty="0">
                <a:latin typeface="Arial"/>
                <a:cs typeface="Arial"/>
              </a:rPr>
              <a:t> </a:t>
            </a:r>
            <a:r>
              <a:rPr sz="1800" spc="-10" dirty="0">
                <a:latin typeface="Arial"/>
                <a:cs typeface="Arial"/>
              </a:rPr>
              <a:t>series,</a:t>
            </a:r>
            <a:endParaRPr sz="1800" dirty="0">
              <a:latin typeface="Arial"/>
              <a:cs typeface="Arial"/>
            </a:endParaRPr>
          </a:p>
        </p:txBody>
      </p:sp>
    </p:spTree>
    <p:extLst>
      <p:ext uri="{BB962C8B-B14F-4D97-AF65-F5344CB8AC3E}">
        <p14:creationId xmlns:p14="http://schemas.microsoft.com/office/powerpoint/2010/main" val="3537587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12090" y="947420"/>
            <a:ext cx="759142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Express </a:t>
            </a:r>
            <a:r>
              <a:rPr sz="2000" i="1" dirty="0">
                <a:latin typeface="Times New Roman"/>
                <a:cs typeface="Times New Roman"/>
              </a:rPr>
              <a:t>cos nx </a:t>
            </a:r>
            <a:r>
              <a:rPr sz="2000" dirty="0">
                <a:latin typeface="Times New Roman"/>
                <a:cs typeface="Times New Roman"/>
              </a:rPr>
              <a:t>and </a:t>
            </a:r>
            <a:r>
              <a:rPr sz="2000" i="1" spc="-5" dirty="0">
                <a:latin typeface="Times New Roman"/>
                <a:cs typeface="Times New Roman"/>
              </a:rPr>
              <a:t>sin </a:t>
            </a:r>
            <a:r>
              <a:rPr sz="2000" i="1" dirty="0">
                <a:latin typeface="Times New Roman"/>
                <a:cs typeface="Times New Roman"/>
              </a:rPr>
              <a:t>nx </a:t>
            </a:r>
            <a:r>
              <a:rPr sz="2000" spc="-5" dirty="0">
                <a:latin typeface="Times New Roman"/>
                <a:cs typeface="Times New Roman"/>
              </a:rPr>
              <a:t>in exponential form, </a:t>
            </a:r>
            <a:r>
              <a:rPr sz="2000" dirty="0">
                <a:latin typeface="Times New Roman"/>
                <a:cs typeface="Times New Roman"/>
              </a:rPr>
              <a:t>we </a:t>
            </a:r>
            <a:r>
              <a:rPr sz="2000" spc="-10" dirty="0">
                <a:latin typeface="Times New Roman"/>
                <a:cs typeface="Times New Roman"/>
              </a:rPr>
              <a:t>may </a:t>
            </a:r>
            <a:r>
              <a:rPr sz="2000" spc="-5" dirty="0">
                <a:latin typeface="Times New Roman"/>
                <a:cs typeface="Times New Roman"/>
              </a:rPr>
              <a:t>rewrite </a:t>
            </a:r>
            <a:r>
              <a:rPr sz="2000" dirty="0">
                <a:latin typeface="Times New Roman"/>
                <a:cs typeface="Times New Roman"/>
              </a:rPr>
              <a:t>Eq.(7.1)</a:t>
            </a:r>
            <a:r>
              <a:rPr sz="2000" spc="114" dirty="0">
                <a:latin typeface="Times New Roman"/>
                <a:cs typeface="Times New Roman"/>
              </a:rPr>
              <a:t> </a:t>
            </a:r>
            <a:r>
              <a:rPr sz="2000" spc="-5" dirty="0">
                <a:latin typeface="Times New Roman"/>
                <a:cs typeface="Times New Roman"/>
              </a:rPr>
              <a:t>as</a:t>
            </a:r>
            <a:endParaRPr sz="2000">
              <a:latin typeface="Times New Roman"/>
              <a:cs typeface="Times New Roman"/>
            </a:endParaRPr>
          </a:p>
        </p:txBody>
      </p:sp>
      <p:sp>
        <p:nvSpPr>
          <p:cNvPr id="3" name="object 3"/>
          <p:cNvSpPr txBox="1"/>
          <p:nvPr/>
        </p:nvSpPr>
        <p:spPr>
          <a:xfrm>
            <a:off x="2722879" y="2677160"/>
            <a:ext cx="198755" cy="264795"/>
          </a:xfrm>
          <a:prstGeom prst="rect">
            <a:avLst/>
          </a:prstGeom>
        </p:spPr>
        <p:txBody>
          <a:bodyPr vert="horz" wrap="square" lIns="0" tIns="15240" rIns="0" bIns="0" rtlCol="0">
            <a:spAutoFit/>
          </a:bodyPr>
          <a:lstStyle/>
          <a:p>
            <a:pPr marL="12700">
              <a:lnSpc>
                <a:spcPct val="100000"/>
              </a:lnSpc>
              <a:spcBef>
                <a:spcPts val="120"/>
              </a:spcBef>
            </a:pPr>
            <a:r>
              <a:rPr sz="1550" spc="254" dirty="0">
                <a:latin typeface="Symbol"/>
                <a:cs typeface="Symbol"/>
              </a:rPr>
              <a:t></a:t>
            </a:r>
            <a:endParaRPr sz="1550">
              <a:latin typeface="Symbol"/>
              <a:cs typeface="Symbol"/>
            </a:endParaRPr>
          </a:p>
        </p:txBody>
      </p:sp>
      <p:sp>
        <p:nvSpPr>
          <p:cNvPr id="4" name="object 4"/>
          <p:cNvSpPr txBox="1"/>
          <p:nvPr/>
        </p:nvSpPr>
        <p:spPr>
          <a:xfrm>
            <a:off x="2528570" y="3350259"/>
            <a:ext cx="591185" cy="264795"/>
          </a:xfrm>
          <a:prstGeom prst="rect">
            <a:avLst/>
          </a:prstGeom>
        </p:spPr>
        <p:txBody>
          <a:bodyPr vert="horz" wrap="square" lIns="0" tIns="15240" rIns="0" bIns="0" rtlCol="0">
            <a:spAutoFit/>
          </a:bodyPr>
          <a:lstStyle/>
          <a:p>
            <a:pPr marL="12700">
              <a:lnSpc>
                <a:spcPct val="100000"/>
              </a:lnSpc>
              <a:spcBef>
                <a:spcPts val="120"/>
              </a:spcBef>
            </a:pPr>
            <a:r>
              <a:rPr sz="1550" i="1" spc="90" dirty="0">
                <a:latin typeface="Times New Roman"/>
                <a:cs typeface="Times New Roman"/>
              </a:rPr>
              <a:t>n</a:t>
            </a:r>
            <a:r>
              <a:rPr sz="1550" i="1" spc="-270" dirty="0">
                <a:latin typeface="Times New Roman"/>
                <a:cs typeface="Times New Roman"/>
              </a:rPr>
              <a:t> </a:t>
            </a:r>
            <a:r>
              <a:rPr sz="1550" spc="195" dirty="0">
                <a:latin typeface="Symbol"/>
                <a:cs typeface="Symbol"/>
              </a:rPr>
              <a:t></a:t>
            </a:r>
            <a:endParaRPr sz="1550">
              <a:latin typeface="Symbol"/>
              <a:cs typeface="Symbol"/>
            </a:endParaRPr>
          </a:p>
        </p:txBody>
      </p:sp>
      <p:sp>
        <p:nvSpPr>
          <p:cNvPr id="5" name="object 5"/>
          <p:cNvSpPr txBox="1"/>
          <p:nvPr/>
        </p:nvSpPr>
        <p:spPr>
          <a:xfrm>
            <a:off x="1487169" y="2881629"/>
            <a:ext cx="995044" cy="435609"/>
          </a:xfrm>
          <a:prstGeom prst="rect">
            <a:avLst/>
          </a:prstGeom>
        </p:spPr>
        <p:txBody>
          <a:bodyPr vert="horz" wrap="square" lIns="0" tIns="11430" rIns="0" bIns="0" rtlCol="0">
            <a:spAutoFit/>
          </a:bodyPr>
          <a:lstStyle/>
          <a:p>
            <a:pPr marL="12700">
              <a:lnSpc>
                <a:spcPct val="100000"/>
              </a:lnSpc>
              <a:spcBef>
                <a:spcPts val="90"/>
              </a:spcBef>
            </a:pPr>
            <a:r>
              <a:rPr sz="2700" i="1" spc="75" dirty="0">
                <a:latin typeface="Times New Roman"/>
                <a:cs typeface="Times New Roman"/>
              </a:rPr>
              <a:t>f </a:t>
            </a:r>
            <a:r>
              <a:rPr sz="2700" spc="195" dirty="0">
                <a:latin typeface="Times New Roman"/>
                <a:cs typeface="Times New Roman"/>
              </a:rPr>
              <a:t>(</a:t>
            </a:r>
            <a:r>
              <a:rPr sz="2700" i="1" spc="195" dirty="0">
                <a:latin typeface="Times New Roman"/>
                <a:cs typeface="Times New Roman"/>
              </a:rPr>
              <a:t>x</a:t>
            </a:r>
            <a:r>
              <a:rPr sz="2700" spc="195" dirty="0">
                <a:latin typeface="Times New Roman"/>
                <a:cs typeface="Times New Roman"/>
              </a:rPr>
              <a:t>)</a:t>
            </a:r>
            <a:r>
              <a:rPr sz="2700" spc="-100" dirty="0">
                <a:latin typeface="Times New Roman"/>
                <a:cs typeface="Times New Roman"/>
              </a:rPr>
              <a:t> </a:t>
            </a:r>
            <a:r>
              <a:rPr sz="2700" spc="315" dirty="0">
                <a:latin typeface="Symbol"/>
                <a:cs typeface="Symbol"/>
              </a:rPr>
              <a:t></a:t>
            </a:r>
            <a:endParaRPr sz="2700">
              <a:latin typeface="Symbol"/>
              <a:cs typeface="Symbol"/>
            </a:endParaRPr>
          </a:p>
        </p:txBody>
      </p:sp>
      <p:sp>
        <p:nvSpPr>
          <p:cNvPr id="6" name="object 6"/>
          <p:cNvSpPr txBox="1"/>
          <p:nvPr/>
        </p:nvSpPr>
        <p:spPr>
          <a:xfrm>
            <a:off x="3506470" y="2871469"/>
            <a:ext cx="295910" cy="264795"/>
          </a:xfrm>
          <a:prstGeom prst="rect">
            <a:avLst/>
          </a:prstGeom>
        </p:spPr>
        <p:txBody>
          <a:bodyPr vert="horz" wrap="square" lIns="0" tIns="15240" rIns="0" bIns="0" rtlCol="0">
            <a:spAutoFit/>
          </a:bodyPr>
          <a:lstStyle/>
          <a:p>
            <a:pPr marL="12700">
              <a:lnSpc>
                <a:spcPct val="100000"/>
              </a:lnSpc>
              <a:spcBef>
                <a:spcPts val="120"/>
              </a:spcBef>
            </a:pPr>
            <a:r>
              <a:rPr sz="1550" i="1" spc="75" dirty="0">
                <a:latin typeface="Times New Roman"/>
                <a:cs typeface="Times New Roman"/>
              </a:rPr>
              <a:t>inx</a:t>
            </a:r>
            <a:endParaRPr sz="1550">
              <a:latin typeface="Times New Roman"/>
              <a:cs typeface="Times New Roman"/>
            </a:endParaRPr>
          </a:p>
        </p:txBody>
      </p:sp>
      <p:sp>
        <p:nvSpPr>
          <p:cNvPr id="7" name="object 7"/>
          <p:cNvSpPr txBox="1"/>
          <p:nvPr/>
        </p:nvSpPr>
        <p:spPr>
          <a:xfrm>
            <a:off x="2603500" y="2796539"/>
            <a:ext cx="741680" cy="640080"/>
          </a:xfrm>
          <a:prstGeom prst="rect">
            <a:avLst/>
          </a:prstGeom>
        </p:spPr>
        <p:txBody>
          <a:bodyPr vert="horz" wrap="square" lIns="0" tIns="16510" rIns="0" bIns="0" rtlCol="0">
            <a:spAutoFit/>
          </a:bodyPr>
          <a:lstStyle/>
          <a:p>
            <a:pPr marL="12700">
              <a:lnSpc>
                <a:spcPct val="100000"/>
              </a:lnSpc>
              <a:spcBef>
                <a:spcPts val="130"/>
              </a:spcBef>
            </a:pPr>
            <a:r>
              <a:rPr sz="4000" spc="655" dirty="0">
                <a:latin typeface="Symbol"/>
                <a:cs typeface="Symbol"/>
              </a:rPr>
              <a:t></a:t>
            </a:r>
            <a:r>
              <a:rPr sz="4000" spc="170" dirty="0">
                <a:latin typeface="Times New Roman"/>
                <a:cs typeface="Times New Roman"/>
              </a:rPr>
              <a:t> </a:t>
            </a:r>
            <a:r>
              <a:rPr sz="1550" i="1" spc="90" dirty="0">
                <a:latin typeface="Times New Roman"/>
                <a:cs typeface="Times New Roman"/>
              </a:rPr>
              <a:t>n</a:t>
            </a:r>
            <a:endParaRPr sz="1550">
              <a:latin typeface="Times New Roman"/>
              <a:cs typeface="Times New Roman"/>
            </a:endParaRPr>
          </a:p>
        </p:txBody>
      </p:sp>
      <p:sp>
        <p:nvSpPr>
          <p:cNvPr id="8" name="object 8"/>
          <p:cNvSpPr txBox="1"/>
          <p:nvPr/>
        </p:nvSpPr>
        <p:spPr>
          <a:xfrm>
            <a:off x="3042920" y="2881629"/>
            <a:ext cx="482600" cy="435609"/>
          </a:xfrm>
          <a:prstGeom prst="rect">
            <a:avLst/>
          </a:prstGeom>
        </p:spPr>
        <p:txBody>
          <a:bodyPr vert="horz" wrap="square" lIns="0" tIns="11430" rIns="0" bIns="0" rtlCol="0">
            <a:spAutoFit/>
          </a:bodyPr>
          <a:lstStyle/>
          <a:p>
            <a:pPr marL="12700">
              <a:lnSpc>
                <a:spcPct val="100000"/>
              </a:lnSpc>
              <a:spcBef>
                <a:spcPts val="90"/>
              </a:spcBef>
            </a:pPr>
            <a:r>
              <a:rPr sz="2700" i="1" spc="120" dirty="0">
                <a:latin typeface="Times New Roman"/>
                <a:cs typeface="Times New Roman"/>
              </a:rPr>
              <a:t>c</a:t>
            </a:r>
            <a:r>
              <a:rPr sz="2700" i="1" spc="190" dirty="0">
                <a:latin typeface="Times New Roman"/>
                <a:cs typeface="Times New Roman"/>
              </a:rPr>
              <a:t> </a:t>
            </a:r>
            <a:r>
              <a:rPr sz="2700" i="1" spc="120" dirty="0">
                <a:latin typeface="Times New Roman"/>
                <a:cs typeface="Times New Roman"/>
              </a:rPr>
              <a:t>e</a:t>
            </a:r>
            <a:endParaRPr sz="2700">
              <a:latin typeface="Times New Roman"/>
              <a:cs typeface="Times New Roman"/>
            </a:endParaRPr>
          </a:p>
        </p:txBody>
      </p:sp>
      <p:sp>
        <p:nvSpPr>
          <p:cNvPr id="9" name="object 9"/>
          <p:cNvSpPr txBox="1"/>
          <p:nvPr/>
        </p:nvSpPr>
        <p:spPr>
          <a:xfrm>
            <a:off x="4342129" y="3082290"/>
            <a:ext cx="51435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2</a:t>
            </a:r>
            <a:r>
              <a:rPr sz="2000" dirty="0">
                <a:latin typeface="Times New Roman"/>
                <a:cs typeface="Times New Roman"/>
              </a:rPr>
              <a:t>)</a:t>
            </a:r>
            <a:endParaRPr sz="2000">
              <a:latin typeface="Times New Roman"/>
              <a:cs typeface="Times New Roman"/>
            </a:endParaRPr>
          </a:p>
        </p:txBody>
      </p:sp>
      <p:sp>
        <p:nvSpPr>
          <p:cNvPr id="10" name="object 10"/>
          <p:cNvSpPr txBox="1"/>
          <p:nvPr/>
        </p:nvSpPr>
        <p:spPr>
          <a:xfrm>
            <a:off x="381000" y="3768090"/>
            <a:ext cx="908685"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in</a:t>
            </a:r>
            <a:r>
              <a:rPr sz="2000" spc="-60" dirty="0">
                <a:latin typeface="Times New Roman"/>
                <a:cs typeface="Times New Roman"/>
              </a:rPr>
              <a:t> </a:t>
            </a:r>
            <a:r>
              <a:rPr sz="2000" spc="-5" dirty="0">
                <a:latin typeface="Times New Roman"/>
                <a:cs typeface="Times New Roman"/>
              </a:rPr>
              <a:t>which</a:t>
            </a:r>
            <a:endParaRPr sz="2000">
              <a:latin typeface="Times New Roman"/>
              <a:cs typeface="Times New Roman"/>
            </a:endParaRPr>
          </a:p>
        </p:txBody>
      </p:sp>
      <p:sp>
        <p:nvSpPr>
          <p:cNvPr id="11" name="object 11"/>
          <p:cNvSpPr/>
          <p:nvPr/>
        </p:nvSpPr>
        <p:spPr>
          <a:xfrm>
            <a:off x="2211070" y="429514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2" name="object 12"/>
          <p:cNvSpPr/>
          <p:nvPr/>
        </p:nvSpPr>
        <p:spPr>
          <a:xfrm>
            <a:off x="2310129" y="512445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3" name="object 13"/>
          <p:cNvSpPr txBox="1"/>
          <p:nvPr/>
        </p:nvSpPr>
        <p:spPr>
          <a:xfrm>
            <a:off x="4067809" y="4876800"/>
            <a:ext cx="624205" cy="400685"/>
          </a:xfrm>
          <a:prstGeom prst="rect">
            <a:avLst/>
          </a:prstGeom>
        </p:spPr>
        <p:txBody>
          <a:bodyPr vert="horz" wrap="square" lIns="0" tIns="13970" rIns="0" bIns="0" rtlCol="0">
            <a:spAutoFit/>
          </a:bodyPr>
          <a:lstStyle/>
          <a:p>
            <a:pPr marL="12700">
              <a:lnSpc>
                <a:spcPct val="100000"/>
              </a:lnSpc>
              <a:spcBef>
                <a:spcPts val="110"/>
              </a:spcBef>
            </a:pPr>
            <a:r>
              <a:rPr sz="2450" i="1" spc="-185" dirty="0">
                <a:latin typeface="Times New Roman"/>
                <a:cs typeface="Times New Roman"/>
              </a:rPr>
              <a:t>n </a:t>
            </a:r>
            <a:r>
              <a:rPr sz="2450" spc="-375" dirty="0">
                <a:latin typeface="Symbol"/>
                <a:cs typeface="Symbol"/>
              </a:rPr>
              <a:t></a:t>
            </a:r>
            <a:r>
              <a:rPr sz="2450" spc="-204" dirty="0">
                <a:latin typeface="Times New Roman"/>
                <a:cs typeface="Times New Roman"/>
              </a:rPr>
              <a:t> </a:t>
            </a:r>
            <a:r>
              <a:rPr sz="2450" spc="-155" dirty="0">
                <a:latin typeface="Times New Roman"/>
                <a:cs typeface="Times New Roman"/>
              </a:rPr>
              <a:t>0,</a:t>
            </a:r>
            <a:endParaRPr sz="2450">
              <a:latin typeface="Times New Roman"/>
              <a:cs typeface="Times New Roman"/>
            </a:endParaRPr>
          </a:p>
        </p:txBody>
      </p:sp>
      <p:sp>
        <p:nvSpPr>
          <p:cNvPr id="14" name="object 14"/>
          <p:cNvSpPr txBox="1"/>
          <p:nvPr/>
        </p:nvSpPr>
        <p:spPr>
          <a:xfrm>
            <a:off x="2311400" y="4683759"/>
            <a:ext cx="158115" cy="400685"/>
          </a:xfrm>
          <a:prstGeom prst="rect">
            <a:avLst/>
          </a:prstGeom>
        </p:spPr>
        <p:txBody>
          <a:bodyPr vert="horz" wrap="square" lIns="0" tIns="13970" rIns="0" bIns="0" rtlCol="0">
            <a:spAutoFit/>
          </a:bodyPr>
          <a:lstStyle/>
          <a:p>
            <a:pPr marL="12700">
              <a:lnSpc>
                <a:spcPct val="100000"/>
              </a:lnSpc>
              <a:spcBef>
                <a:spcPts val="110"/>
              </a:spcBef>
            </a:pPr>
            <a:r>
              <a:rPr sz="2450" spc="-185" dirty="0">
                <a:latin typeface="Times New Roman"/>
                <a:cs typeface="Times New Roman"/>
              </a:rPr>
              <a:t>1</a:t>
            </a:r>
            <a:endParaRPr sz="2450">
              <a:latin typeface="Times New Roman"/>
              <a:cs typeface="Times New Roman"/>
            </a:endParaRPr>
          </a:p>
        </p:txBody>
      </p:sp>
      <p:sp>
        <p:nvSpPr>
          <p:cNvPr id="15" name="object 15"/>
          <p:cNvSpPr txBox="1"/>
          <p:nvPr/>
        </p:nvSpPr>
        <p:spPr>
          <a:xfrm>
            <a:off x="2212339" y="3855720"/>
            <a:ext cx="158115" cy="400685"/>
          </a:xfrm>
          <a:prstGeom prst="rect">
            <a:avLst/>
          </a:prstGeom>
        </p:spPr>
        <p:txBody>
          <a:bodyPr vert="horz" wrap="square" lIns="0" tIns="13970" rIns="0" bIns="0" rtlCol="0">
            <a:spAutoFit/>
          </a:bodyPr>
          <a:lstStyle/>
          <a:p>
            <a:pPr marL="12700">
              <a:lnSpc>
                <a:spcPct val="100000"/>
              </a:lnSpc>
              <a:spcBef>
                <a:spcPts val="110"/>
              </a:spcBef>
            </a:pPr>
            <a:r>
              <a:rPr sz="2450" spc="-185" dirty="0">
                <a:latin typeface="Times New Roman"/>
                <a:cs typeface="Times New Roman"/>
              </a:rPr>
              <a:t>1</a:t>
            </a:r>
            <a:endParaRPr sz="2450">
              <a:latin typeface="Times New Roman"/>
              <a:cs typeface="Times New Roman"/>
            </a:endParaRPr>
          </a:p>
        </p:txBody>
      </p:sp>
      <p:sp>
        <p:nvSpPr>
          <p:cNvPr id="16" name="object 16"/>
          <p:cNvSpPr txBox="1"/>
          <p:nvPr/>
        </p:nvSpPr>
        <p:spPr>
          <a:xfrm>
            <a:off x="1673860" y="4048759"/>
            <a:ext cx="1907539" cy="1228725"/>
          </a:xfrm>
          <a:prstGeom prst="rect">
            <a:avLst/>
          </a:prstGeom>
        </p:spPr>
        <p:txBody>
          <a:bodyPr vert="horz" wrap="square" lIns="0" tIns="13970" rIns="0" bIns="0" rtlCol="0">
            <a:spAutoFit/>
          </a:bodyPr>
          <a:lstStyle/>
          <a:p>
            <a:pPr marL="38100">
              <a:lnSpc>
                <a:spcPct val="100000"/>
              </a:lnSpc>
              <a:spcBef>
                <a:spcPts val="110"/>
              </a:spcBef>
            </a:pPr>
            <a:r>
              <a:rPr sz="2450" i="1" spc="-135" dirty="0">
                <a:latin typeface="Times New Roman"/>
                <a:cs typeface="Times New Roman"/>
              </a:rPr>
              <a:t>c</a:t>
            </a:r>
            <a:r>
              <a:rPr sz="2100" i="1" spc="-202" baseline="-23809" dirty="0">
                <a:latin typeface="Times New Roman"/>
                <a:cs typeface="Times New Roman"/>
              </a:rPr>
              <a:t>n   </a:t>
            </a:r>
            <a:r>
              <a:rPr sz="2450" spc="-375" dirty="0">
                <a:latin typeface="Symbol"/>
                <a:cs typeface="Symbol"/>
              </a:rPr>
              <a:t></a:t>
            </a:r>
            <a:r>
              <a:rPr sz="2450" spc="-375" dirty="0">
                <a:latin typeface="Times New Roman"/>
                <a:cs typeface="Times New Roman"/>
              </a:rPr>
              <a:t>   </a:t>
            </a:r>
            <a:r>
              <a:rPr sz="3675" spc="-277" baseline="-43083" dirty="0">
                <a:latin typeface="Times New Roman"/>
                <a:cs typeface="Times New Roman"/>
              </a:rPr>
              <a:t>2 </a:t>
            </a:r>
            <a:r>
              <a:rPr sz="2450" spc="-114" dirty="0">
                <a:latin typeface="Times New Roman"/>
                <a:cs typeface="Times New Roman"/>
              </a:rPr>
              <a:t>(</a:t>
            </a:r>
            <a:r>
              <a:rPr sz="2450" i="1" spc="-114" dirty="0">
                <a:latin typeface="Times New Roman"/>
                <a:cs typeface="Times New Roman"/>
              </a:rPr>
              <a:t>a</a:t>
            </a:r>
            <a:r>
              <a:rPr sz="2100" i="1" spc="-172" baseline="-23809" dirty="0">
                <a:latin typeface="Times New Roman"/>
                <a:cs typeface="Times New Roman"/>
              </a:rPr>
              <a:t>n   </a:t>
            </a:r>
            <a:r>
              <a:rPr sz="2450" spc="-375" dirty="0">
                <a:latin typeface="Symbol"/>
                <a:cs typeface="Symbol"/>
              </a:rPr>
              <a:t></a:t>
            </a:r>
            <a:r>
              <a:rPr sz="2450" spc="-375" dirty="0">
                <a:latin typeface="Times New Roman"/>
                <a:cs typeface="Times New Roman"/>
              </a:rPr>
              <a:t>  </a:t>
            </a:r>
            <a:r>
              <a:rPr sz="2450" i="1" spc="-155" dirty="0">
                <a:latin typeface="Times New Roman"/>
                <a:cs typeface="Times New Roman"/>
              </a:rPr>
              <a:t>ib</a:t>
            </a:r>
            <a:r>
              <a:rPr sz="2100" i="1" spc="-232" baseline="-23809" dirty="0">
                <a:latin typeface="Times New Roman"/>
                <a:cs typeface="Times New Roman"/>
              </a:rPr>
              <a:t>n</a:t>
            </a:r>
            <a:r>
              <a:rPr sz="2100" i="1" spc="-135" baseline="-23809" dirty="0">
                <a:latin typeface="Times New Roman"/>
                <a:cs typeface="Times New Roman"/>
              </a:rPr>
              <a:t> </a:t>
            </a:r>
            <a:r>
              <a:rPr sz="2450" spc="-110" dirty="0">
                <a:latin typeface="Times New Roman"/>
                <a:cs typeface="Times New Roman"/>
              </a:rPr>
              <a:t>),</a:t>
            </a:r>
            <a:endParaRPr sz="2450">
              <a:latin typeface="Times New Roman"/>
              <a:cs typeface="Times New Roman"/>
            </a:endParaRPr>
          </a:p>
          <a:p>
            <a:pPr marL="38100">
              <a:lnSpc>
                <a:spcPct val="100000"/>
              </a:lnSpc>
              <a:spcBef>
                <a:spcPts val="3579"/>
              </a:spcBef>
            </a:pPr>
            <a:r>
              <a:rPr sz="2450" i="1" spc="-190" dirty="0">
                <a:latin typeface="Times New Roman"/>
                <a:cs typeface="Times New Roman"/>
              </a:rPr>
              <a:t>c</a:t>
            </a:r>
            <a:r>
              <a:rPr sz="2100" spc="-284" baseline="-23809" dirty="0">
                <a:latin typeface="Symbol"/>
                <a:cs typeface="Symbol"/>
              </a:rPr>
              <a:t></a:t>
            </a:r>
            <a:r>
              <a:rPr sz="2100" spc="-284" baseline="-23809" dirty="0">
                <a:latin typeface="Times New Roman"/>
                <a:cs typeface="Times New Roman"/>
              </a:rPr>
              <a:t> </a:t>
            </a:r>
            <a:r>
              <a:rPr sz="2100" i="1" spc="-142" baseline="-23809" dirty="0">
                <a:latin typeface="Times New Roman"/>
                <a:cs typeface="Times New Roman"/>
              </a:rPr>
              <a:t>n   </a:t>
            </a:r>
            <a:r>
              <a:rPr sz="2450" spc="-375" dirty="0">
                <a:latin typeface="Symbol"/>
                <a:cs typeface="Symbol"/>
              </a:rPr>
              <a:t></a:t>
            </a:r>
            <a:r>
              <a:rPr sz="2450" spc="-375" dirty="0">
                <a:latin typeface="Times New Roman"/>
                <a:cs typeface="Times New Roman"/>
              </a:rPr>
              <a:t>   </a:t>
            </a:r>
            <a:r>
              <a:rPr sz="3675" spc="-277" baseline="-43083" dirty="0">
                <a:latin typeface="Times New Roman"/>
                <a:cs typeface="Times New Roman"/>
              </a:rPr>
              <a:t>2 </a:t>
            </a:r>
            <a:r>
              <a:rPr sz="2450" spc="-114" dirty="0">
                <a:latin typeface="Times New Roman"/>
                <a:cs typeface="Times New Roman"/>
              </a:rPr>
              <a:t>(</a:t>
            </a:r>
            <a:r>
              <a:rPr sz="2450" i="1" spc="-114" dirty="0">
                <a:latin typeface="Times New Roman"/>
                <a:cs typeface="Times New Roman"/>
              </a:rPr>
              <a:t>a</a:t>
            </a:r>
            <a:r>
              <a:rPr sz="2100" i="1" spc="-172" baseline="-23809" dirty="0">
                <a:latin typeface="Times New Roman"/>
                <a:cs typeface="Times New Roman"/>
              </a:rPr>
              <a:t>n   </a:t>
            </a:r>
            <a:r>
              <a:rPr sz="2450" spc="-375" dirty="0">
                <a:latin typeface="Symbol"/>
                <a:cs typeface="Symbol"/>
              </a:rPr>
              <a:t></a:t>
            </a:r>
            <a:r>
              <a:rPr sz="2450" spc="-375" dirty="0">
                <a:latin typeface="Times New Roman"/>
                <a:cs typeface="Times New Roman"/>
              </a:rPr>
              <a:t>  </a:t>
            </a:r>
            <a:r>
              <a:rPr sz="2450" i="1" spc="-160" dirty="0">
                <a:latin typeface="Times New Roman"/>
                <a:cs typeface="Times New Roman"/>
              </a:rPr>
              <a:t>ib</a:t>
            </a:r>
            <a:r>
              <a:rPr sz="2100" i="1" spc="-240" baseline="-23809" dirty="0">
                <a:latin typeface="Times New Roman"/>
                <a:cs typeface="Times New Roman"/>
              </a:rPr>
              <a:t>n</a:t>
            </a:r>
            <a:r>
              <a:rPr sz="2100" i="1" spc="-165" baseline="-23809" dirty="0">
                <a:latin typeface="Times New Roman"/>
                <a:cs typeface="Times New Roman"/>
              </a:rPr>
              <a:t> </a:t>
            </a:r>
            <a:r>
              <a:rPr sz="2450" spc="-110" dirty="0">
                <a:latin typeface="Times New Roman"/>
                <a:cs typeface="Times New Roman"/>
              </a:rPr>
              <a:t>),</a:t>
            </a:r>
            <a:endParaRPr sz="2450">
              <a:latin typeface="Times New Roman"/>
              <a:cs typeface="Times New Roman"/>
            </a:endParaRPr>
          </a:p>
        </p:txBody>
      </p:sp>
      <p:sp>
        <p:nvSpPr>
          <p:cNvPr id="17" name="object 17"/>
          <p:cNvSpPr txBox="1"/>
          <p:nvPr/>
        </p:nvSpPr>
        <p:spPr>
          <a:xfrm>
            <a:off x="5256529" y="4530090"/>
            <a:ext cx="51435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3</a:t>
            </a:r>
            <a:r>
              <a:rPr sz="2000" dirty="0">
                <a:latin typeface="Times New Roman"/>
                <a:cs typeface="Times New Roman"/>
              </a:rPr>
              <a:t>)</a:t>
            </a:r>
            <a:endParaRPr sz="2000">
              <a:latin typeface="Times New Roman"/>
              <a:cs typeface="Times New Roman"/>
            </a:endParaRPr>
          </a:p>
        </p:txBody>
      </p:sp>
      <p:sp>
        <p:nvSpPr>
          <p:cNvPr id="18" name="object 18"/>
          <p:cNvSpPr txBox="1"/>
          <p:nvPr/>
        </p:nvSpPr>
        <p:spPr>
          <a:xfrm>
            <a:off x="534669" y="5444490"/>
            <a:ext cx="39370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a:t>
            </a:r>
            <a:r>
              <a:rPr sz="2000" spc="5" dirty="0">
                <a:latin typeface="Times New Roman"/>
                <a:cs typeface="Times New Roman"/>
              </a:rPr>
              <a:t>n</a:t>
            </a:r>
            <a:r>
              <a:rPr sz="2000" dirty="0">
                <a:latin typeface="Times New Roman"/>
                <a:cs typeface="Times New Roman"/>
              </a:rPr>
              <a:t>d</a:t>
            </a:r>
            <a:endParaRPr sz="2000">
              <a:latin typeface="Times New Roman"/>
              <a:cs typeface="Times New Roman"/>
            </a:endParaRPr>
          </a:p>
        </p:txBody>
      </p:sp>
      <p:sp>
        <p:nvSpPr>
          <p:cNvPr id="19" name="object 19"/>
          <p:cNvSpPr/>
          <p:nvPr/>
        </p:nvSpPr>
        <p:spPr>
          <a:xfrm>
            <a:off x="2716529" y="5922009"/>
            <a:ext cx="200660" cy="0"/>
          </a:xfrm>
          <a:custGeom>
            <a:avLst/>
            <a:gdLst/>
            <a:ahLst/>
            <a:cxnLst/>
            <a:rect l="l" t="t" r="r" b="b"/>
            <a:pathLst>
              <a:path w="200660">
                <a:moveTo>
                  <a:pt x="0" y="0"/>
                </a:moveTo>
                <a:lnTo>
                  <a:pt x="200659" y="0"/>
                </a:lnTo>
              </a:path>
            </a:pathLst>
          </a:custGeom>
          <a:ln w="13970">
            <a:solidFill>
              <a:srgbClr val="000000"/>
            </a:solidFill>
          </a:ln>
        </p:spPr>
        <p:txBody>
          <a:bodyPr wrap="square" lIns="0" tIns="0" rIns="0" bIns="0" rtlCol="0"/>
          <a:lstStyle/>
          <a:p>
            <a:endParaRPr/>
          </a:p>
        </p:txBody>
      </p:sp>
      <p:sp>
        <p:nvSpPr>
          <p:cNvPr id="20" name="object 20"/>
          <p:cNvSpPr txBox="1"/>
          <p:nvPr/>
        </p:nvSpPr>
        <p:spPr>
          <a:xfrm>
            <a:off x="2726689" y="5915659"/>
            <a:ext cx="191135" cy="417195"/>
          </a:xfrm>
          <a:prstGeom prst="rect">
            <a:avLst/>
          </a:prstGeom>
        </p:spPr>
        <p:txBody>
          <a:bodyPr vert="horz" wrap="square" lIns="0" tIns="15240" rIns="0" bIns="0" rtlCol="0">
            <a:spAutoFit/>
          </a:bodyPr>
          <a:lstStyle/>
          <a:p>
            <a:pPr marL="12700">
              <a:lnSpc>
                <a:spcPct val="100000"/>
              </a:lnSpc>
              <a:spcBef>
                <a:spcPts val="120"/>
              </a:spcBef>
            </a:pPr>
            <a:r>
              <a:rPr sz="2550" spc="25" dirty="0">
                <a:latin typeface="Times New Roman"/>
                <a:cs typeface="Times New Roman"/>
              </a:rPr>
              <a:t>2</a:t>
            </a:r>
            <a:endParaRPr sz="2550">
              <a:latin typeface="Times New Roman"/>
              <a:cs typeface="Times New Roman"/>
            </a:endParaRPr>
          </a:p>
        </p:txBody>
      </p:sp>
      <p:sp>
        <p:nvSpPr>
          <p:cNvPr id="21" name="object 21"/>
          <p:cNvSpPr txBox="1"/>
          <p:nvPr/>
        </p:nvSpPr>
        <p:spPr>
          <a:xfrm>
            <a:off x="2231389" y="5881370"/>
            <a:ext cx="1007110" cy="254000"/>
          </a:xfrm>
          <a:prstGeom prst="rect">
            <a:avLst/>
          </a:prstGeom>
        </p:spPr>
        <p:txBody>
          <a:bodyPr vert="horz" wrap="square" lIns="0" tIns="12700" rIns="0" bIns="0" rtlCol="0">
            <a:spAutoFit/>
          </a:bodyPr>
          <a:lstStyle/>
          <a:p>
            <a:pPr marL="12700">
              <a:lnSpc>
                <a:spcPct val="100000"/>
              </a:lnSpc>
              <a:spcBef>
                <a:spcPts val="100"/>
              </a:spcBef>
              <a:tabLst>
                <a:tab pos="897255" algn="l"/>
              </a:tabLst>
            </a:pPr>
            <a:r>
              <a:rPr sz="1500" spc="5" dirty="0">
                <a:latin typeface="Times New Roman"/>
                <a:cs typeface="Times New Roman"/>
              </a:rPr>
              <a:t>0	0</a:t>
            </a:r>
            <a:endParaRPr sz="1500">
              <a:latin typeface="Times New Roman"/>
              <a:cs typeface="Times New Roman"/>
            </a:endParaRPr>
          </a:p>
        </p:txBody>
      </p:sp>
      <p:sp>
        <p:nvSpPr>
          <p:cNvPr id="22" name="object 22"/>
          <p:cNvSpPr txBox="1"/>
          <p:nvPr/>
        </p:nvSpPr>
        <p:spPr>
          <a:xfrm>
            <a:off x="2063750" y="5664200"/>
            <a:ext cx="1302385" cy="417195"/>
          </a:xfrm>
          <a:prstGeom prst="rect">
            <a:avLst/>
          </a:prstGeom>
        </p:spPr>
        <p:txBody>
          <a:bodyPr vert="horz" wrap="square" lIns="0" tIns="15240" rIns="0" bIns="0" rtlCol="0">
            <a:spAutoFit/>
          </a:bodyPr>
          <a:lstStyle/>
          <a:p>
            <a:pPr marL="38100">
              <a:lnSpc>
                <a:spcPct val="100000"/>
              </a:lnSpc>
              <a:spcBef>
                <a:spcPts val="120"/>
              </a:spcBef>
              <a:tabLst>
                <a:tab pos="385445" algn="l"/>
              </a:tabLst>
            </a:pPr>
            <a:r>
              <a:rPr sz="2550" i="1" spc="25" dirty="0">
                <a:latin typeface="Times New Roman"/>
                <a:cs typeface="Times New Roman"/>
              </a:rPr>
              <a:t>c	</a:t>
            </a:r>
            <a:r>
              <a:rPr sz="2550" spc="45" dirty="0">
                <a:latin typeface="Symbol"/>
                <a:cs typeface="Symbol"/>
              </a:rPr>
              <a:t></a:t>
            </a:r>
            <a:r>
              <a:rPr sz="2550" spc="45" dirty="0">
                <a:latin typeface="Times New Roman"/>
                <a:cs typeface="Times New Roman"/>
              </a:rPr>
              <a:t> </a:t>
            </a:r>
            <a:r>
              <a:rPr sz="3825" spc="37" baseline="34858" dirty="0">
                <a:latin typeface="Times New Roman"/>
                <a:cs typeface="Times New Roman"/>
              </a:rPr>
              <a:t>1 </a:t>
            </a:r>
            <a:r>
              <a:rPr sz="2550" i="1" spc="25" dirty="0">
                <a:latin typeface="Times New Roman"/>
                <a:cs typeface="Times New Roman"/>
              </a:rPr>
              <a:t>a</a:t>
            </a:r>
            <a:r>
              <a:rPr sz="2550" i="1" spc="135" dirty="0">
                <a:latin typeface="Times New Roman"/>
                <a:cs typeface="Times New Roman"/>
              </a:rPr>
              <a:t> </a:t>
            </a:r>
            <a:r>
              <a:rPr sz="2550" spc="10" dirty="0">
                <a:latin typeface="Times New Roman"/>
                <a:cs typeface="Times New Roman"/>
              </a:rPr>
              <a:t>.</a:t>
            </a:r>
            <a:endParaRPr sz="2550">
              <a:latin typeface="Times New Roman"/>
              <a:cs typeface="Times New Roman"/>
            </a:endParaRPr>
          </a:p>
        </p:txBody>
      </p:sp>
      <p:sp>
        <p:nvSpPr>
          <p:cNvPr id="23" name="object 23"/>
          <p:cNvSpPr/>
          <p:nvPr/>
        </p:nvSpPr>
        <p:spPr>
          <a:xfrm>
            <a:off x="2434589" y="372109"/>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24" name="object 24"/>
          <p:cNvSpPr txBox="1"/>
          <p:nvPr/>
        </p:nvSpPr>
        <p:spPr>
          <a:xfrm>
            <a:off x="2501900" y="367030"/>
            <a:ext cx="158115" cy="340995"/>
          </a:xfrm>
          <a:prstGeom prst="rect">
            <a:avLst/>
          </a:prstGeom>
        </p:spPr>
        <p:txBody>
          <a:bodyPr vert="horz" wrap="square" lIns="0" tIns="15240" rIns="0" bIns="0" rtlCol="0">
            <a:spAutoFit/>
          </a:bodyPr>
          <a:lstStyle/>
          <a:p>
            <a:pPr marL="12700">
              <a:lnSpc>
                <a:spcPct val="100000"/>
              </a:lnSpc>
              <a:spcBef>
                <a:spcPts val="120"/>
              </a:spcBef>
            </a:pPr>
            <a:r>
              <a:rPr sz="2050" spc="15" dirty="0">
                <a:latin typeface="Times New Roman"/>
                <a:cs typeface="Times New Roman"/>
              </a:rPr>
              <a:t>2</a:t>
            </a:r>
            <a:endParaRPr sz="2050">
              <a:latin typeface="Times New Roman"/>
              <a:cs typeface="Times New Roman"/>
            </a:endParaRPr>
          </a:p>
        </p:txBody>
      </p:sp>
      <p:sp>
        <p:nvSpPr>
          <p:cNvPr id="25" name="object 25"/>
          <p:cNvSpPr txBox="1"/>
          <p:nvPr/>
        </p:nvSpPr>
        <p:spPr>
          <a:xfrm>
            <a:off x="1652270" y="162560"/>
            <a:ext cx="1056640" cy="340995"/>
          </a:xfrm>
          <a:prstGeom prst="rect">
            <a:avLst/>
          </a:prstGeom>
        </p:spPr>
        <p:txBody>
          <a:bodyPr vert="horz" wrap="square" lIns="0" tIns="15240" rIns="0" bIns="0" rtlCol="0">
            <a:spAutoFit/>
          </a:bodyPr>
          <a:lstStyle/>
          <a:p>
            <a:pPr marL="38100">
              <a:lnSpc>
                <a:spcPct val="100000"/>
              </a:lnSpc>
              <a:spcBef>
                <a:spcPts val="120"/>
              </a:spcBef>
            </a:pPr>
            <a:r>
              <a:rPr sz="2050" i="1" spc="5" dirty="0">
                <a:latin typeface="Times New Roman"/>
                <a:cs typeface="Times New Roman"/>
              </a:rPr>
              <a:t>f </a:t>
            </a:r>
            <a:r>
              <a:rPr sz="2050" spc="80" dirty="0">
                <a:latin typeface="Times New Roman"/>
                <a:cs typeface="Times New Roman"/>
              </a:rPr>
              <a:t>(</a:t>
            </a:r>
            <a:r>
              <a:rPr sz="2050" i="1" spc="80" dirty="0">
                <a:latin typeface="Times New Roman"/>
                <a:cs typeface="Times New Roman"/>
              </a:rPr>
              <a:t>x</a:t>
            </a:r>
            <a:r>
              <a:rPr sz="2050" spc="80" dirty="0">
                <a:latin typeface="Times New Roman"/>
                <a:cs typeface="Times New Roman"/>
              </a:rPr>
              <a:t>) </a:t>
            </a:r>
            <a:r>
              <a:rPr sz="2050" spc="25" dirty="0">
                <a:latin typeface="Symbol"/>
                <a:cs typeface="Symbol"/>
              </a:rPr>
              <a:t></a:t>
            </a:r>
            <a:r>
              <a:rPr sz="2050" spc="40" dirty="0">
                <a:latin typeface="Times New Roman"/>
                <a:cs typeface="Times New Roman"/>
              </a:rPr>
              <a:t> </a:t>
            </a:r>
            <a:r>
              <a:rPr sz="3075" i="1" spc="60" baseline="37940" dirty="0">
                <a:latin typeface="Times New Roman"/>
                <a:cs typeface="Times New Roman"/>
              </a:rPr>
              <a:t>a</a:t>
            </a:r>
            <a:r>
              <a:rPr sz="1800" spc="60" baseline="39351" dirty="0">
                <a:latin typeface="Times New Roman"/>
                <a:cs typeface="Times New Roman"/>
              </a:rPr>
              <a:t>0</a:t>
            </a:r>
            <a:endParaRPr sz="1800" baseline="39351">
              <a:latin typeface="Times New Roman"/>
              <a:cs typeface="Times New Roman"/>
            </a:endParaRPr>
          </a:p>
        </p:txBody>
      </p:sp>
      <p:sp>
        <p:nvSpPr>
          <p:cNvPr id="26" name="object 26"/>
          <p:cNvSpPr txBox="1"/>
          <p:nvPr/>
        </p:nvSpPr>
        <p:spPr>
          <a:xfrm>
            <a:off x="2995929" y="521970"/>
            <a:ext cx="266700" cy="210185"/>
          </a:xfrm>
          <a:prstGeom prst="rect">
            <a:avLst/>
          </a:prstGeom>
        </p:spPr>
        <p:txBody>
          <a:bodyPr vert="horz" wrap="square" lIns="0" tIns="13970" rIns="0" bIns="0" rtlCol="0">
            <a:spAutoFit/>
          </a:bodyPr>
          <a:lstStyle/>
          <a:p>
            <a:pPr marL="12700">
              <a:lnSpc>
                <a:spcPct val="100000"/>
              </a:lnSpc>
              <a:spcBef>
                <a:spcPts val="110"/>
              </a:spcBef>
            </a:pPr>
            <a:r>
              <a:rPr sz="1200" i="1" spc="85" dirty="0">
                <a:latin typeface="Times New Roman"/>
                <a:cs typeface="Times New Roman"/>
              </a:rPr>
              <a:t>n</a:t>
            </a:r>
            <a:r>
              <a:rPr sz="1200" spc="-65" dirty="0">
                <a:latin typeface="Symbol"/>
                <a:cs typeface="Symbol"/>
              </a:rPr>
              <a:t></a:t>
            </a:r>
            <a:r>
              <a:rPr sz="1200" spc="5" dirty="0">
                <a:latin typeface="Times New Roman"/>
                <a:cs typeface="Times New Roman"/>
              </a:rPr>
              <a:t>1</a:t>
            </a:r>
            <a:endParaRPr sz="1200">
              <a:latin typeface="Times New Roman"/>
              <a:cs typeface="Times New Roman"/>
            </a:endParaRPr>
          </a:p>
        </p:txBody>
      </p:sp>
      <p:sp>
        <p:nvSpPr>
          <p:cNvPr id="27" name="object 27"/>
          <p:cNvSpPr txBox="1"/>
          <p:nvPr/>
        </p:nvSpPr>
        <p:spPr>
          <a:xfrm>
            <a:off x="2730500" y="5080"/>
            <a:ext cx="2924175" cy="524510"/>
          </a:xfrm>
          <a:prstGeom prst="rect">
            <a:avLst/>
          </a:prstGeom>
        </p:spPr>
        <p:txBody>
          <a:bodyPr vert="horz" wrap="square" lIns="0" tIns="13970" rIns="0" bIns="0" rtlCol="0">
            <a:spAutoFit/>
          </a:bodyPr>
          <a:lstStyle/>
          <a:p>
            <a:pPr marL="335280">
              <a:lnSpc>
                <a:spcPts val="819"/>
              </a:lnSpc>
              <a:spcBef>
                <a:spcPts val="110"/>
              </a:spcBef>
            </a:pPr>
            <a:r>
              <a:rPr sz="1200" spc="15" dirty="0">
                <a:latin typeface="Symbol"/>
                <a:cs typeface="Symbol"/>
              </a:rPr>
              <a:t></a:t>
            </a:r>
            <a:endParaRPr sz="1200">
              <a:latin typeface="Symbol"/>
              <a:cs typeface="Symbol"/>
            </a:endParaRPr>
          </a:p>
          <a:p>
            <a:pPr marL="251460" indent="-200660">
              <a:lnSpc>
                <a:spcPts val="3100"/>
              </a:lnSpc>
              <a:buSzPct val="66129"/>
              <a:buChar char=""/>
              <a:tabLst>
                <a:tab pos="251460" algn="l"/>
              </a:tabLst>
            </a:pPr>
            <a:r>
              <a:rPr sz="4650" spc="382" baseline="-8960" dirty="0">
                <a:latin typeface="Symbol"/>
                <a:cs typeface="Symbol"/>
              </a:rPr>
              <a:t></a:t>
            </a:r>
            <a:r>
              <a:rPr sz="2050" spc="65" dirty="0">
                <a:latin typeface="Times New Roman"/>
                <a:cs typeface="Times New Roman"/>
              </a:rPr>
              <a:t>(</a:t>
            </a:r>
            <a:r>
              <a:rPr sz="2050" i="1" spc="110" dirty="0">
                <a:latin typeface="Times New Roman"/>
                <a:cs typeface="Times New Roman"/>
              </a:rPr>
              <a:t>a</a:t>
            </a:r>
            <a:r>
              <a:rPr sz="1800" i="1" spc="7" baseline="-23148" dirty="0">
                <a:latin typeface="Times New Roman"/>
                <a:cs typeface="Times New Roman"/>
              </a:rPr>
              <a:t>n</a:t>
            </a:r>
            <a:r>
              <a:rPr sz="1800" i="1" baseline="-23148" dirty="0">
                <a:latin typeface="Times New Roman"/>
                <a:cs typeface="Times New Roman"/>
              </a:rPr>
              <a:t> </a:t>
            </a:r>
            <a:r>
              <a:rPr sz="1800" i="1" spc="-89" baseline="-23148" dirty="0">
                <a:latin typeface="Times New Roman"/>
                <a:cs typeface="Times New Roman"/>
              </a:rPr>
              <a:t> </a:t>
            </a:r>
            <a:r>
              <a:rPr sz="2050" spc="5" dirty="0">
                <a:latin typeface="Times New Roman"/>
                <a:cs typeface="Times New Roman"/>
              </a:rPr>
              <a:t>co</a:t>
            </a:r>
            <a:r>
              <a:rPr sz="2050" spc="10" dirty="0">
                <a:latin typeface="Times New Roman"/>
                <a:cs typeface="Times New Roman"/>
              </a:rPr>
              <a:t>s</a:t>
            </a:r>
            <a:r>
              <a:rPr sz="2050" spc="-215" dirty="0">
                <a:latin typeface="Times New Roman"/>
                <a:cs typeface="Times New Roman"/>
              </a:rPr>
              <a:t> </a:t>
            </a:r>
            <a:r>
              <a:rPr sz="2050" i="1" spc="15" dirty="0">
                <a:latin typeface="Times New Roman"/>
                <a:cs typeface="Times New Roman"/>
              </a:rPr>
              <a:t>nx</a:t>
            </a:r>
            <a:r>
              <a:rPr sz="2050" i="1" spc="-70" dirty="0">
                <a:latin typeface="Times New Roman"/>
                <a:cs typeface="Times New Roman"/>
              </a:rPr>
              <a:t> </a:t>
            </a:r>
            <a:r>
              <a:rPr sz="2050" spc="25" dirty="0">
                <a:latin typeface="Symbol"/>
                <a:cs typeface="Symbol"/>
              </a:rPr>
              <a:t></a:t>
            </a:r>
            <a:r>
              <a:rPr sz="2050" spc="-140" dirty="0">
                <a:latin typeface="Times New Roman"/>
                <a:cs typeface="Times New Roman"/>
              </a:rPr>
              <a:t> </a:t>
            </a:r>
            <a:r>
              <a:rPr sz="2050" i="1" spc="10" dirty="0">
                <a:latin typeface="Times New Roman"/>
                <a:cs typeface="Times New Roman"/>
              </a:rPr>
              <a:t>b</a:t>
            </a:r>
            <a:r>
              <a:rPr sz="1800" i="1" spc="7" baseline="-23148" dirty="0">
                <a:latin typeface="Times New Roman"/>
                <a:cs typeface="Times New Roman"/>
              </a:rPr>
              <a:t>n</a:t>
            </a:r>
            <a:r>
              <a:rPr sz="1800" i="1" baseline="-23148" dirty="0">
                <a:latin typeface="Times New Roman"/>
                <a:cs typeface="Times New Roman"/>
              </a:rPr>
              <a:t> </a:t>
            </a:r>
            <a:r>
              <a:rPr sz="1800" i="1" spc="-135" baseline="-23148" dirty="0">
                <a:latin typeface="Times New Roman"/>
                <a:cs typeface="Times New Roman"/>
              </a:rPr>
              <a:t> </a:t>
            </a:r>
            <a:r>
              <a:rPr sz="2050" spc="10" dirty="0">
                <a:latin typeface="Times New Roman"/>
                <a:cs typeface="Times New Roman"/>
              </a:rPr>
              <a:t>s</a:t>
            </a:r>
            <a:r>
              <a:rPr sz="2050" spc="-5" dirty="0">
                <a:latin typeface="Times New Roman"/>
                <a:cs typeface="Times New Roman"/>
              </a:rPr>
              <a:t>i</a:t>
            </a:r>
            <a:r>
              <a:rPr sz="2050" spc="15" dirty="0">
                <a:latin typeface="Times New Roman"/>
                <a:cs typeface="Times New Roman"/>
              </a:rPr>
              <a:t>n</a:t>
            </a:r>
            <a:r>
              <a:rPr sz="2050" spc="-140" dirty="0">
                <a:latin typeface="Times New Roman"/>
                <a:cs typeface="Times New Roman"/>
              </a:rPr>
              <a:t> </a:t>
            </a:r>
            <a:r>
              <a:rPr sz="2050" i="1" spc="25" dirty="0">
                <a:latin typeface="Times New Roman"/>
                <a:cs typeface="Times New Roman"/>
              </a:rPr>
              <a:t>n</a:t>
            </a:r>
            <a:r>
              <a:rPr sz="2050" i="1" spc="50" dirty="0">
                <a:latin typeface="Times New Roman"/>
                <a:cs typeface="Times New Roman"/>
              </a:rPr>
              <a:t>x</a:t>
            </a:r>
            <a:r>
              <a:rPr sz="2050" spc="-65" dirty="0">
                <a:latin typeface="Times New Roman"/>
                <a:cs typeface="Times New Roman"/>
              </a:rPr>
              <a:t>)</a:t>
            </a:r>
            <a:r>
              <a:rPr sz="2050" spc="5" dirty="0">
                <a:latin typeface="Times New Roman"/>
                <a:cs typeface="Times New Roman"/>
              </a:rPr>
              <a:t>.</a:t>
            </a:r>
            <a:endParaRPr sz="2050">
              <a:latin typeface="Times New Roman"/>
              <a:cs typeface="Times New Roman"/>
            </a:endParaRPr>
          </a:p>
        </p:txBody>
      </p:sp>
      <p:sp>
        <p:nvSpPr>
          <p:cNvPr id="28" name="object 28"/>
          <p:cNvSpPr/>
          <p:nvPr/>
        </p:nvSpPr>
        <p:spPr>
          <a:xfrm>
            <a:off x="2471420" y="1877060"/>
            <a:ext cx="160020" cy="0"/>
          </a:xfrm>
          <a:custGeom>
            <a:avLst/>
            <a:gdLst/>
            <a:ahLst/>
            <a:cxnLst/>
            <a:rect l="l" t="t" r="r" b="b"/>
            <a:pathLst>
              <a:path w="160019">
                <a:moveTo>
                  <a:pt x="0" y="0"/>
                </a:moveTo>
                <a:lnTo>
                  <a:pt x="160019" y="0"/>
                </a:lnTo>
              </a:path>
            </a:pathLst>
          </a:custGeom>
          <a:ln w="11430">
            <a:solidFill>
              <a:srgbClr val="000000"/>
            </a:solidFill>
          </a:ln>
        </p:spPr>
        <p:txBody>
          <a:bodyPr wrap="square" lIns="0" tIns="0" rIns="0" bIns="0" rtlCol="0"/>
          <a:lstStyle/>
          <a:p>
            <a:endParaRPr/>
          </a:p>
        </p:txBody>
      </p:sp>
      <p:sp>
        <p:nvSpPr>
          <p:cNvPr id="29" name="object 29"/>
          <p:cNvSpPr/>
          <p:nvPr/>
        </p:nvSpPr>
        <p:spPr>
          <a:xfrm>
            <a:off x="5158740" y="1877060"/>
            <a:ext cx="237490" cy="0"/>
          </a:xfrm>
          <a:custGeom>
            <a:avLst/>
            <a:gdLst/>
            <a:ahLst/>
            <a:cxnLst/>
            <a:rect l="l" t="t" r="r" b="b"/>
            <a:pathLst>
              <a:path w="237489">
                <a:moveTo>
                  <a:pt x="0" y="0"/>
                </a:moveTo>
                <a:lnTo>
                  <a:pt x="237489" y="0"/>
                </a:lnTo>
              </a:path>
            </a:pathLst>
          </a:custGeom>
          <a:ln w="11430">
            <a:solidFill>
              <a:srgbClr val="000000"/>
            </a:solidFill>
          </a:ln>
        </p:spPr>
        <p:txBody>
          <a:bodyPr wrap="square" lIns="0" tIns="0" rIns="0" bIns="0" rtlCol="0"/>
          <a:lstStyle/>
          <a:p>
            <a:endParaRPr/>
          </a:p>
        </p:txBody>
      </p:sp>
      <p:sp>
        <p:nvSpPr>
          <p:cNvPr id="30" name="object 30"/>
          <p:cNvSpPr txBox="1"/>
          <p:nvPr/>
        </p:nvSpPr>
        <p:spPr>
          <a:xfrm>
            <a:off x="5163820" y="1871980"/>
            <a:ext cx="227329" cy="342900"/>
          </a:xfrm>
          <a:prstGeom prst="rect">
            <a:avLst/>
          </a:prstGeom>
        </p:spPr>
        <p:txBody>
          <a:bodyPr vert="horz" wrap="square" lIns="0" tIns="16510" rIns="0" bIns="0" rtlCol="0">
            <a:spAutoFit/>
          </a:bodyPr>
          <a:lstStyle/>
          <a:p>
            <a:pPr marL="12700">
              <a:lnSpc>
                <a:spcPct val="100000"/>
              </a:lnSpc>
              <a:spcBef>
                <a:spcPts val="130"/>
              </a:spcBef>
            </a:pPr>
            <a:r>
              <a:rPr sz="2050" spc="-20" dirty="0">
                <a:latin typeface="Times New Roman"/>
                <a:cs typeface="Times New Roman"/>
              </a:rPr>
              <a:t>2</a:t>
            </a:r>
            <a:r>
              <a:rPr sz="2050" i="1" spc="5" dirty="0">
                <a:latin typeface="Times New Roman"/>
                <a:cs typeface="Times New Roman"/>
              </a:rPr>
              <a:t>i</a:t>
            </a:r>
            <a:endParaRPr sz="2050">
              <a:latin typeface="Times New Roman"/>
              <a:cs typeface="Times New Roman"/>
            </a:endParaRPr>
          </a:p>
        </p:txBody>
      </p:sp>
      <p:sp>
        <p:nvSpPr>
          <p:cNvPr id="31" name="object 31"/>
          <p:cNvSpPr txBox="1"/>
          <p:nvPr/>
        </p:nvSpPr>
        <p:spPr>
          <a:xfrm>
            <a:off x="4286250" y="1506219"/>
            <a:ext cx="1569720" cy="534670"/>
          </a:xfrm>
          <a:prstGeom prst="rect">
            <a:avLst/>
          </a:prstGeom>
        </p:spPr>
        <p:txBody>
          <a:bodyPr vert="horz" wrap="square" lIns="0" tIns="11430" rIns="0" bIns="0" rtlCol="0">
            <a:spAutoFit/>
          </a:bodyPr>
          <a:lstStyle/>
          <a:p>
            <a:pPr marL="38100">
              <a:lnSpc>
                <a:spcPct val="100000"/>
              </a:lnSpc>
              <a:spcBef>
                <a:spcPts val="90"/>
              </a:spcBef>
            </a:pPr>
            <a:r>
              <a:rPr sz="2050" spc="5" dirty="0">
                <a:latin typeface="Times New Roman"/>
                <a:cs typeface="Times New Roman"/>
              </a:rPr>
              <a:t>si</a:t>
            </a:r>
            <a:r>
              <a:rPr sz="2050" spc="25" dirty="0">
                <a:latin typeface="Times New Roman"/>
                <a:cs typeface="Times New Roman"/>
              </a:rPr>
              <a:t>n</a:t>
            </a:r>
            <a:r>
              <a:rPr sz="2050" i="1" spc="10" dirty="0">
                <a:latin typeface="Times New Roman"/>
                <a:cs typeface="Times New Roman"/>
              </a:rPr>
              <a:t>nx</a:t>
            </a:r>
            <a:r>
              <a:rPr sz="2050" i="1" spc="-5" dirty="0">
                <a:latin typeface="Times New Roman"/>
                <a:cs typeface="Times New Roman"/>
              </a:rPr>
              <a:t> </a:t>
            </a:r>
            <a:r>
              <a:rPr sz="2050" spc="10" dirty="0">
                <a:latin typeface="Symbol"/>
                <a:cs typeface="Symbol"/>
              </a:rPr>
              <a:t></a:t>
            </a:r>
            <a:r>
              <a:rPr sz="2050" dirty="0">
                <a:latin typeface="Times New Roman"/>
                <a:cs typeface="Times New Roman"/>
              </a:rPr>
              <a:t> </a:t>
            </a:r>
            <a:r>
              <a:rPr sz="2050" spc="-95" dirty="0">
                <a:latin typeface="Times New Roman"/>
                <a:cs typeface="Times New Roman"/>
              </a:rPr>
              <a:t> </a:t>
            </a:r>
            <a:r>
              <a:rPr sz="3075" spc="15" baseline="35230" dirty="0">
                <a:latin typeface="Times New Roman"/>
                <a:cs typeface="Times New Roman"/>
              </a:rPr>
              <a:t>1</a:t>
            </a:r>
            <a:r>
              <a:rPr sz="3075" spc="352" baseline="35230" dirty="0">
                <a:latin typeface="Times New Roman"/>
                <a:cs typeface="Times New Roman"/>
              </a:rPr>
              <a:t> </a:t>
            </a:r>
            <a:r>
              <a:rPr sz="3350" spc="-590" dirty="0">
                <a:latin typeface="Symbol"/>
                <a:cs typeface="Symbol"/>
              </a:rPr>
              <a:t></a:t>
            </a:r>
            <a:r>
              <a:rPr sz="2050" i="1" spc="65" dirty="0">
                <a:latin typeface="Times New Roman"/>
                <a:cs typeface="Times New Roman"/>
              </a:rPr>
              <a:t>e</a:t>
            </a:r>
            <a:r>
              <a:rPr sz="1800" i="1" baseline="43981" dirty="0">
                <a:latin typeface="Times New Roman"/>
                <a:cs typeface="Times New Roman"/>
              </a:rPr>
              <a:t>in</a:t>
            </a:r>
            <a:r>
              <a:rPr sz="1800" i="1" spc="7" baseline="43981" dirty="0">
                <a:latin typeface="Times New Roman"/>
                <a:cs typeface="Times New Roman"/>
              </a:rPr>
              <a:t>x</a:t>
            </a:r>
            <a:endParaRPr sz="1800" baseline="43981">
              <a:latin typeface="Times New Roman"/>
              <a:cs typeface="Times New Roman"/>
            </a:endParaRPr>
          </a:p>
        </p:txBody>
      </p:sp>
      <p:sp>
        <p:nvSpPr>
          <p:cNvPr id="32" name="object 32"/>
          <p:cNvSpPr txBox="1"/>
          <p:nvPr/>
        </p:nvSpPr>
        <p:spPr>
          <a:xfrm>
            <a:off x="3077210" y="1386840"/>
            <a:ext cx="3553460" cy="534670"/>
          </a:xfrm>
          <a:prstGeom prst="rect">
            <a:avLst/>
          </a:prstGeom>
        </p:spPr>
        <p:txBody>
          <a:bodyPr vert="horz" wrap="square" lIns="0" tIns="11430" rIns="0" bIns="0" rtlCol="0">
            <a:spAutoFit/>
          </a:bodyPr>
          <a:lstStyle/>
          <a:p>
            <a:pPr marL="241300" indent="-190500">
              <a:lnSpc>
                <a:spcPct val="100000"/>
              </a:lnSpc>
              <a:spcBef>
                <a:spcPts val="90"/>
              </a:spcBef>
              <a:buFont typeface="Symbol"/>
              <a:buChar char=""/>
              <a:tabLst>
                <a:tab pos="241300" algn="l"/>
                <a:tab pos="2816225" algn="l"/>
              </a:tabLst>
            </a:pPr>
            <a:r>
              <a:rPr sz="3075" i="1" spc="44" baseline="-25745" dirty="0">
                <a:latin typeface="Times New Roman"/>
                <a:cs typeface="Times New Roman"/>
              </a:rPr>
              <a:t>e</a:t>
            </a:r>
            <a:r>
              <a:rPr sz="1200" spc="30" dirty="0">
                <a:latin typeface="Symbol"/>
                <a:cs typeface="Symbol"/>
              </a:rPr>
              <a:t></a:t>
            </a:r>
            <a:r>
              <a:rPr sz="1200" i="1" spc="30" dirty="0">
                <a:latin typeface="Times New Roman"/>
                <a:cs typeface="Times New Roman"/>
              </a:rPr>
              <a:t>inx </a:t>
            </a:r>
            <a:r>
              <a:rPr sz="5025" spc="-517" baseline="-15754" dirty="0">
                <a:latin typeface="Symbol"/>
                <a:cs typeface="Symbol"/>
              </a:rPr>
              <a:t></a:t>
            </a:r>
            <a:r>
              <a:rPr sz="3075" spc="-517" baseline="-25745" dirty="0">
                <a:latin typeface="Times New Roman"/>
                <a:cs typeface="Times New Roman"/>
              </a:rPr>
              <a:t>,	</a:t>
            </a:r>
            <a:r>
              <a:rPr sz="3075" spc="15" baseline="-25745" dirty="0">
                <a:latin typeface="Symbol"/>
                <a:cs typeface="Symbol"/>
              </a:rPr>
              <a:t></a:t>
            </a:r>
            <a:r>
              <a:rPr sz="3075" spc="-375" baseline="-25745" dirty="0">
                <a:latin typeface="Times New Roman"/>
                <a:cs typeface="Times New Roman"/>
              </a:rPr>
              <a:t> </a:t>
            </a:r>
            <a:r>
              <a:rPr sz="3075" i="1" spc="44" baseline="-25745" dirty="0">
                <a:latin typeface="Times New Roman"/>
                <a:cs typeface="Times New Roman"/>
              </a:rPr>
              <a:t>e</a:t>
            </a:r>
            <a:r>
              <a:rPr sz="1200" spc="30" dirty="0">
                <a:latin typeface="Symbol"/>
                <a:cs typeface="Symbol"/>
              </a:rPr>
              <a:t></a:t>
            </a:r>
            <a:r>
              <a:rPr sz="1200" i="1" spc="30" dirty="0">
                <a:latin typeface="Times New Roman"/>
                <a:cs typeface="Times New Roman"/>
              </a:rPr>
              <a:t>inx </a:t>
            </a:r>
            <a:r>
              <a:rPr sz="5025" spc="-1064" baseline="-15754" dirty="0">
                <a:latin typeface="Symbol"/>
                <a:cs typeface="Symbol"/>
              </a:rPr>
              <a:t></a:t>
            </a:r>
            <a:endParaRPr sz="5025" baseline="-15754">
              <a:latin typeface="Symbol"/>
              <a:cs typeface="Symbol"/>
            </a:endParaRPr>
          </a:p>
        </p:txBody>
      </p:sp>
      <p:sp>
        <p:nvSpPr>
          <p:cNvPr id="33" name="object 33"/>
          <p:cNvSpPr txBox="1"/>
          <p:nvPr/>
        </p:nvSpPr>
        <p:spPr>
          <a:xfrm>
            <a:off x="2476500" y="1871980"/>
            <a:ext cx="157480" cy="342900"/>
          </a:xfrm>
          <a:prstGeom prst="rect">
            <a:avLst/>
          </a:prstGeom>
        </p:spPr>
        <p:txBody>
          <a:bodyPr vert="horz" wrap="square" lIns="0" tIns="16510" rIns="0" bIns="0" rtlCol="0">
            <a:spAutoFit/>
          </a:bodyPr>
          <a:lstStyle/>
          <a:p>
            <a:pPr marL="12700">
              <a:lnSpc>
                <a:spcPct val="100000"/>
              </a:lnSpc>
              <a:spcBef>
                <a:spcPts val="130"/>
              </a:spcBef>
            </a:pPr>
            <a:r>
              <a:rPr sz="2050" spc="10" dirty="0">
                <a:latin typeface="Times New Roman"/>
                <a:cs typeface="Times New Roman"/>
              </a:rPr>
              <a:t>2</a:t>
            </a:r>
            <a:endParaRPr sz="2050">
              <a:latin typeface="Times New Roman"/>
              <a:cs typeface="Times New Roman"/>
            </a:endParaRPr>
          </a:p>
        </p:txBody>
      </p:sp>
      <p:sp>
        <p:nvSpPr>
          <p:cNvPr id="34" name="object 34"/>
          <p:cNvSpPr txBox="1"/>
          <p:nvPr/>
        </p:nvSpPr>
        <p:spPr>
          <a:xfrm>
            <a:off x="1521460" y="1506219"/>
            <a:ext cx="1569720" cy="534670"/>
          </a:xfrm>
          <a:prstGeom prst="rect">
            <a:avLst/>
          </a:prstGeom>
        </p:spPr>
        <p:txBody>
          <a:bodyPr vert="horz" wrap="square" lIns="0" tIns="11430" rIns="0" bIns="0" rtlCol="0">
            <a:spAutoFit/>
          </a:bodyPr>
          <a:lstStyle/>
          <a:p>
            <a:pPr marL="38100">
              <a:lnSpc>
                <a:spcPct val="100000"/>
              </a:lnSpc>
              <a:spcBef>
                <a:spcPts val="90"/>
              </a:spcBef>
            </a:pPr>
            <a:r>
              <a:rPr sz="2050" spc="5" dirty="0">
                <a:latin typeface="Times New Roman"/>
                <a:cs typeface="Times New Roman"/>
              </a:rPr>
              <a:t>c</a:t>
            </a:r>
            <a:r>
              <a:rPr sz="2050" spc="10" dirty="0">
                <a:latin typeface="Times New Roman"/>
                <a:cs typeface="Times New Roman"/>
              </a:rPr>
              <a:t>os</a:t>
            </a:r>
            <a:r>
              <a:rPr sz="2050" spc="-220" dirty="0">
                <a:latin typeface="Times New Roman"/>
                <a:cs typeface="Times New Roman"/>
              </a:rPr>
              <a:t> </a:t>
            </a:r>
            <a:r>
              <a:rPr sz="2050" i="1" spc="10" dirty="0">
                <a:latin typeface="Times New Roman"/>
                <a:cs typeface="Times New Roman"/>
              </a:rPr>
              <a:t>nx</a:t>
            </a:r>
            <a:r>
              <a:rPr sz="2050" i="1" spc="-15" dirty="0">
                <a:latin typeface="Times New Roman"/>
                <a:cs typeface="Times New Roman"/>
              </a:rPr>
              <a:t> </a:t>
            </a:r>
            <a:r>
              <a:rPr sz="2050" spc="10" dirty="0">
                <a:latin typeface="Symbol"/>
                <a:cs typeface="Symbol"/>
              </a:rPr>
              <a:t></a:t>
            </a:r>
            <a:r>
              <a:rPr sz="2050" spc="114" dirty="0">
                <a:latin typeface="Times New Roman"/>
                <a:cs typeface="Times New Roman"/>
              </a:rPr>
              <a:t> </a:t>
            </a:r>
            <a:r>
              <a:rPr sz="3075" spc="15" baseline="35230" dirty="0">
                <a:latin typeface="Times New Roman"/>
                <a:cs typeface="Times New Roman"/>
              </a:rPr>
              <a:t>1</a:t>
            </a:r>
            <a:r>
              <a:rPr sz="3075" spc="-112" baseline="35230" dirty="0">
                <a:latin typeface="Times New Roman"/>
                <a:cs typeface="Times New Roman"/>
              </a:rPr>
              <a:t> </a:t>
            </a:r>
            <a:r>
              <a:rPr sz="3350" spc="-600" dirty="0">
                <a:latin typeface="Symbol"/>
                <a:cs typeface="Symbol"/>
              </a:rPr>
              <a:t></a:t>
            </a:r>
            <a:r>
              <a:rPr sz="2050" i="1" spc="75" dirty="0">
                <a:latin typeface="Times New Roman"/>
                <a:cs typeface="Times New Roman"/>
              </a:rPr>
              <a:t>e</a:t>
            </a:r>
            <a:r>
              <a:rPr sz="1800" i="1" spc="-15" baseline="43981" dirty="0">
                <a:latin typeface="Times New Roman"/>
                <a:cs typeface="Times New Roman"/>
              </a:rPr>
              <a:t>i</a:t>
            </a:r>
            <a:r>
              <a:rPr sz="1800" i="1" spc="7" baseline="43981" dirty="0">
                <a:latin typeface="Times New Roman"/>
                <a:cs typeface="Times New Roman"/>
              </a:rPr>
              <a:t>nx</a:t>
            </a:r>
            <a:endParaRPr sz="1800" baseline="43981">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7469" y="33019"/>
            <a:ext cx="7988300" cy="138303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Completeness</a:t>
            </a:r>
            <a:endParaRPr sz="2000">
              <a:latin typeface="Times New Roman"/>
              <a:cs typeface="Times New Roman"/>
            </a:endParaRPr>
          </a:p>
          <a:p>
            <a:pPr marL="784860" marR="5080">
              <a:lnSpc>
                <a:spcPct val="100000"/>
              </a:lnSpc>
              <a:spcBef>
                <a:spcPts val="1810"/>
              </a:spcBef>
            </a:pPr>
            <a:r>
              <a:rPr sz="1800" spc="-5" dirty="0">
                <a:latin typeface="Arial"/>
                <a:cs typeface="Arial"/>
              </a:rPr>
              <a:t>One </a:t>
            </a:r>
            <a:r>
              <a:rPr sz="1800" spc="-20" dirty="0">
                <a:latin typeface="Arial"/>
                <a:cs typeface="Arial"/>
              </a:rPr>
              <a:t>way </a:t>
            </a:r>
            <a:r>
              <a:rPr sz="1800" dirty="0">
                <a:latin typeface="Arial"/>
                <a:cs typeface="Arial"/>
              </a:rPr>
              <a:t>to </a:t>
            </a:r>
            <a:r>
              <a:rPr sz="1800" spc="-5" dirty="0">
                <a:latin typeface="Arial"/>
                <a:cs typeface="Arial"/>
              </a:rPr>
              <a:t>show the completeness of the </a:t>
            </a:r>
            <a:r>
              <a:rPr sz="1800" spc="-10" dirty="0">
                <a:latin typeface="Arial"/>
                <a:cs typeface="Arial"/>
              </a:rPr>
              <a:t>Fourier </a:t>
            </a:r>
            <a:r>
              <a:rPr sz="1800" spc="-5" dirty="0">
                <a:latin typeface="Arial"/>
                <a:cs typeface="Arial"/>
              </a:rPr>
              <a:t>series is to transform  the trigonometric </a:t>
            </a:r>
            <a:r>
              <a:rPr sz="1800" spc="-10" dirty="0">
                <a:latin typeface="Arial"/>
                <a:cs typeface="Arial"/>
              </a:rPr>
              <a:t>Fourier </a:t>
            </a:r>
            <a:r>
              <a:rPr sz="1800" spc="-5" dirty="0">
                <a:latin typeface="Arial"/>
                <a:cs typeface="Arial"/>
              </a:rPr>
              <a:t>series into </a:t>
            </a:r>
            <a:r>
              <a:rPr sz="1800" spc="-10" dirty="0">
                <a:latin typeface="Arial"/>
                <a:cs typeface="Arial"/>
              </a:rPr>
              <a:t>exponential </a:t>
            </a:r>
            <a:r>
              <a:rPr sz="1800" spc="-5" dirty="0">
                <a:latin typeface="Arial"/>
                <a:cs typeface="Arial"/>
              </a:rPr>
              <a:t>form and</a:t>
            </a:r>
            <a:r>
              <a:rPr sz="1800" spc="10" dirty="0">
                <a:latin typeface="Arial"/>
                <a:cs typeface="Arial"/>
              </a:rPr>
              <a:t> </a:t>
            </a:r>
            <a:r>
              <a:rPr sz="1800" spc="-5" dirty="0">
                <a:latin typeface="Arial"/>
                <a:cs typeface="Arial"/>
              </a:rPr>
              <a:t>compare</a:t>
            </a:r>
            <a:endParaRPr sz="1800">
              <a:latin typeface="Arial"/>
              <a:cs typeface="Arial"/>
            </a:endParaRPr>
          </a:p>
          <a:p>
            <a:pPr marL="784860">
              <a:lnSpc>
                <a:spcPct val="100000"/>
              </a:lnSpc>
            </a:pPr>
            <a:r>
              <a:rPr sz="1800" spc="-5" dirty="0">
                <a:latin typeface="Arial"/>
                <a:cs typeface="Arial"/>
              </a:rPr>
              <a:t>It </a:t>
            </a:r>
            <a:r>
              <a:rPr sz="1800" spc="-15" dirty="0">
                <a:latin typeface="Arial"/>
                <a:cs typeface="Arial"/>
              </a:rPr>
              <a:t>with </a:t>
            </a:r>
            <a:r>
              <a:rPr sz="1800" dirty="0">
                <a:latin typeface="Arial"/>
                <a:cs typeface="Arial"/>
              </a:rPr>
              <a:t>a </a:t>
            </a:r>
            <a:r>
              <a:rPr sz="1800" spc="-10" dirty="0">
                <a:latin typeface="Arial"/>
                <a:cs typeface="Arial"/>
              </a:rPr>
              <a:t>Laurent</a:t>
            </a:r>
            <a:r>
              <a:rPr sz="1800" spc="15" dirty="0">
                <a:latin typeface="Arial"/>
                <a:cs typeface="Arial"/>
              </a:rPr>
              <a:t> </a:t>
            </a:r>
            <a:r>
              <a:rPr sz="1800" spc="-5" dirty="0">
                <a:latin typeface="Arial"/>
                <a:cs typeface="Arial"/>
              </a:rPr>
              <a:t>series.</a:t>
            </a:r>
            <a:endParaRPr sz="1800">
              <a:latin typeface="Arial"/>
              <a:cs typeface="Arial"/>
            </a:endParaRPr>
          </a:p>
        </p:txBody>
      </p:sp>
      <p:sp>
        <p:nvSpPr>
          <p:cNvPr id="3" name="object 3"/>
          <p:cNvSpPr txBox="1"/>
          <p:nvPr/>
        </p:nvSpPr>
        <p:spPr>
          <a:xfrm>
            <a:off x="669290" y="1558514"/>
            <a:ext cx="6446520" cy="663575"/>
          </a:xfrm>
          <a:prstGeom prst="rect">
            <a:avLst/>
          </a:prstGeom>
        </p:spPr>
        <p:txBody>
          <a:bodyPr vert="horz" wrap="square" lIns="0" tIns="86995" rIns="0" bIns="0" rtlCol="0">
            <a:spAutoFit/>
          </a:bodyPr>
          <a:lstStyle/>
          <a:p>
            <a:pPr marL="12700">
              <a:lnSpc>
                <a:spcPct val="100000"/>
              </a:lnSpc>
              <a:spcBef>
                <a:spcPts val="685"/>
              </a:spcBef>
            </a:pPr>
            <a:r>
              <a:rPr sz="2000" dirty="0">
                <a:latin typeface="Times New Roman"/>
                <a:cs typeface="Times New Roman"/>
              </a:rPr>
              <a:t>If we expand f(z) in a Laurent </a:t>
            </a:r>
            <a:r>
              <a:rPr sz="2000" spc="-5" dirty="0">
                <a:latin typeface="Times New Roman"/>
                <a:cs typeface="Times New Roman"/>
              </a:rPr>
              <a:t>series(assuming </a:t>
            </a:r>
            <a:r>
              <a:rPr sz="2000" dirty="0">
                <a:latin typeface="Times New Roman"/>
                <a:cs typeface="Times New Roman"/>
              </a:rPr>
              <a:t>f(z) </a:t>
            </a:r>
            <a:r>
              <a:rPr sz="2000" spc="-5" dirty="0">
                <a:latin typeface="Times New Roman"/>
                <a:cs typeface="Times New Roman"/>
              </a:rPr>
              <a:t>is</a:t>
            </a:r>
            <a:r>
              <a:rPr sz="2000" dirty="0">
                <a:latin typeface="Times New Roman"/>
                <a:cs typeface="Times New Roman"/>
              </a:rPr>
              <a:t> </a:t>
            </a:r>
            <a:r>
              <a:rPr sz="2000" spc="-5" dirty="0">
                <a:latin typeface="Times New Roman"/>
                <a:cs typeface="Times New Roman"/>
              </a:rPr>
              <a:t>analytic),</a:t>
            </a:r>
            <a:endParaRPr sz="2000">
              <a:latin typeface="Times New Roman"/>
              <a:cs typeface="Times New Roman"/>
            </a:endParaRPr>
          </a:p>
          <a:p>
            <a:pPr marR="1190625" algn="ctr">
              <a:lnSpc>
                <a:spcPct val="100000"/>
              </a:lnSpc>
              <a:spcBef>
                <a:spcPts val="409"/>
              </a:spcBef>
            </a:pPr>
            <a:r>
              <a:rPr sz="1350" spc="195" dirty="0">
                <a:latin typeface="Symbol"/>
                <a:cs typeface="Symbol"/>
              </a:rPr>
              <a:t></a:t>
            </a:r>
            <a:endParaRPr sz="1350">
              <a:latin typeface="Symbol"/>
              <a:cs typeface="Symbol"/>
            </a:endParaRPr>
          </a:p>
        </p:txBody>
      </p:sp>
      <p:sp>
        <p:nvSpPr>
          <p:cNvPr id="4" name="object 4"/>
          <p:cNvSpPr txBox="1"/>
          <p:nvPr/>
        </p:nvSpPr>
        <p:spPr>
          <a:xfrm>
            <a:off x="3942079" y="2157729"/>
            <a:ext cx="120014" cy="233045"/>
          </a:xfrm>
          <a:prstGeom prst="rect">
            <a:avLst/>
          </a:prstGeom>
        </p:spPr>
        <p:txBody>
          <a:bodyPr vert="horz" wrap="square" lIns="0" tIns="13970" rIns="0" bIns="0" rtlCol="0">
            <a:spAutoFit/>
          </a:bodyPr>
          <a:lstStyle/>
          <a:p>
            <a:pPr marL="12700">
              <a:lnSpc>
                <a:spcPct val="100000"/>
              </a:lnSpc>
              <a:spcBef>
                <a:spcPts val="110"/>
              </a:spcBef>
            </a:pPr>
            <a:r>
              <a:rPr sz="1350" i="1" spc="65" dirty="0">
                <a:latin typeface="Times New Roman"/>
                <a:cs typeface="Times New Roman"/>
              </a:rPr>
              <a:t>n</a:t>
            </a:r>
            <a:endParaRPr sz="1350">
              <a:latin typeface="Times New Roman"/>
              <a:cs typeface="Times New Roman"/>
            </a:endParaRPr>
          </a:p>
        </p:txBody>
      </p:sp>
      <p:sp>
        <p:nvSpPr>
          <p:cNvPr id="5" name="object 5"/>
          <p:cNvSpPr txBox="1"/>
          <p:nvPr/>
        </p:nvSpPr>
        <p:spPr>
          <a:xfrm>
            <a:off x="3103879" y="2092959"/>
            <a:ext cx="681355" cy="558800"/>
          </a:xfrm>
          <a:prstGeom prst="rect">
            <a:avLst/>
          </a:prstGeom>
        </p:spPr>
        <p:txBody>
          <a:bodyPr vert="horz" wrap="square" lIns="0" tIns="12700" rIns="0" bIns="0" rtlCol="0">
            <a:spAutoFit/>
          </a:bodyPr>
          <a:lstStyle/>
          <a:p>
            <a:pPr marL="12700">
              <a:lnSpc>
                <a:spcPct val="100000"/>
              </a:lnSpc>
              <a:spcBef>
                <a:spcPts val="100"/>
              </a:spcBef>
              <a:tabLst>
                <a:tab pos="573405" algn="l"/>
              </a:tabLst>
            </a:pPr>
            <a:r>
              <a:rPr sz="3500" spc="484" dirty="0">
                <a:latin typeface="Symbol"/>
                <a:cs typeface="Symbol"/>
              </a:rPr>
              <a:t></a:t>
            </a:r>
            <a:r>
              <a:rPr sz="3500" spc="484" dirty="0">
                <a:latin typeface="Times New Roman"/>
                <a:cs typeface="Times New Roman"/>
              </a:rPr>
              <a:t>	</a:t>
            </a:r>
            <a:r>
              <a:rPr sz="1350" i="1" spc="65" dirty="0">
                <a:latin typeface="Times New Roman"/>
                <a:cs typeface="Times New Roman"/>
              </a:rPr>
              <a:t>n</a:t>
            </a:r>
            <a:endParaRPr sz="1350">
              <a:latin typeface="Times New Roman"/>
              <a:cs typeface="Times New Roman"/>
            </a:endParaRPr>
          </a:p>
        </p:txBody>
      </p:sp>
      <p:sp>
        <p:nvSpPr>
          <p:cNvPr id="6" name="object 6"/>
          <p:cNvSpPr txBox="1"/>
          <p:nvPr/>
        </p:nvSpPr>
        <p:spPr>
          <a:xfrm>
            <a:off x="3487420" y="2165350"/>
            <a:ext cx="676910" cy="382270"/>
          </a:xfrm>
          <a:prstGeom prst="rect">
            <a:avLst/>
          </a:prstGeom>
        </p:spPr>
        <p:txBody>
          <a:bodyPr vert="horz" wrap="square" lIns="0" tIns="11430" rIns="0" bIns="0" rtlCol="0">
            <a:spAutoFit/>
          </a:bodyPr>
          <a:lstStyle/>
          <a:p>
            <a:pPr marL="12700">
              <a:lnSpc>
                <a:spcPct val="100000"/>
              </a:lnSpc>
              <a:spcBef>
                <a:spcPts val="90"/>
              </a:spcBef>
              <a:tabLst>
                <a:tab pos="315595" algn="l"/>
                <a:tab pos="582295" algn="l"/>
              </a:tabLst>
            </a:pPr>
            <a:r>
              <a:rPr sz="2350" i="1" spc="95" dirty="0">
                <a:latin typeface="Times New Roman"/>
                <a:cs typeface="Times New Roman"/>
              </a:rPr>
              <a:t>d	</a:t>
            </a:r>
            <a:r>
              <a:rPr sz="2350" i="1" spc="75" dirty="0">
                <a:latin typeface="Times New Roman"/>
                <a:cs typeface="Times New Roman"/>
              </a:rPr>
              <a:t>z	</a:t>
            </a:r>
            <a:r>
              <a:rPr sz="2350" spc="45" dirty="0">
                <a:latin typeface="Times New Roman"/>
                <a:cs typeface="Times New Roman"/>
              </a:rPr>
              <a:t>.</a:t>
            </a:r>
            <a:endParaRPr sz="2350">
              <a:latin typeface="Times New Roman"/>
              <a:cs typeface="Times New Roman"/>
            </a:endParaRPr>
          </a:p>
        </p:txBody>
      </p:sp>
      <p:sp>
        <p:nvSpPr>
          <p:cNvPr id="7" name="object 7"/>
          <p:cNvSpPr txBox="1"/>
          <p:nvPr/>
        </p:nvSpPr>
        <p:spPr>
          <a:xfrm>
            <a:off x="2153920" y="2165350"/>
            <a:ext cx="847090" cy="382270"/>
          </a:xfrm>
          <a:prstGeom prst="rect">
            <a:avLst/>
          </a:prstGeom>
        </p:spPr>
        <p:txBody>
          <a:bodyPr vert="horz" wrap="square" lIns="0" tIns="11430" rIns="0" bIns="0" rtlCol="0">
            <a:spAutoFit/>
          </a:bodyPr>
          <a:lstStyle/>
          <a:p>
            <a:pPr marL="12700">
              <a:lnSpc>
                <a:spcPct val="100000"/>
              </a:lnSpc>
              <a:spcBef>
                <a:spcPts val="90"/>
              </a:spcBef>
            </a:pPr>
            <a:r>
              <a:rPr sz="2350" i="1" spc="50" dirty="0">
                <a:latin typeface="Times New Roman"/>
                <a:cs typeface="Times New Roman"/>
              </a:rPr>
              <a:t>f </a:t>
            </a:r>
            <a:r>
              <a:rPr sz="2350" spc="170" dirty="0">
                <a:latin typeface="Times New Roman"/>
                <a:cs typeface="Times New Roman"/>
              </a:rPr>
              <a:t>(</a:t>
            </a:r>
            <a:r>
              <a:rPr sz="2350" i="1" spc="170" dirty="0">
                <a:latin typeface="Times New Roman"/>
                <a:cs typeface="Times New Roman"/>
              </a:rPr>
              <a:t>z</a:t>
            </a:r>
            <a:r>
              <a:rPr sz="2350" spc="170" dirty="0">
                <a:latin typeface="Times New Roman"/>
                <a:cs typeface="Times New Roman"/>
              </a:rPr>
              <a:t>)</a:t>
            </a:r>
            <a:r>
              <a:rPr sz="2350" spc="-85" dirty="0">
                <a:latin typeface="Times New Roman"/>
                <a:cs typeface="Times New Roman"/>
              </a:rPr>
              <a:t> </a:t>
            </a:r>
            <a:r>
              <a:rPr sz="2350" spc="240" dirty="0">
                <a:latin typeface="Symbol"/>
                <a:cs typeface="Symbol"/>
              </a:rPr>
              <a:t></a:t>
            </a:r>
            <a:endParaRPr sz="2350">
              <a:latin typeface="Symbol"/>
              <a:cs typeface="Symbol"/>
            </a:endParaRPr>
          </a:p>
        </p:txBody>
      </p:sp>
      <p:sp>
        <p:nvSpPr>
          <p:cNvPr id="8" name="object 8"/>
          <p:cNvSpPr txBox="1"/>
          <p:nvPr/>
        </p:nvSpPr>
        <p:spPr>
          <a:xfrm>
            <a:off x="2692400" y="2546325"/>
            <a:ext cx="883285" cy="696595"/>
          </a:xfrm>
          <a:prstGeom prst="rect">
            <a:avLst/>
          </a:prstGeom>
        </p:spPr>
        <p:txBody>
          <a:bodyPr vert="horz" wrap="square" lIns="0" tIns="41910" rIns="0" bIns="0" rtlCol="0">
            <a:spAutoFit/>
          </a:bodyPr>
          <a:lstStyle/>
          <a:p>
            <a:pPr marL="360680">
              <a:lnSpc>
                <a:spcPct val="100000"/>
              </a:lnSpc>
              <a:spcBef>
                <a:spcPts val="330"/>
              </a:spcBef>
            </a:pPr>
            <a:r>
              <a:rPr sz="1350" i="1" spc="65" dirty="0">
                <a:latin typeface="Times New Roman"/>
                <a:cs typeface="Times New Roman"/>
              </a:rPr>
              <a:t>n</a:t>
            </a:r>
            <a:r>
              <a:rPr sz="1350" i="1" spc="-220" dirty="0">
                <a:latin typeface="Times New Roman"/>
                <a:cs typeface="Times New Roman"/>
              </a:rPr>
              <a:t> </a:t>
            </a:r>
            <a:r>
              <a:rPr sz="1350" spc="155" dirty="0">
                <a:latin typeface="Symbol"/>
                <a:cs typeface="Symbol"/>
              </a:rPr>
              <a:t></a:t>
            </a:r>
            <a:endParaRPr sz="1350">
              <a:latin typeface="Symbol"/>
              <a:cs typeface="Symbol"/>
            </a:endParaRPr>
          </a:p>
          <a:p>
            <a:pPr marL="38100">
              <a:lnSpc>
                <a:spcPct val="100000"/>
              </a:lnSpc>
              <a:spcBef>
                <a:spcPts val="430"/>
              </a:spcBef>
            </a:pPr>
            <a:r>
              <a:rPr sz="2500" i="1" spc="15" dirty="0">
                <a:latin typeface="Times New Roman"/>
                <a:cs typeface="Times New Roman"/>
              </a:rPr>
              <a:t>z </a:t>
            </a:r>
            <a:r>
              <a:rPr sz="2500" spc="30" dirty="0">
                <a:latin typeface="Symbol"/>
                <a:cs typeface="Symbol"/>
              </a:rPr>
              <a:t></a:t>
            </a:r>
            <a:r>
              <a:rPr sz="2500" spc="-55" dirty="0">
                <a:latin typeface="Times New Roman"/>
                <a:cs typeface="Times New Roman"/>
              </a:rPr>
              <a:t> </a:t>
            </a:r>
            <a:r>
              <a:rPr sz="2500" i="1" spc="20" dirty="0">
                <a:latin typeface="Times New Roman"/>
                <a:cs typeface="Times New Roman"/>
              </a:rPr>
              <a:t>e</a:t>
            </a:r>
            <a:r>
              <a:rPr sz="2175" i="1" spc="30" baseline="44061" dirty="0">
                <a:latin typeface="Times New Roman"/>
                <a:cs typeface="Times New Roman"/>
              </a:rPr>
              <a:t>i</a:t>
            </a:r>
            <a:r>
              <a:rPr sz="2250" spc="30" baseline="42592" dirty="0">
                <a:latin typeface="Symbol"/>
                <a:cs typeface="Symbol"/>
              </a:rPr>
              <a:t></a:t>
            </a:r>
            <a:endParaRPr sz="2250" baseline="42592">
              <a:latin typeface="Symbol"/>
              <a:cs typeface="Symbol"/>
            </a:endParaRPr>
          </a:p>
        </p:txBody>
      </p:sp>
      <p:sp>
        <p:nvSpPr>
          <p:cNvPr id="9" name="object 9"/>
          <p:cNvSpPr txBox="1"/>
          <p:nvPr/>
        </p:nvSpPr>
        <p:spPr>
          <a:xfrm>
            <a:off x="5016500" y="2244090"/>
            <a:ext cx="51435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4</a:t>
            </a:r>
            <a:r>
              <a:rPr sz="2000" dirty="0">
                <a:latin typeface="Times New Roman"/>
                <a:cs typeface="Times New Roman"/>
              </a:rPr>
              <a:t>)</a:t>
            </a:r>
            <a:endParaRPr sz="2000">
              <a:latin typeface="Times New Roman"/>
              <a:cs typeface="Times New Roman"/>
            </a:endParaRPr>
          </a:p>
        </p:txBody>
      </p:sp>
      <p:sp>
        <p:nvSpPr>
          <p:cNvPr id="10" name="object 10"/>
          <p:cNvSpPr txBox="1"/>
          <p:nvPr/>
        </p:nvSpPr>
        <p:spPr>
          <a:xfrm>
            <a:off x="759459" y="2852420"/>
            <a:ext cx="1799589"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On </a:t>
            </a:r>
            <a:r>
              <a:rPr sz="2000" spc="-5" dirty="0">
                <a:latin typeface="Times New Roman"/>
                <a:cs typeface="Times New Roman"/>
              </a:rPr>
              <a:t>the </a:t>
            </a:r>
            <a:r>
              <a:rPr sz="2000" dirty="0">
                <a:latin typeface="Times New Roman"/>
                <a:cs typeface="Times New Roman"/>
              </a:rPr>
              <a:t>unit</a:t>
            </a:r>
            <a:r>
              <a:rPr sz="2000" spc="-50" dirty="0">
                <a:latin typeface="Times New Roman"/>
                <a:cs typeface="Times New Roman"/>
              </a:rPr>
              <a:t> </a:t>
            </a:r>
            <a:r>
              <a:rPr sz="2000" spc="-5" dirty="0">
                <a:latin typeface="Times New Roman"/>
                <a:cs typeface="Times New Roman"/>
              </a:rPr>
              <a:t>circle</a:t>
            </a:r>
            <a:endParaRPr sz="2000">
              <a:latin typeface="Times New Roman"/>
              <a:cs typeface="Times New Roman"/>
            </a:endParaRPr>
          </a:p>
        </p:txBody>
      </p:sp>
      <p:sp>
        <p:nvSpPr>
          <p:cNvPr id="11" name="object 11"/>
          <p:cNvSpPr txBox="1"/>
          <p:nvPr/>
        </p:nvSpPr>
        <p:spPr>
          <a:xfrm>
            <a:off x="3760470" y="2929890"/>
            <a:ext cx="39370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a:t>
            </a:r>
            <a:r>
              <a:rPr sz="2000" spc="5" dirty="0">
                <a:latin typeface="Times New Roman"/>
                <a:cs typeface="Times New Roman"/>
              </a:rPr>
              <a:t>n</a:t>
            </a:r>
            <a:r>
              <a:rPr sz="2000" dirty="0">
                <a:latin typeface="Times New Roman"/>
                <a:cs typeface="Times New Roman"/>
              </a:rPr>
              <a:t>d</a:t>
            </a:r>
            <a:endParaRPr sz="2000">
              <a:latin typeface="Times New Roman"/>
              <a:cs typeface="Times New Roman"/>
            </a:endParaRPr>
          </a:p>
        </p:txBody>
      </p:sp>
      <p:sp>
        <p:nvSpPr>
          <p:cNvPr id="12" name="object 12"/>
          <p:cNvSpPr txBox="1"/>
          <p:nvPr/>
        </p:nvSpPr>
        <p:spPr>
          <a:xfrm>
            <a:off x="1995170" y="3449320"/>
            <a:ext cx="1859280" cy="360680"/>
          </a:xfrm>
          <a:prstGeom prst="rect">
            <a:avLst/>
          </a:prstGeom>
        </p:spPr>
        <p:txBody>
          <a:bodyPr vert="horz" wrap="square" lIns="0" tIns="12700" rIns="0" bIns="0" rtlCol="0">
            <a:spAutoFit/>
          </a:bodyPr>
          <a:lstStyle/>
          <a:p>
            <a:pPr marL="12700">
              <a:lnSpc>
                <a:spcPct val="100000"/>
              </a:lnSpc>
              <a:spcBef>
                <a:spcPts val="100"/>
              </a:spcBef>
              <a:tabLst>
                <a:tab pos="1491615" algn="l"/>
              </a:tabLst>
            </a:pPr>
            <a:r>
              <a:rPr sz="2200" i="1" spc="50" dirty="0">
                <a:latin typeface="Times New Roman"/>
                <a:cs typeface="Times New Roman"/>
              </a:rPr>
              <a:t>f </a:t>
            </a:r>
            <a:r>
              <a:rPr sz="2200" spc="160" dirty="0">
                <a:latin typeface="Times New Roman"/>
                <a:cs typeface="Times New Roman"/>
              </a:rPr>
              <a:t>(</a:t>
            </a:r>
            <a:r>
              <a:rPr sz="2200" i="1" spc="160" dirty="0">
                <a:latin typeface="Times New Roman"/>
                <a:cs typeface="Times New Roman"/>
              </a:rPr>
              <a:t>z</a:t>
            </a:r>
            <a:r>
              <a:rPr sz="2200" spc="160" dirty="0">
                <a:latin typeface="Times New Roman"/>
                <a:cs typeface="Times New Roman"/>
              </a:rPr>
              <a:t>) </a:t>
            </a:r>
            <a:r>
              <a:rPr sz="2200" spc="204" dirty="0">
                <a:latin typeface="Symbol"/>
                <a:cs typeface="Symbol"/>
              </a:rPr>
              <a:t></a:t>
            </a:r>
            <a:r>
              <a:rPr sz="2200" spc="185" dirty="0">
                <a:latin typeface="Times New Roman"/>
                <a:cs typeface="Times New Roman"/>
              </a:rPr>
              <a:t> </a:t>
            </a:r>
            <a:r>
              <a:rPr sz="2200" i="1" spc="50" dirty="0">
                <a:latin typeface="Times New Roman"/>
                <a:cs typeface="Times New Roman"/>
              </a:rPr>
              <a:t>f</a:t>
            </a:r>
            <a:r>
              <a:rPr sz="2200" i="1" spc="20" dirty="0">
                <a:latin typeface="Times New Roman"/>
                <a:cs typeface="Times New Roman"/>
              </a:rPr>
              <a:t> </a:t>
            </a:r>
            <a:r>
              <a:rPr sz="2200" spc="80" dirty="0">
                <a:latin typeface="Times New Roman"/>
                <a:cs typeface="Times New Roman"/>
              </a:rPr>
              <a:t>(</a:t>
            </a:r>
            <a:r>
              <a:rPr sz="2200" i="1" spc="80" dirty="0">
                <a:latin typeface="Times New Roman"/>
                <a:cs typeface="Times New Roman"/>
              </a:rPr>
              <a:t>e	</a:t>
            </a:r>
            <a:r>
              <a:rPr sz="2200" spc="60" dirty="0">
                <a:latin typeface="Times New Roman"/>
                <a:cs typeface="Times New Roman"/>
              </a:rPr>
              <a:t>)</a:t>
            </a:r>
            <a:r>
              <a:rPr sz="2200" spc="-55" dirty="0">
                <a:latin typeface="Times New Roman"/>
                <a:cs typeface="Times New Roman"/>
              </a:rPr>
              <a:t> </a:t>
            </a:r>
            <a:r>
              <a:rPr sz="2200" spc="204" dirty="0">
                <a:latin typeface="Symbol"/>
                <a:cs typeface="Symbol"/>
              </a:rPr>
              <a:t></a:t>
            </a:r>
            <a:endParaRPr sz="2200">
              <a:latin typeface="Symbol"/>
              <a:cs typeface="Symbol"/>
            </a:endParaRPr>
          </a:p>
        </p:txBody>
      </p:sp>
      <p:sp>
        <p:nvSpPr>
          <p:cNvPr id="13" name="object 13"/>
          <p:cNvSpPr txBox="1"/>
          <p:nvPr/>
        </p:nvSpPr>
        <p:spPr>
          <a:xfrm>
            <a:off x="4046220" y="3282950"/>
            <a:ext cx="161925" cy="220979"/>
          </a:xfrm>
          <a:prstGeom prst="rect">
            <a:avLst/>
          </a:prstGeom>
        </p:spPr>
        <p:txBody>
          <a:bodyPr vert="horz" wrap="square" lIns="0" tIns="16510" rIns="0" bIns="0" rtlCol="0">
            <a:spAutoFit/>
          </a:bodyPr>
          <a:lstStyle/>
          <a:p>
            <a:pPr marL="12700">
              <a:lnSpc>
                <a:spcPct val="100000"/>
              </a:lnSpc>
              <a:spcBef>
                <a:spcPts val="130"/>
              </a:spcBef>
            </a:pPr>
            <a:r>
              <a:rPr sz="1250" spc="180" dirty="0">
                <a:latin typeface="Symbol"/>
                <a:cs typeface="Symbol"/>
              </a:rPr>
              <a:t></a:t>
            </a:r>
            <a:endParaRPr sz="1250">
              <a:latin typeface="Symbol"/>
              <a:cs typeface="Symbol"/>
            </a:endParaRPr>
          </a:p>
        </p:txBody>
      </p:sp>
      <p:sp>
        <p:nvSpPr>
          <p:cNvPr id="14" name="object 14"/>
          <p:cNvSpPr txBox="1"/>
          <p:nvPr/>
        </p:nvSpPr>
        <p:spPr>
          <a:xfrm>
            <a:off x="3890009" y="3834129"/>
            <a:ext cx="478790" cy="220979"/>
          </a:xfrm>
          <a:prstGeom prst="rect">
            <a:avLst/>
          </a:prstGeom>
        </p:spPr>
        <p:txBody>
          <a:bodyPr vert="horz" wrap="square" lIns="0" tIns="16510" rIns="0" bIns="0" rtlCol="0">
            <a:spAutoFit/>
          </a:bodyPr>
          <a:lstStyle/>
          <a:p>
            <a:pPr marL="12700">
              <a:lnSpc>
                <a:spcPct val="100000"/>
              </a:lnSpc>
              <a:spcBef>
                <a:spcPts val="130"/>
              </a:spcBef>
            </a:pPr>
            <a:r>
              <a:rPr sz="1250" i="1" spc="65" dirty="0">
                <a:latin typeface="Times New Roman"/>
                <a:cs typeface="Times New Roman"/>
              </a:rPr>
              <a:t>n</a:t>
            </a:r>
            <a:r>
              <a:rPr sz="1250" i="1" spc="-235" dirty="0">
                <a:latin typeface="Times New Roman"/>
                <a:cs typeface="Times New Roman"/>
              </a:rPr>
              <a:t> </a:t>
            </a:r>
            <a:r>
              <a:rPr sz="1250" spc="155" dirty="0">
                <a:latin typeface="Symbol"/>
                <a:cs typeface="Symbol"/>
              </a:rPr>
              <a:t></a:t>
            </a:r>
            <a:endParaRPr sz="1250">
              <a:latin typeface="Symbol"/>
              <a:cs typeface="Symbol"/>
            </a:endParaRPr>
          </a:p>
        </p:txBody>
      </p:sp>
      <p:sp>
        <p:nvSpPr>
          <p:cNvPr id="15" name="object 15"/>
          <p:cNvSpPr txBox="1"/>
          <p:nvPr/>
        </p:nvSpPr>
        <p:spPr>
          <a:xfrm>
            <a:off x="3949700" y="3379470"/>
            <a:ext cx="638175" cy="528320"/>
          </a:xfrm>
          <a:prstGeom prst="rect">
            <a:avLst/>
          </a:prstGeom>
        </p:spPr>
        <p:txBody>
          <a:bodyPr vert="horz" wrap="square" lIns="0" tIns="12700" rIns="0" bIns="0" rtlCol="0">
            <a:spAutoFit/>
          </a:bodyPr>
          <a:lstStyle/>
          <a:p>
            <a:pPr marL="12700">
              <a:lnSpc>
                <a:spcPct val="100000"/>
              </a:lnSpc>
              <a:spcBef>
                <a:spcPts val="100"/>
              </a:spcBef>
              <a:tabLst>
                <a:tab pos="536575" algn="l"/>
              </a:tabLst>
            </a:pPr>
            <a:r>
              <a:rPr sz="3300" spc="405" dirty="0">
                <a:latin typeface="Symbol"/>
                <a:cs typeface="Symbol"/>
              </a:rPr>
              <a:t></a:t>
            </a:r>
            <a:r>
              <a:rPr sz="3300" spc="405" dirty="0">
                <a:latin typeface="Times New Roman"/>
                <a:cs typeface="Times New Roman"/>
              </a:rPr>
              <a:t>	</a:t>
            </a:r>
            <a:r>
              <a:rPr sz="1250" i="1" spc="65" dirty="0">
                <a:latin typeface="Times New Roman"/>
                <a:cs typeface="Times New Roman"/>
              </a:rPr>
              <a:t>n</a:t>
            </a:r>
            <a:endParaRPr sz="1250">
              <a:latin typeface="Times New Roman"/>
              <a:cs typeface="Times New Roman"/>
            </a:endParaRPr>
          </a:p>
        </p:txBody>
      </p:sp>
      <p:sp>
        <p:nvSpPr>
          <p:cNvPr id="16" name="object 16"/>
          <p:cNvSpPr txBox="1"/>
          <p:nvPr/>
        </p:nvSpPr>
        <p:spPr>
          <a:xfrm>
            <a:off x="4307840" y="3449320"/>
            <a:ext cx="779780" cy="360680"/>
          </a:xfrm>
          <a:prstGeom prst="rect">
            <a:avLst/>
          </a:prstGeom>
        </p:spPr>
        <p:txBody>
          <a:bodyPr vert="horz" wrap="square" lIns="0" tIns="12700" rIns="0" bIns="0" rtlCol="0">
            <a:spAutoFit/>
          </a:bodyPr>
          <a:lstStyle/>
          <a:p>
            <a:pPr marL="12700">
              <a:lnSpc>
                <a:spcPct val="100000"/>
              </a:lnSpc>
              <a:spcBef>
                <a:spcPts val="100"/>
              </a:spcBef>
              <a:tabLst>
                <a:tab pos="690245" algn="l"/>
              </a:tabLst>
            </a:pPr>
            <a:r>
              <a:rPr sz="2200" i="1" spc="90" dirty="0">
                <a:latin typeface="Times New Roman"/>
                <a:cs typeface="Times New Roman"/>
              </a:rPr>
              <a:t>d </a:t>
            </a:r>
            <a:r>
              <a:rPr sz="2200" i="1" spc="-215" dirty="0">
                <a:latin typeface="Times New Roman"/>
                <a:cs typeface="Times New Roman"/>
              </a:rPr>
              <a:t> </a:t>
            </a:r>
            <a:r>
              <a:rPr sz="2200" i="1" spc="80" dirty="0">
                <a:latin typeface="Times New Roman"/>
                <a:cs typeface="Times New Roman"/>
              </a:rPr>
              <a:t>e</a:t>
            </a:r>
            <a:r>
              <a:rPr sz="2200" i="1" dirty="0">
                <a:latin typeface="Times New Roman"/>
                <a:cs typeface="Times New Roman"/>
              </a:rPr>
              <a:t>	</a:t>
            </a:r>
            <a:r>
              <a:rPr sz="2200" spc="45" dirty="0">
                <a:latin typeface="Times New Roman"/>
                <a:cs typeface="Times New Roman"/>
              </a:rPr>
              <a:t>.</a:t>
            </a:r>
            <a:endParaRPr sz="2200">
              <a:latin typeface="Times New Roman"/>
              <a:cs typeface="Times New Roman"/>
            </a:endParaRPr>
          </a:p>
        </p:txBody>
      </p:sp>
      <p:sp>
        <p:nvSpPr>
          <p:cNvPr id="17" name="object 17"/>
          <p:cNvSpPr txBox="1"/>
          <p:nvPr/>
        </p:nvSpPr>
        <p:spPr>
          <a:xfrm>
            <a:off x="4712970" y="3433821"/>
            <a:ext cx="262255" cy="230504"/>
          </a:xfrm>
          <a:prstGeom prst="rect">
            <a:avLst/>
          </a:prstGeom>
        </p:spPr>
        <p:txBody>
          <a:bodyPr vert="horz" wrap="square" lIns="0" tIns="11430" rIns="0" bIns="0" rtlCol="0">
            <a:spAutoFit/>
          </a:bodyPr>
          <a:lstStyle/>
          <a:p>
            <a:pPr marL="12700">
              <a:lnSpc>
                <a:spcPct val="100000"/>
              </a:lnSpc>
              <a:spcBef>
                <a:spcPts val="90"/>
              </a:spcBef>
            </a:pPr>
            <a:r>
              <a:rPr sz="1250" i="1" spc="25" dirty="0">
                <a:latin typeface="Times New Roman"/>
                <a:cs typeface="Times New Roman"/>
              </a:rPr>
              <a:t>i</a:t>
            </a:r>
            <a:r>
              <a:rPr sz="1250" i="1" spc="70" dirty="0">
                <a:latin typeface="Times New Roman"/>
                <a:cs typeface="Times New Roman"/>
              </a:rPr>
              <a:t>n</a:t>
            </a:r>
            <a:r>
              <a:rPr sz="1350" spc="80" dirty="0">
                <a:latin typeface="Symbol"/>
                <a:cs typeface="Symbol"/>
              </a:rPr>
              <a:t></a:t>
            </a:r>
            <a:endParaRPr sz="1350">
              <a:latin typeface="Symbol"/>
              <a:cs typeface="Symbol"/>
            </a:endParaRPr>
          </a:p>
        </p:txBody>
      </p:sp>
      <p:sp>
        <p:nvSpPr>
          <p:cNvPr id="18" name="object 18"/>
          <p:cNvSpPr txBox="1"/>
          <p:nvPr/>
        </p:nvSpPr>
        <p:spPr>
          <a:xfrm>
            <a:off x="3275329" y="3433821"/>
            <a:ext cx="174625" cy="230504"/>
          </a:xfrm>
          <a:prstGeom prst="rect">
            <a:avLst/>
          </a:prstGeom>
        </p:spPr>
        <p:txBody>
          <a:bodyPr vert="horz" wrap="square" lIns="0" tIns="11430" rIns="0" bIns="0" rtlCol="0">
            <a:spAutoFit/>
          </a:bodyPr>
          <a:lstStyle/>
          <a:p>
            <a:pPr marL="12700">
              <a:lnSpc>
                <a:spcPct val="100000"/>
              </a:lnSpc>
              <a:spcBef>
                <a:spcPts val="90"/>
              </a:spcBef>
            </a:pPr>
            <a:r>
              <a:rPr sz="1250" i="1" spc="35" dirty="0">
                <a:latin typeface="Times New Roman"/>
                <a:cs typeface="Times New Roman"/>
              </a:rPr>
              <a:t>i</a:t>
            </a:r>
            <a:r>
              <a:rPr sz="1350" spc="80" dirty="0">
                <a:latin typeface="Symbol"/>
                <a:cs typeface="Symbol"/>
              </a:rPr>
              <a:t></a:t>
            </a:r>
            <a:endParaRPr sz="1350">
              <a:latin typeface="Symbol"/>
              <a:cs typeface="Symbol"/>
            </a:endParaRPr>
          </a:p>
        </p:txBody>
      </p:sp>
      <p:sp>
        <p:nvSpPr>
          <p:cNvPr id="19" name="object 19"/>
          <p:cNvSpPr txBox="1"/>
          <p:nvPr/>
        </p:nvSpPr>
        <p:spPr>
          <a:xfrm>
            <a:off x="5866129" y="3615690"/>
            <a:ext cx="51435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5)</a:t>
            </a:r>
            <a:endParaRPr sz="2000">
              <a:latin typeface="Times New Roman"/>
              <a:cs typeface="Times New Roman"/>
            </a:endParaRPr>
          </a:p>
        </p:txBody>
      </p:sp>
      <p:sp>
        <p:nvSpPr>
          <p:cNvPr id="20" name="object 20"/>
          <p:cNvSpPr txBox="1"/>
          <p:nvPr/>
        </p:nvSpPr>
        <p:spPr>
          <a:xfrm>
            <a:off x="285750" y="4147820"/>
            <a:ext cx="8559165" cy="1550670"/>
          </a:xfrm>
          <a:prstGeom prst="rect">
            <a:avLst/>
          </a:prstGeom>
        </p:spPr>
        <p:txBody>
          <a:bodyPr vert="horz" wrap="square" lIns="0" tIns="12700" rIns="0" bIns="0" rtlCol="0">
            <a:spAutoFit/>
          </a:bodyPr>
          <a:lstStyle/>
          <a:p>
            <a:pPr marL="12700" marR="5080">
              <a:lnSpc>
                <a:spcPct val="100000"/>
              </a:lnSpc>
              <a:spcBef>
                <a:spcPts val="100"/>
              </a:spcBef>
            </a:pPr>
            <a:r>
              <a:rPr sz="2000" dirty="0">
                <a:latin typeface="Times New Roman"/>
                <a:cs typeface="Times New Roman"/>
              </a:rPr>
              <a:t>The Laurent expansion on the unit </a:t>
            </a:r>
            <a:r>
              <a:rPr sz="2000" spc="-5" dirty="0">
                <a:latin typeface="Times New Roman"/>
                <a:cs typeface="Times New Roman"/>
              </a:rPr>
              <a:t>circle </a:t>
            </a:r>
            <a:r>
              <a:rPr sz="2000" dirty="0">
                <a:latin typeface="Times New Roman"/>
                <a:cs typeface="Times New Roman"/>
              </a:rPr>
              <a:t>has </a:t>
            </a:r>
            <a:r>
              <a:rPr sz="2000" spc="-5" dirty="0">
                <a:latin typeface="Times New Roman"/>
                <a:cs typeface="Times New Roman"/>
              </a:rPr>
              <a:t>the </a:t>
            </a:r>
            <a:r>
              <a:rPr sz="2000" spc="-10" dirty="0">
                <a:latin typeface="Times New Roman"/>
                <a:cs typeface="Times New Roman"/>
              </a:rPr>
              <a:t>same </a:t>
            </a:r>
            <a:r>
              <a:rPr sz="2000" dirty="0">
                <a:latin typeface="Times New Roman"/>
                <a:cs typeface="Times New Roman"/>
              </a:rPr>
              <a:t>form as the </a:t>
            </a:r>
            <a:r>
              <a:rPr sz="2000" spc="-5" dirty="0">
                <a:latin typeface="Times New Roman"/>
                <a:cs typeface="Times New Roman"/>
              </a:rPr>
              <a:t>complex </a:t>
            </a:r>
            <a:r>
              <a:rPr sz="2000" dirty="0">
                <a:latin typeface="Times New Roman"/>
                <a:cs typeface="Times New Roman"/>
              </a:rPr>
              <a:t>Fourier  </a:t>
            </a:r>
            <a:r>
              <a:rPr sz="2000" spc="-5" dirty="0">
                <a:latin typeface="Times New Roman"/>
                <a:cs typeface="Times New Roman"/>
              </a:rPr>
              <a:t>series, which </a:t>
            </a:r>
            <a:r>
              <a:rPr sz="2000" dirty="0">
                <a:latin typeface="Times New Roman"/>
                <a:cs typeface="Times New Roman"/>
              </a:rPr>
              <a:t>shows the </a:t>
            </a:r>
            <a:r>
              <a:rPr sz="2000" spc="-5" dirty="0">
                <a:latin typeface="Times New Roman"/>
                <a:cs typeface="Times New Roman"/>
              </a:rPr>
              <a:t>equivalence between </a:t>
            </a:r>
            <a:r>
              <a:rPr sz="2000" dirty="0">
                <a:latin typeface="Times New Roman"/>
                <a:cs typeface="Times New Roman"/>
              </a:rPr>
              <a:t>the </a:t>
            </a:r>
            <a:r>
              <a:rPr sz="2000" spc="-5" dirty="0">
                <a:latin typeface="Times New Roman"/>
                <a:cs typeface="Times New Roman"/>
              </a:rPr>
              <a:t>two </a:t>
            </a:r>
            <a:r>
              <a:rPr sz="2000" dirty="0">
                <a:latin typeface="Times New Roman"/>
                <a:cs typeface="Times New Roman"/>
              </a:rPr>
              <a:t>expansions. </a:t>
            </a:r>
            <a:r>
              <a:rPr sz="2000" spc="-5" dirty="0">
                <a:latin typeface="Times New Roman"/>
                <a:cs typeface="Times New Roman"/>
              </a:rPr>
              <a:t>Since the </a:t>
            </a:r>
            <a:r>
              <a:rPr sz="2000" dirty="0">
                <a:latin typeface="Times New Roman"/>
                <a:cs typeface="Times New Roman"/>
              </a:rPr>
              <a:t>Laurent  </a:t>
            </a:r>
            <a:r>
              <a:rPr sz="2000" spc="-5" dirty="0">
                <a:latin typeface="Times New Roman"/>
                <a:cs typeface="Times New Roman"/>
              </a:rPr>
              <a:t>series </a:t>
            </a:r>
            <a:r>
              <a:rPr sz="2000" dirty="0">
                <a:latin typeface="Times New Roman"/>
                <a:cs typeface="Times New Roman"/>
              </a:rPr>
              <a:t>has </a:t>
            </a:r>
            <a:r>
              <a:rPr sz="2000" spc="-5" dirty="0">
                <a:latin typeface="Times New Roman"/>
                <a:cs typeface="Times New Roman"/>
              </a:rPr>
              <a:t>the </a:t>
            </a:r>
            <a:r>
              <a:rPr sz="2000" dirty="0">
                <a:latin typeface="Times New Roman"/>
                <a:cs typeface="Times New Roman"/>
              </a:rPr>
              <a:t>property of </a:t>
            </a:r>
            <a:r>
              <a:rPr sz="2000" spc="-5" dirty="0">
                <a:latin typeface="Times New Roman"/>
                <a:cs typeface="Times New Roman"/>
              </a:rPr>
              <a:t>completeness, </a:t>
            </a:r>
            <a:r>
              <a:rPr sz="2000" dirty="0">
                <a:latin typeface="Times New Roman"/>
                <a:cs typeface="Times New Roman"/>
              </a:rPr>
              <a:t>the </a:t>
            </a:r>
            <a:r>
              <a:rPr sz="2000" spc="-5" dirty="0">
                <a:latin typeface="Times New Roman"/>
                <a:cs typeface="Times New Roman"/>
              </a:rPr>
              <a:t>Fourier series </a:t>
            </a:r>
            <a:r>
              <a:rPr sz="2000" dirty="0">
                <a:latin typeface="Times New Roman"/>
                <a:cs typeface="Times New Roman"/>
              </a:rPr>
              <a:t>form a </a:t>
            </a:r>
            <a:r>
              <a:rPr sz="2000" spc="-5" dirty="0">
                <a:latin typeface="Times New Roman"/>
                <a:cs typeface="Times New Roman"/>
              </a:rPr>
              <a:t>complete</a:t>
            </a:r>
            <a:r>
              <a:rPr sz="2000" spc="30" dirty="0">
                <a:latin typeface="Times New Roman"/>
                <a:cs typeface="Times New Roman"/>
              </a:rPr>
              <a:t> </a:t>
            </a:r>
            <a:r>
              <a:rPr sz="2000" spc="-5" dirty="0">
                <a:latin typeface="Times New Roman"/>
                <a:cs typeface="Times New Roman"/>
              </a:rPr>
              <a:t>set.</a:t>
            </a:r>
            <a:endParaRPr sz="2000">
              <a:latin typeface="Times New Roman"/>
              <a:cs typeface="Times New Roman"/>
            </a:endParaRPr>
          </a:p>
          <a:p>
            <a:pPr marL="12700" marR="255270">
              <a:lnSpc>
                <a:spcPct val="100000"/>
              </a:lnSpc>
              <a:spcBef>
                <a:spcPts val="10"/>
              </a:spcBef>
            </a:pPr>
            <a:r>
              <a:rPr sz="2000" dirty="0">
                <a:latin typeface="Times New Roman"/>
                <a:cs typeface="Times New Roman"/>
              </a:rPr>
              <a:t>There </a:t>
            </a:r>
            <a:r>
              <a:rPr sz="2000" spc="-5" dirty="0">
                <a:latin typeface="Times New Roman"/>
                <a:cs typeface="Times New Roman"/>
              </a:rPr>
              <a:t>is </a:t>
            </a:r>
            <a:r>
              <a:rPr sz="2000" dirty="0">
                <a:latin typeface="Times New Roman"/>
                <a:cs typeface="Times New Roman"/>
              </a:rPr>
              <a:t>a </a:t>
            </a:r>
            <a:r>
              <a:rPr sz="2000" spc="-5" dirty="0">
                <a:latin typeface="Times New Roman"/>
                <a:cs typeface="Times New Roman"/>
              </a:rPr>
              <a:t>significant </a:t>
            </a:r>
            <a:r>
              <a:rPr sz="2000" spc="-10" dirty="0">
                <a:latin typeface="Times New Roman"/>
                <a:cs typeface="Times New Roman"/>
              </a:rPr>
              <a:t>limitation </a:t>
            </a:r>
            <a:r>
              <a:rPr sz="2000" dirty="0">
                <a:latin typeface="Times New Roman"/>
                <a:cs typeface="Times New Roman"/>
              </a:rPr>
              <a:t>here. Laurent </a:t>
            </a:r>
            <a:r>
              <a:rPr sz="2000" spc="-5" dirty="0">
                <a:latin typeface="Times New Roman"/>
                <a:cs typeface="Times New Roman"/>
              </a:rPr>
              <a:t>series </a:t>
            </a:r>
            <a:r>
              <a:rPr sz="2000" dirty="0">
                <a:latin typeface="Times New Roman"/>
                <a:cs typeface="Times New Roman"/>
              </a:rPr>
              <a:t>cannot handle </a:t>
            </a:r>
            <a:r>
              <a:rPr sz="2000" spc="-5" dirty="0">
                <a:latin typeface="Times New Roman"/>
                <a:cs typeface="Times New Roman"/>
              </a:rPr>
              <a:t>discontinuities  </a:t>
            </a:r>
            <a:r>
              <a:rPr sz="2000" dirty="0">
                <a:latin typeface="Times New Roman"/>
                <a:cs typeface="Times New Roman"/>
              </a:rPr>
              <a:t>such as a </a:t>
            </a:r>
            <a:r>
              <a:rPr sz="2000" spc="-5" dirty="0">
                <a:latin typeface="Times New Roman"/>
                <a:cs typeface="Times New Roman"/>
              </a:rPr>
              <a:t>square </a:t>
            </a:r>
            <a:r>
              <a:rPr sz="2000" dirty="0">
                <a:latin typeface="Times New Roman"/>
                <a:cs typeface="Times New Roman"/>
              </a:rPr>
              <a:t>wave or </a:t>
            </a:r>
            <a:r>
              <a:rPr sz="2000" spc="-5" dirty="0">
                <a:latin typeface="Times New Roman"/>
                <a:cs typeface="Times New Roman"/>
              </a:rPr>
              <a:t>the sawtooth</a:t>
            </a:r>
            <a:r>
              <a:rPr sz="2000" spc="25" dirty="0">
                <a:latin typeface="Times New Roman"/>
                <a:cs typeface="Times New Roman"/>
              </a:rPr>
              <a:t> </a:t>
            </a:r>
            <a:r>
              <a:rPr sz="2000" dirty="0">
                <a:latin typeface="Times New Roman"/>
                <a:cs typeface="Times New Roman"/>
              </a:rPr>
              <a:t>wave.</a:t>
            </a:r>
            <a:endParaRPr sz="20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1940" y="336550"/>
            <a:ext cx="8848090" cy="330200"/>
          </a:xfrm>
          <a:prstGeom prst="rect">
            <a:avLst/>
          </a:prstGeom>
        </p:spPr>
        <p:txBody>
          <a:bodyPr vert="horz" wrap="square" lIns="0" tIns="12700" rIns="0" bIns="0" rtlCol="0">
            <a:spAutoFit/>
          </a:bodyPr>
          <a:lstStyle/>
          <a:p>
            <a:pPr marL="12700">
              <a:lnSpc>
                <a:spcPct val="100000"/>
              </a:lnSpc>
              <a:spcBef>
                <a:spcPts val="100"/>
              </a:spcBef>
            </a:pPr>
            <a:r>
              <a:rPr sz="2000" spc="10" dirty="0">
                <a:latin typeface="Times New Roman"/>
                <a:cs typeface="Times New Roman"/>
              </a:rPr>
              <a:t>We </a:t>
            </a:r>
            <a:r>
              <a:rPr sz="2000" dirty="0">
                <a:latin typeface="Times New Roman"/>
                <a:cs typeface="Times New Roman"/>
              </a:rPr>
              <a:t>can </a:t>
            </a:r>
            <a:r>
              <a:rPr sz="2000" spc="-5" dirty="0">
                <a:latin typeface="Times New Roman"/>
                <a:cs typeface="Times New Roman"/>
              </a:rPr>
              <a:t>easily </a:t>
            </a:r>
            <a:r>
              <a:rPr sz="2000" dirty="0">
                <a:latin typeface="Times New Roman"/>
                <a:cs typeface="Times New Roman"/>
              </a:rPr>
              <a:t>check the orthogonal </a:t>
            </a:r>
            <a:r>
              <a:rPr sz="2000" spc="-5" dirty="0">
                <a:latin typeface="Times New Roman"/>
                <a:cs typeface="Times New Roman"/>
              </a:rPr>
              <a:t>relation </a:t>
            </a:r>
            <a:r>
              <a:rPr sz="2000" dirty="0">
                <a:latin typeface="Times New Roman"/>
                <a:cs typeface="Times New Roman"/>
              </a:rPr>
              <a:t>for different </a:t>
            </a:r>
            <a:r>
              <a:rPr sz="2000" spc="-5" dirty="0">
                <a:latin typeface="Times New Roman"/>
                <a:cs typeface="Times New Roman"/>
              </a:rPr>
              <a:t>values </a:t>
            </a:r>
            <a:r>
              <a:rPr sz="2000" dirty="0">
                <a:latin typeface="Times New Roman"/>
                <a:cs typeface="Times New Roman"/>
              </a:rPr>
              <a:t>of </a:t>
            </a:r>
            <a:r>
              <a:rPr sz="2000" spc="-5" dirty="0">
                <a:latin typeface="Times New Roman"/>
                <a:cs typeface="Times New Roman"/>
              </a:rPr>
              <a:t>the eigenvalue </a:t>
            </a:r>
            <a:r>
              <a:rPr sz="2000" i="1" dirty="0">
                <a:latin typeface="Times New Roman"/>
                <a:cs typeface="Times New Roman"/>
              </a:rPr>
              <a:t>n</a:t>
            </a:r>
            <a:r>
              <a:rPr sz="2000" i="1" spc="200" dirty="0">
                <a:latin typeface="Times New Roman"/>
                <a:cs typeface="Times New Roman"/>
              </a:rPr>
              <a:t> </a:t>
            </a:r>
            <a:r>
              <a:rPr sz="2000" dirty="0">
                <a:latin typeface="Times New Roman"/>
                <a:cs typeface="Times New Roman"/>
              </a:rPr>
              <a:t>by</a:t>
            </a:r>
            <a:endParaRPr sz="2000">
              <a:latin typeface="Times New Roman"/>
              <a:cs typeface="Times New Roman"/>
            </a:endParaRPr>
          </a:p>
        </p:txBody>
      </p:sp>
      <p:sp>
        <p:nvSpPr>
          <p:cNvPr id="3" name="object 3"/>
          <p:cNvSpPr txBox="1"/>
          <p:nvPr/>
        </p:nvSpPr>
        <p:spPr>
          <a:xfrm>
            <a:off x="281940" y="641350"/>
            <a:ext cx="216217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choosing </a:t>
            </a:r>
            <a:r>
              <a:rPr sz="2000" spc="-5" dirty="0">
                <a:latin typeface="Times New Roman"/>
                <a:cs typeface="Times New Roman"/>
              </a:rPr>
              <a:t>the</a:t>
            </a:r>
            <a:r>
              <a:rPr sz="2000" spc="-30" dirty="0">
                <a:latin typeface="Times New Roman"/>
                <a:cs typeface="Times New Roman"/>
              </a:rPr>
              <a:t> </a:t>
            </a:r>
            <a:r>
              <a:rPr sz="2000" spc="-5" dirty="0">
                <a:latin typeface="Times New Roman"/>
                <a:cs typeface="Times New Roman"/>
              </a:rPr>
              <a:t>interval</a:t>
            </a:r>
            <a:endParaRPr sz="2000">
              <a:latin typeface="Times New Roman"/>
              <a:cs typeface="Times New Roman"/>
            </a:endParaRPr>
          </a:p>
        </p:txBody>
      </p:sp>
      <p:sp>
        <p:nvSpPr>
          <p:cNvPr id="4" name="object 4"/>
          <p:cNvSpPr txBox="1"/>
          <p:nvPr/>
        </p:nvSpPr>
        <p:spPr>
          <a:xfrm>
            <a:off x="2682239" y="577849"/>
            <a:ext cx="632460" cy="449580"/>
          </a:xfrm>
          <a:prstGeom prst="rect">
            <a:avLst/>
          </a:prstGeom>
        </p:spPr>
        <p:txBody>
          <a:bodyPr vert="horz" wrap="square" lIns="0" tIns="16510" rIns="0" bIns="0" rtlCol="0">
            <a:spAutoFit/>
          </a:bodyPr>
          <a:lstStyle/>
          <a:p>
            <a:pPr marL="12700">
              <a:lnSpc>
                <a:spcPct val="100000"/>
              </a:lnSpc>
              <a:spcBef>
                <a:spcPts val="130"/>
              </a:spcBef>
            </a:pPr>
            <a:r>
              <a:rPr sz="2750" spc="-110" dirty="0">
                <a:latin typeface="Symbol"/>
                <a:cs typeface="Symbol"/>
              </a:rPr>
              <a:t></a:t>
            </a:r>
            <a:r>
              <a:rPr sz="2000" spc="-110" dirty="0">
                <a:latin typeface="Times New Roman"/>
                <a:cs typeface="Times New Roman"/>
              </a:rPr>
              <a:t>0,2</a:t>
            </a:r>
            <a:r>
              <a:rPr sz="2100" spc="-110" dirty="0">
                <a:latin typeface="Symbol"/>
                <a:cs typeface="Symbol"/>
              </a:rPr>
              <a:t></a:t>
            </a:r>
            <a:r>
              <a:rPr sz="2100" spc="-254" dirty="0">
                <a:latin typeface="Times New Roman"/>
                <a:cs typeface="Times New Roman"/>
              </a:rPr>
              <a:t> </a:t>
            </a:r>
            <a:r>
              <a:rPr sz="2750" spc="-520" dirty="0">
                <a:latin typeface="Symbol"/>
                <a:cs typeface="Symbol"/>
              </a:rPr>
              <a:t></a:t>
            </a:r>
            <a:endParaRPr sz="2750">
              <a:latin typeface="Symbol"/>
              <a:cs typeface="Symbol"/>
            </a:endParaRPr>
          </a:p>
        </p:txBody>
      </p:sp>
      <p:sp>
        <p:nvSpPr>
          <p:cNvPr id="5" name="object 5"/>
          <p:cNvSpPr txBox="1"/>
          <p:nvPr/>
        </p:nvSpPr>
        <p:spPr>
          <a:xfrm>
            <a:off x="1709420" y="1529080"/>
            <a:ext cx="137160" cy="530225"/>
          </a:xfrm>
          <a:prstGeom prst="rect">
            <a:avLst/>
          </a:prstGeom>
        </p:spPr>
        <p:txBody>
          <a:bodyPr vert="horz" wrap="square" lIns="0" tIns="13970" rIns="0" bIns="0" rtlCol="0">
            <a:spAutoFit/>
          </a:bodyPr>
          <a:lstStyle/>
          <a:p>
            <a:pPr marL="12700">
              <a:lnSpc>
                <a:spcPct val="100000"/>
              </a:lnSpc>
              <a:spcBef>
                <a:spcPts val="110"/>
              </a:spcBef>
            </a:pPr>
            <a:r>
              <a:rPr sz="3300" spc="-30" dirty="0">
                <a:latin typeface="Symbol"/>
                <a:cs typeface="Symbol"/>
              </a:rPr>
              <a:t></a:t>
            </a:r>
            <a:endParaRPr sz="3300">
              <a:latin typeface="Symbol"/>
              <a:cs typeface="Symbol"/>
            </a:endParaRPr>
          </a:p>
        </p:txBody>
      </p:sp>
      <p:sp>
        <p:nvSpPr>
          <p:cNvPr id="6" name="object 6"/>
          <p:cNvSpPr txBox="1"/>
          <p:nvPr/>
        </p:nvSpPr>
        <p:spPr>
          <a:xfrm>
            <a:off x="3942079" y="1850389"/>
            <a:ext cx="159385" cy="362585"/>
          </a:xfrm>
          <a:prstGeom prst="rect">
            <a:avLst/>
          </a:prstGeom>
        </p:spPr>
        <p:txBody>
          <a:bodyPr vert="horz" wrap="square" lIns="0" tIns="13970" rIns="0" bIns="0" rtlCol="0">
            <a:spAutoFit/>
          </a:bodyPr>
          <a:lstStyle/>
          <a:p>
            <a:pPr marL="12700">
              <a:lnSpc>
                <a:spcPct val="100000"/>
              </a:lnSpc>
              <a:spcBef>
                <a:spcPts val="110"/>
              </a:spcBef>
            </a:pPr>
            <a:r>
              <a:rPr sz="2200" spc="-35" dirty="0">
                <a:latin typeface="Symbol"/>
                <a:cs typeface="Symbol"/>
              </a:rPr>
              <a:t></a:t>
            </a:r>
            <a:endParaRPr sz="2200">
              <a:latin typeface="Symbol"/>
              <a:cs typeface="Symbol"/>
            </a:endParaRPr>
          </a:p>
        </p:txBody>
      </p:sp>
      <p:sp>
        <p:nvSpPr>
          <p:cNvPr id="7" name="object 7"/>
          <p:cNvSpPr txBox="1"/>
          <p:nvPr/>
        </p:nvSpPr>
        <p:spPr>
          <a:xfrm>
            <a:off x="3942079" y="1616709"/>
            <a:ext cx="159385" cy="362585"/>
          </a:xfrm>
          <a:prstGeom prst="rect">
            <a:avLst/>
          </a:prstGeom>
        </p:spPr>
        <p:txBody>
          <a:bodyPr vert="horz" wrap="square" lIns="0" tIns="13970" rIns="0" bIns="0" rtlCol="0">
            <a:spAutoFit/>
          </a:bodyPr>
          <a:lstStyle/>
          <a:p>
            <a:pPr marL="12700">
              <a:lnSpc>
                <a:spcPct val="100000"/>
              </a:lnSpc>
              <a:spcBef>
                <a:spcPts val="110"/>
              </a:spcBef>
            </a:pPr>
            <a:r>
              <a:rPr sz="2200" spc="-35" dirty="0">
                <a:latin typeface="Symbol"/>
                <a:cs typeface="Symbol"/>
              </a:rPr>
              <a:t></a:t>
            </a:r>
            <a:endParaRPr sz="2200">
              <a:latin typeface="Symbol"/>
              <a:cs typeface="Symbol"/>
            </a:endParaRPr>
          </a:p>
        </p:txBody>
      </p:sp>
      <p:sp>
        <p:nvSpPr>
          <p:cNvPr id="8" name="object 8"/>
          <p:cNvSpPr txBox="1"/>
          <p:nvPr/>
        </p:nvSpPr>
        <p:spPr>
          <a:xfrm>
            <a:off x="3942079" y="1383030"/>
            <a:ext cx="146685" cy="362585"/>
          </a:xfrm>
          <a:prstGeom prst="rect">
            <a:avLst/>
          </a:prstGeom>
        </p:spPr>
        <p:txBody>
          <a:bodyPr vert="horz" wrap="square" lIns="0" tIns="13970" rIns="0" bIns="0" rtlCol="0">
            <a:spAutoFit/>
          </a:bodyPr>
          <a:lstStyle/>
          <a:p>
            <a:pPr marL="12700">
              <a:lnSpc>
                <a:spcPct val="100000"/>
              </a:lnSpc>
              <a:spcBef>
                <a:spcPts val="110"/>
              </a:spcBef>
            </a:pPr>
            <a:r>
              <a:rPr sz="2200" spc="-180" dirty="0">
                <a:latin typeface="Symbol"/>
                <a:cs typeface="Symbol"/>
              </a:rPr>
              <a:t></a:t>
            </a:r>
            <a:endParaRPr sz="2200">
              <a:latin typeface="Symbol"/>
              <a:cs typeface="Symbol"/>
            </a:endParaRPr>
          </a:p>
        </p:txBody>
      </p:sp>
      <p:sp>
        <p:nvSpPr>
          <p:cNvPr id="9" name="object 9"/>
          <p:cNvSpPr txBox="1"/>
          <p:nvPr/>
        </p:nvSpPr>
        <p:spPr>
          <a:xfrm>
            <a:off x="4057650" y="1269092"/>
            <a:ext cx="1624965" cy="876300"/>
          </a:xfrm>
          <a:prstGeom prst="rect">
            <a:avLst/>
          </a:prstGeom>
        </p:spPr>
        <p:txBody>
          <a:bodyPr vert="horz" wrap="square" lIns="0" tIns="17145" rIns="0" bIns="0" rtlCol="0">
            <a:spAutoFit/>
          </a:bodyPr>
          <a:lstStyle/>
          <a:p>
            <a:pPr marL="251460" marR="5080" indent="-238760">
              <a:lnSpc>
                <a:spcPct val="124400"/>
              </a:lnSpc>
              <a:spcBef>
                <a:spcPts val="135"/>
              </a:spcBef>
              <a:tabLst>
                <a:tab pos="605155" algn="l"/>
                <a:tab pos="931544" algn="l"/>
              </a:tabLst>
            </a:pPr>
            <a:r>
              <a:rPr sz="2250" spc="-55" dirty="0">
                <a:latin typeface="Symbol"/>
                <a:cs typeface="Symbol"/>
              </a:rPr>
              <a:t></a:t>
            </a:r>
            <a:r>
              <a:rPr sz="2250" spc="-55" dirty="0">
                <a:latin typeface="Times New Roman"/>
                <a:cs typeface="Times New Roman"/>
              </a:rPr>
              <a:t>	</a:t>
            </a:r>
            <a:r>
              <a:rPr sz="2200" spc="-10" dirty="0">
                <a:latin typeface="Times New Roman"/>
                <a:cs typeface="Times New Roman"/>
              </a:rPr>
              <a:t>,	</a:t>
            </a:r>
            <a:r>
              <a:rPr sz="2200" i="1" spc="-25" dirty="0">
                <a:latin typeface="Times New Roman"/>
                <a:cs typeface="Times New Roman"/>
              </a:rPr>
              <a:t>m </a:t>
            </a:r>
            <a:r>
              <a:rPr sz="2200" spc="-40" dirty="0">
                <a:latin typeface="Symbol"/>
                <a:cs typeface="Symbol"/>
              </a:rPr>
              <a:t></a:t>
            </a:r>
            <a:r>
              <a:rPr sz="2200" spc="-150" dirty="0">
                <a:latin typeface="Times New Roman"/>
                <a:cs typeface="Times New Roman"/>
              </a:rPr>
              <a:t> </a:t>
            </a:r>
            <a:r>
              <a:rPr sz="2200" spc="-30" dirty="0">
                <a:latin typeface="Times New Roman"/>
                <a:cs typeface="Times New Roman"/>
              </a:rPr>
              <a:t>0,  0,		</a:t>
            </a:r>
            <a:r>
              <a:rPr sz="2200" i="1" spc="-25" dirty="0">
                <a:latin typeface="Times New Roman"/>
                <a:cs typeface="Times New Roman"/>
              </a:rPr>
              <a:t>m </a:t>
            </a:r>
            <a:r>
              <a:rPr sz="2200" spc="-40" dirty="0">
                <a:latin typeface="Symbol"/>
                <a:cs typeface="Symbol"/>
              </a:rPr>
              <a:t></a:t>
            </a:r>
            <a:r>
              <a:rPr sz="2200" spc="-185" dirty="0">
                <a:latin typeface="Times New Roman"/>
                <a:cs typeface="Times New Roman"/>
              </a:rPr>
              <a:t> </a:t>
            </a:r>
            <a:r>
              <a:rPr sz="2200" spc="-30" dirty="0">
                <a:latin typeface="Times New Roman"/>
                <a:cs typeface="Times New Roman"/>
              </a:rPr>
              <a:t>0,</a:t>
            </a:r>
            <a:endParaRPr sz="2200">
              <a:latin typeface="Times New Roman"/>
              <a:cs typeface="Times New Roman"/>
            </a:endParaRPr>
          </a:p>
        </p:txBody>
      </p:sp>
      <p:sp>
        <p:nvSpPr>
          <p:cNvPr id="10" name="object 10"/>
          <p:cNvSpPr txBox="1"/>
          <p:nvPr/>
        </p:nvSpPr>
        <p:spPr>
          <a:xfrm>
            <a:off x="2052320" y="1568450"/>
            <a:ext cx="1849120" cy="362585"/>
          </a:xfrm>
          <a:prstGeom prst="rect">
            <a:avLst/>
          </a:prstGeom>
        </p:spPr>
        <p:txBody>
          <a:bodyPr vert="horz" wrap="square" lIns="0" tIns="13970" rIns="0" bIns="0" rtlCol="0">
            <a:spAutoFit/>
          </a:bodyPr>
          <a:lstStyle/>
          <a:p>
            <a:pPr marL="12700">
              <a:lnSpc>
                <a:spcPct val="100000"/>
              </a:lnSpc>
              <a:spcBef>
                <a:spcPts val="110"/>
              </a:spcBef>
            </a:pPr>
            <a:r>
              <a:rPr sz="2200" spc="-15" dirty="0">
                <a:latin typeface="Times New Roman"/>
                <a:cs typeface="Times New Roman"/>
              </a:rPr>
              <a:t>sin</a:t>
            </a:r>
            <a:r>
              <a:rPr sz="2200" spc="-200" dirty="0">
                <a:latin typeface="Times New Roman"/>
                <a:cs typeface="Times New Roman"/>
              </a:rPr>
              <a:t> </a:t>
            </a:r>
            <a:r>
              <a:rPr sz="2200" i="1" spc="-20" dirty="0">
                <a:latin typeface="Times New Roman"/>
                <a:cs typeface="Times New Roman"/>
              </a:rPr>
              <a:t>mx</a:t>
            </a:r>
            <a:r>
              <a:rPr sz="2200" i="1" spc="-320" dirty="0">
                <a:latin typeface="Times New Roman"/>
                <a:cs typeface="Times New Roman"/>
              </a:rPr>
              <a:t> </a:t>
            </a:r>
            <a:r>
              <a:rPr sz="2200" spc="-20" dirty="0">
                <a:latin typeface="Times New Roman"/>
                <a:cs typeface="Times New Roman"/>
              </a:rPr>
              <a:t>sin</a:t>
            </a:r>
            <a:r>
              <a:rPr sz="2200" spc="-190" dirty="0">
                <a:latin typeface="Times New Roman"/>
                <a:cs typeface="Times New Roman"/>
              </a:rPr>
              <a:t> </a:t>
            </a:r>
            <a:r>
              <a:rPr sz="2200" i="1" spc="-20" dirty="0">
                <a:latin typeface="Times New Roman"/>
                <a:cs typeface="Times New Roman"/>
              </a:rPr>
              <a:t>nxdx</a:t>
            </a:r>
            <a:r>
              <a:rPr sz="2200" i="1" spc="-55" dirty="0">
                <a:latin typeface="Times New Roman"/>
                <a:cs typeface="Times New Roman"/>
              </a:rPr>
              <a:t> </a:t>
            </a:r>
            <a:r>
              <a:rPr sz="2200" spc="-40" dirty="0">
                <a:latin typeface="Symbol"/>
                <a:cs typeface="Symbol"/>
              </a:rPr>
              <a:t></a:t>
            </a:r>
            <a:endParaRPr sz="2200">
              <a:latin typeface="Symbol"/>
              <a:cs typeface="Symbol"/>
            </a:endParaRPr>
          </a:p>
        </p:txBody>
      </p:sp>
      <p:sp>
        <p:nvSpPr>
          <p:cNvPr id="11" name="object 11"/>
          <p:cNvSpPr txBox="1"/>
          <p:nvPr/>
        </p:nvSpPr>
        <p:spPr>
          <a:xfrm>
            <a:off x="1830070" y="1469099"/>
            <a:ext cx="191135" cy="228600"/>
          </a:xfrm>
          <a:prstGeom prst="rect">
            <a:avLst/>
          </a:prstGeom>
        </p:spPr>
        <p:txBody>
          <a:bodyPr vert="horz" wrap="square" lIns="0" tIns="16510" rIns="0" bIns="0" rtlCol="0">
            <a:spAutoFit/>
          </a:bodyPr>
          <a:lstStyle/>
          <a:p>
            <a:pPr marL="12700">
              <a:lnSpc>
                <a:spcPct val="100000"/>
              </a:lnSpc>
              <a:spcBef>
                <a:spcPts val="130"/>
              </a:spcBef>
            </a:pPr>
            <a:r>
              <a:rPr sz="1300" spc="-35" dirty="0">
                <a:latin typeface="Times New Roman"/>
                <a:cs typeface="Times New Roman"/>
              </a:rPr>
              <a:t>2</a:t>
            </a:r>
            <a:r>
              <a:rPr sz="1300" spc="-35" dirty="0">
                <a:latin typeface="Symbol"/>
                <a:cs typeface="Symbol"/>
              </a:rPr>
              <a:t></a:t>
            </a:r>
            <a:endParaRPr sz="1300">
              <a:latin typeface="Symbol"/>
              <a:cs typeface="Symbol"/>
            </a:endParaRPr>
          </a:p>
        </p:txBody>
      </p:sp>
      <p:sp>
        <p:nvSpPr>
          <p:cNvPr id="12" name="object 12"/>
          <p:cNvSpPr txBox="1"/>
          <p:nvPr/>
        </p:nvSpPr>
        <p:spPr>
          <a:xfrm>
            <a:off x="1786889" y="1838960"/>
            <a:ext cx="106045" cy="222250"/>
          </a:xfrm>
          <a:prstGeom prst="rect">
            <a:avLst/>
          </a:prstGeom>
        </p:spPr>
        <p:txBody>
          <a:bodyPr vert="horz" wrap="square" lIns="0" tIns="11430" rIns="0" bIns="0" rtlCol="0">
            <a:spAutoFit/>
          </a:bodyPr>
          <a:lstStyle/>
          <a:p>
            <a:pPr marL="12700">
              <a:lnSpc>
                <a:spcPct val="100000"/>
              </a:lnSpc>
              <a:spcBef>
                <a:spcPts val="90"/>
              </a:spcBef>
            </a:pPr>
            <a:r>
              <a:rPr sz="1300" spc="-20" dirty="0">
                <a:latin typeface="Times New Roman"/>
                <a:cs typeface="Times New Roman"/>
              </a:rPr>
              <a:t>0</a:t>
            </a:r>
            <a:endParaRPr sz="1300">
              <a:latin typeface="Times New Roman"/>
              <a:cs typeface="Times New Roman"/>
            </a:endParaRPr>
          </a:p>
        </p:txBody>
      </p:sp>
      <p:sp>
        <p:nvSpPr>
          <p:cNvPr id="13" name="object 13"/>
          <p:cNvSpPr txBox="1"/>
          <p:nvPr/>
        </p:nvSpPr>
        <p:spPr>
          <a:xfrm>
            <a:off x="4373879" y="1549399"/>
            <a:ext cx="273685" cy="222250"/>
          </a:xfrm>
          <a:prstGeom prst="rect">
            <a:avLst/>
          </a:prstGeom>
        </p:spPr>
        <p:txBody>
          <a:bodyPr vert="horz" wrap="square" lIns="0" tIns="11430" rIns="0" bIns="0" rtlCol="0">
            <a:spAutoFit/>
          </a:bodyPr>
          <a:lstStyle/>
          <a:p>
            <a:pPr marL="12700">
              <a:lnSpc>
                <a:spcPct val="100000"/>
              </a:lnSpc>
              <a:spcBef>
                <a:spcPts val="90"/>
              </a:spcBef>
            </a:pPr>
            <a:r>
              <a:rPr sz="1300" i="1" spc="35" dirty="0">
                <a:latin typeface="Times New Roman"/>
                <a:cs typeface="Times New Roman"/>
              </a:rPr>
              <a:t>m</a:t>
            </a:r>
            <a:r>
              <a:rPr sz="1300" spc="10" dirty="0">
                <a:latin typeface="Times New Roman"/>
                <a:cs typeface="Times New Roman"/>
              </a:rPr>
              <a:t>,</a:t>
            </a:r>
            <a:r>
              <a:rPr sz="1300" i="1" spc="-20" dirty="0">
                <a:latin typeface="Times New Roman"/>
                <a:cs typeface="Times New Roman"/>
              </a:rPr>
              <a:t>n</a:t>
            </a:r>
            <a:endParaRPr sz="1300">
              <a:latin typeface="Times New Roman"/>
              <a:cs typeface="Times New Roman"/>
            </a:endParaRPr>
          </a:p>
        </p:txBody>
      </p:sp>
      <p:sp>
        <p:nvSpPr>
          <p:cNvPr id="14" name="object 14"/>
          <p:cNvSpPr txBox="1"/>
          <p:nvPr/>
        </p:nvSpPr>
        <p:spPr>
          <a:xfrm>
            <a:off x="6475729" y="1633220"/>
            <a:ext cx="51435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endParaRPr sz="2000">
              <a:latin typeface="Times New Roman"/>
              <a:cs typeface="Times New Roman"/>
            </a:endParaRPr>
          </a:p>
        </p:txBody>
      </p:sp>
      <p:sp>
        <p:nvSpPr>
          <p:cNvPr id="15" name="object 15"/>
          <p:cNvSpPr txBox="1"/>
          <p:nvPr/>
        </p:nvSpPr>
        <p:spPr>
          <a:xfrm>
            <a:off x="1784350" y="2675890"/>
            <a:ext cx="125730" cy="543560"/>
          </a:xfrm>
          <a:prstGeom prst="rect">
            <a:avLst/>
          </a:prstGeom>
        </p:spPr>
        <p:txBody>
          <a:bodyPr vert="horz" wrap="square" lIns="0" tIns="12700" rIns="0" bIns="0" rtlCol="0">
            <a:spAutoFit/>
          </a:bodyPr>
          <a:lstStyle/>
          <a:p>
            <a:pPr marL="12700">
              <a:lnSpc>
                <a:spcPct val="100000"/>
              </a:lnSpc>
              <a:spcBef>
                <a:spcPts val="100"/>
              </a:spcBef>
            </a:pPr>
            <a:r>
              <a:rPr sz="3400" spc="-145" dirty="0">
                <a:latin typeface="Symbol"/>
                <a:cs typeface="Symbol"/>
              </a:rPr>
              <a:t></a:t>
            </a:r>
            <a:endParaRPr sz="3400">
              <a:latin typeface="Symbol"/>
              <a:cs typeface="Symbol"/>
            </a:endParaRPr>
          </a:p>
        </p:txBody>
      </p:sp>
      <p:sp>
        <p:nvSpPr>
          <p:cNvPr id="16" name="object 16"/>
          <p:cNvSpPr txBox="1"/>
          <p:nvPr/>
        </p:nvSpPr>
        <p:spPr>
          <a:xfrm>
            <a:off x="4008120" y="2767329"/>
            <a:ext cx="146050" cy="370205"/>
          </a:xfrm>
          <a:prstGeom prst="rect">
            <a:avLst/>
          </a:prstGeom>
        </p:spPr>
        <p:txBody>
          <a:bodyPr vert="horz" wrap="square" lIns="0" tIns="13970" rIns="0" bIns="0" rtlCol="0">
            <a:spAutoFit/>
          </a:bodyPr>
          <a:lstStyle/>
          <a:p>
            <a:pPr marL="12700">
              <a:lnSpc>
                <a:spcPct val="100000"/>
              </a:lnSpc>
              <a:spcBef>
                <a:spcPts val="110"/>
              </a:spcBef>
            </a:pPr>
            <a:r>
              <a:rPr sz="2250" spc="-165" dirty="0">
                <a:latin typeface="Symbol"/>
                <a:cs typeface="Symbol"/>
              </a:rPr>
              <a:t></a:t>
            </a:r>
            <a:endParaRPr sz="2250">
              <a:latin typeface="Symbol"/>
              <a:cs typeface="Symbol"/>
            </a:endParaRPr>
          </a:p>
        </p:txBody>
      </p:sp>
      <p:sp>
        <p:nvSpPr>
          <p:cNvPr id="17" name="object 17"/>
          <p:cNvSpPr txBox="1"/>
          <p:nvPr/>
        </p:nvSpPr>
        <p:spPr>
          <a:xfrm>
            <a:off x="4008120" y="2527300"/>
            <a:ext cx="146050" cy="370205"/>
          </a:xfrm>
          <a:prstGeom prst="rect">
            <a:avLst/>
          </a:prstGeom>
        </p:spPr>
        <p:txBody>
          <a:bodyPr vert="horz" wrap="square" lIns="0" tIns="13970" rIns="0" bIns="0" rtlCol="0">
            <a:spAutoFit/>
          </a:bodyPr>
          <a:lstStyle/>
          <a:p>
            <a:pPr marL="12700">
              <a:lnSpc>
                <a:spcPct val="100000"/>
              </a:lnSpc>
              <a:spcBef>
                <a:spcPts val="110"/>
              </a:spcBef>
            </a:pPr>
            <a:r>
              <a:rPr sz="2250" spc="-165" dirty="0">
                <a:latin typeface="Symbol"/>
                <a:cs typeface="Symbol"/>
              </a:rPr>
              <a:t></a:t>
            </a:r>
            <a:endParaRPr sz="2250">
              <a:latin typeface="Symbol"/>
              <a:cs typeface="Symbol"/>
            </a:endParaRPr>
          </a:p>
        </p:txBody>
      </p:sp>
      <p:sp>
        <p:nvSpPr>
          <p:cNvPr id="18" name="object 18"/>
          <p:cNvSpPr txBox="1"/>
          <p:nvPr/>
        </p:nvSpPr>
        <p:spPr>
          <a:xfrm>
            <a:off x="3982720" y="2930160"/>
            <a:ext cx="699135" cy="379095"/>
          </a:xfrm>
          <a:prstGeom prst="rect">
            <a:avLst/>
          </a:prstGeom>
        </p:spPr>
        <p:txBody>
          <a:bodyPr vert="horz" wrap="square" lIns="0" tIns="14604" rIns="0" bIns="0" rtlCol="0">
            <a:spAutoFit/>
          </a:bodyPr>
          <a:lstStyle/>
          <a:p>
            <a:pPr marL="38100">
              <a:lnSpc>
                <a:spcPct val="100000"/>
              </a:lnSpc>
              <a:spcBef>
                <a:spcPts val="114"/>
              </a:spcBef>
              <a:tabLst>
                <a:tab pos="296545" algn="l"/>
              </a:tabLst>
            </a:pPr>
            <a:r>
              <a:rPr sz="3375" spc="-247" baseline="-13580" dirty="0">
                <a:latin typeface="Symbol"/>
                <a:cs typeface="Symbol"/>
              </a:rPr>
              <a:t></a:t>
            </a:r>
            <a:r>
              <a:rPr sz="3375" spc="-247" baseline="-13580" dirty="0">
                <a:latin typeface="Times New Roman"/>
                <a:cs typeface="Times New Roman"/>
              </a:rPr>
              <a:t>	</a:t>
            </a:r>
            <a:r>
              <a:rPr sz="2250" spc="-215" dirty="0">
                <a:latin typeface="Times New Roman"/>
                <a:cs typeface="Times New Roman"/>
              </a:rPr>
              <a:t>2</a:t>
            </a:r>
            <a:r>
              <a:rPr sz="2300" spc="-215" dirty="0">
                <a:latin typeface="Symbol"/>
                <a:cs typeface="Symbol"/>
              </a:rPr>
              <a:t></a:t>
            </a:r>
            <a:r>
              <a:rPr sz="2300" spc="-250" dirty="0">
                <a:latin typeface="Times New Roman"/>
                <a:cs typeface="Times New Roman"/>
              </a:rPr>
              <a:t> </a:t>
            </a:r>
            <a:r>
              <a:rPr sz="2250" spc="-45" dirty="0">
                <a:latin typeface="Times New Roman"/>
                <a:cs typeface="Times New Roman"/>
              </a:rPr>
              <a:t>,</a:t>
            </a:r>
            <a:endParaRPr sz="2250">
              <a:latin typeface="Times New Roman"/>
              <a:cs typeface="Times New Roman"/>
            </a:endParaRPr>
          </a:p>
        </p:txBody>
      </p:sp>
      <p:sp>
        <p:nvSpPr>
          <p:cNvPr id="19" name="object 19"/>
          <p:cNvSpPr txBox="1"/>
          <p:nvPr/>
        </p:nvSpPr>
        <p:spPr>
          <a:xfrm>
            <a:off x="4119879" y="2412827"/>
            <a:ext cx="1958975" cy="894715"/>
          </a:xfrm>
          <a:prstGeom prst="rect">
            <a:avLst/>
          </a:prstGeom>
        </p:spPr>
        <p:txBody>
          <a:bodyPr vert="horz" wrap="square" lIns="0" tIns="101600" rIns="0" bIns="0" rtlCol="0">
            <a:spAutoFit/>
          </a:bodyPr>
          <a:lstStyle/>
          <a:p>
            <a:pPr marL="12700">
              <a:lnSpc>
                <a:spcPct val="100000"/>
              </a:lnSpc>
              <a:spcBef>
                <a:spcPts val="800"/>
              </a:spcBef>
              <a:tabLst>
                <a:tab pos="582295" algn="l"/>
                <a:tab pos="1094105" algn="l"/>
              </a:tabLst>
            </a:pPr>
            <a:r>
              <a:rPr sz="2300" spc="-155" dirty="0">
                <a:latin typeface="Symbol"/>
                <a:cs typeface="Symbol"/>
              </a:rPr>
              <a:t></a:t>
            </a:r>
            <a:r>
              <a:rPr sz="2300" spc="-155" dirty="0">
                <a:latin typeface="Times New Roman"/>
                <a:cs typeface="Times New Roman"/>
              </a:rPr>
              <a:t>	</a:t>
            </a:r>
            <a:r>
              <a:rPr sz="2250" spc="-45" dirty="0">
                <a:latin typeface="Times New Roman"/>
                <a:cs typeface="Times New Roman"/>
              </a:rPr>
              <a:t>,	</a:t>
            </a:r>
            <a:r>
              <a:rPr sz="2250" i="1" spc="-120" dirty="0">
                <a:latin typeface="Times New Roman"/>
                <a:cs typeface="Times New Roman"/>
              </a:rPr>
              <a:t>m </a:t>
            </a:r>
            <a:r>
              <a:rPr sz="2250" spc="-185" dirty="0">
                <a:latin typeface="Symbol"/>
                <a:cs typeface="Symbol"/>
              </a:rPr>
              <a:t></a:t>
            </a:r>
            <a:r>
              <a:rPr sz="2250" spc="5" dirty="0">
                <a:latin typeface="Times New Roman"/>
                <a:cs typeface="Times New Roman"/>
              </a:rPr>
              <a:t> </a:t>
            </a:r>
            <a:r>
              <a:rPr sz="2250" spc="-80" dirty="0">
                <a:latin typeface="Times New Roman"/>
                <a:cs typeface="Times New Roman"/>
              </a:rPr>
              <a:t>0,</a:t>
            </a:r>
            <a:endParaRPr sz="2250">
              <a:latin typeface="Times New Roman"/>
              <a:cs typeface="Times New Roman"/>
            </a:endParaRPr>
          </a:p>
          <a:p>
            <a:pPr marL="897890">
              <a:lnSpc>
                <a:spcPct val="100000"/>
              </a:lnSpc>
              <a:spcBef>
                <a:spcPts val="680"/>
              </a:spcBef>
            </a:pPr>
            <a:r>
              <a:rPr sz="2250" i="1" spc="-120" dirty="0">
                <a:latin typeface="Times New Roman"/>
                <a:cs typeface="Times New Roman"/>
              </a:rPr>
              <a:t>m </a:t>
            </a:r>
            <a:r>
              <a:rPr sz="2250" spc="-185" dirty="0">
                <a:latin typeface="Symbol"/>
                <a:cs typeface="Symbol"/>
              </a:rPr>
              <a:t></a:t>
            </a:r>
            <a:r>
              <a:rPr sz="2250" spc="-185" dirty="0">
                <a:latin typeface="Times New Roman"/>
                <a:cs typeface="Times New Roman"/>
              </a:rPr>
              <a:t> </a:t>
            </a:r>
            <a:r>
              <a:rPr sz="2250" i="1" spc="-85" dirty="0">
                <a:latin typeface="Times New Roman"/>
                <a:cs typeface="Times New Roman"/>
              </a:rPr>
              <a:t>n </a:t>
            </a:r>
            <a:r>
              <a:rPr sz="2250" spc="-185" dirty="0">
                <a:latin typeface="Symbol"/>
                <a:cs typeface="Symbol"/>
              </a:rPr>
              <a:t></a:t>
            </a:r>
            <a:r>
              <a:rPr sz="2250" spc="-270" dirty="0">
                <a:latin typeface="Times New Roman"/>
                <a:cs typeface="Times New Roman"/>
              </a:rPr>
              <a:t> </a:t>
            </a:r>
            <a:r>
              <a:rPr sz="2250" spc="-80" dirty="0">
                <a:latin typeface="Times New Roman"/>
                <a:cs typeface="Times New Roman"/>
              </a:rPr>
              <a:t>0,</a:t>
            </a:r>
            <a:endParaRPr sz="2250">
              <a:latin typeface="Times New Roman"/>
              <a:cs typeface="Times New Roman"/>
            </a:endParaRPr>
          </a:p>
        </p:txBody>
      </p:sp>
      <p:sp>
        <p:nvSpPr>
          <p:cNvPr id="20" name="object 20"/>
          <p:cNvSpPr txBox="1"/>
          <p:nvPr/>
        </p:nvSpPr>
        <p:spPr>
          <a:xfrm>
            <a:off x="2118360" y="2717800"/>
            <a:ext cx="1843405" cy="370205"/>
          </a:xfrm>
          <a:prstGeom prst="rect">
            <a:avLst/>
          </a:prstGeom>
        </p:spPr>
        <p:txBody>
          <a:bodyPr vert="horz" wrap="square" lIns="0" tIns="13970" rIns="0" bIns="0" rtlCol="0">
            <a:spAutoFit/>
          </a:bodyPr>
          <a:lstStyle/>
          <a:p>
            <a:pPr marL="12700">
              <a:lnSpc>
                <a:spcPct val="100000"/>
              </a:lnSpc>
              <a:spcBef>
                <a:spcPts val="110"/>
              </a:spcBef>
            </a:pPr>
            <a:r>
              <a:rPr sz="2250" spc="-75" dirty="0">
                <a:latin typeface="Times New Roman"/>
                <a:cs typeface="Times New Roman"/>
              </a:rPr>
              <a:t>cos</a:t>
            </a:r>
            <a:r>
              <a:rPr sz="2250" spc="-300" dirty="0">
                <a:latin typeface="Times New Roman"/>
                <a:cs typeface="Times New Roman"/>
              </a:rPr>
              <a:t> </a:t>
            </a:r>
            <a:r>
              <a:rPr sz="2250" i="1" spc="-95" dirty="0">
                <a:latin typeface="Times New Roman"/>
                <a:cs typeface="Times New Roman"/>
              </a:rPr>
              <a:t>mx</a:t>
            </a:r>
            <a:r>
              <a:rPr sz="2250" i="1" spc="-310" dirty="0">
                <a:latin typeface="Times New Roman"/>
                <a:cs typeface="Times New Roman"/>
              </a:rPr>
              <a:t> </a:t>
            </a:r>
            <a:r>
              <a:rPr sz="2250" spc="-80" dirty="0">
                <a:latin typeface="Times New Roman"/>
                <a:cs typeface="Times New Roman"/>
              </a:rPr>
              <a:t>cos</a:t>
            </a:r>
            <a:r>
              <a:rPr sz="2250" spc="-290" dirty="0">
                <a:latin typeface="Times New Roman"/>
                <a:cs typeface="Times New Roman"/>
              </a:rPr>
              <a:t> </a:t>
            </a:r>
            <a:r>
              <a:rPr sz="2250" i="1" spc="-80" dirty="0">
                <a:latin typeface="Times New Roman"/>
                <a:cs typeface="Times New Roman"/>
              </a:rPr>
              <a:t>nxdx</a:t>
            </a:r>
            <a:r>
              <a:rPr sz="2250" i="1" spc="-100" dirty="0">
                <a:latin typeface="Times New Roman"/>
                <a:cs typeface="Times New Roman"/>
              </a:rPr>
              <a:t> </a:t>
            </a:r>
            <a:r>
              <a:rPr sz="2250" spc="-185" dirty="0">
                <a:latin typeface="Symbol"/>
                <a:cs typeface="Symbol"/>
              </a:rPr>
              <a:t></a:t>
            </a:r>
            <a:endParaRPr sz="2250">
              <a:latin typeface="Symbol"/>
              <a:cs typeface="Symbol"/>
            </a:endParaRPr>
          </a:p>
        </p:txBody>
      </p:sp>
      <p:sp>
        <p:nvSpPr>
          <p:cNvPr id="21" name="object 21"/>
          <p:cNvSpPr txBox="1"/>
          <p:nvPr/>
        </p:nvSpPr>
        <p:spPr>
          <a:xfrm>
            <a:off x="1899920" y="2616998"/>
            <a:ext cx="179705" cy="231775"/>
          </a:xfrm>
          <a:prstGeom prst="rect">
            <a:avLst/>
          </a:prstGeom>
        </p:spPr>
        <p:txBody>
          <a:bodyPr vert="horz" wrap="square" lIns="0" tIns="12700" rIns="0" bIns="0" rtlCol="0">
            <a:spAutoFit/>
          </a:bodyPr>
          <a:lstStyle/>
          <a:p>
            <a:pPr marL="12700">
              <a:lnSpc>
                <a:spcPct val="100000"/>
              </a:lnSpc>
              <a:spcBef>
                <a:spcPts val="100"/>
              </a:spcBef>
            </a:pPr>
            <a:r>
              <a:rPr sz="1300" spc="-55" dirty="0">
                <a:latin typeface="Times New Roman"/>
                <a:cs typeface="Times New Roman"/>
              </a:rPr>
              <a:t>2</a:t>
            </a:r>
            <a:r>
              <a:rPr sz="1350" spc="-130" dirty="0">
                <a:latin typeface="Symbol"/>
                <a:cs typeface="Symbol"/>
              </a:rPr>
              <a:t></a:t>
            </a:r>
            <a:endParaRPr sz="1350">
              <a:latin typeface="Symbol"/>
              <a:cs typeface="Symbol"/>
            </a:endParaRPr>
          </a:p>
        </p:txBody>
      </p:sp>
      <p:sp>
        <p:nvSpPr>
          <p:cNvPr id="22" name="object 22"/>
          <p:cNvSpPr txBox="1"/>
          <p:nvPr/>
        </p:nvSpPr>
        <p:spPr>
          <a:xfrm>
            <a:off x="1858010" y="2994660"/>
            <a:ext cx="102870" cy="226695"/>
          </a:xfrm>
          <a:prstGeom prst="rect">
            <a:avLst/>
          </a:prstGeom>
        </p:spPr>
        <p:txBody>
          <a:bodyPr vert="horz" wrap="square" lIns="0" tIns="15240" rIns="0" bIns="0" rtlCol="0">
            <a:spAutoFit/>
          </a:bodyPr>
          <a:lstStyle/>
          <a:p>
            <a:pPr marL="12700">
              <a:lnSpc>
                <a:spcPct val="100000"/>
              </a:lnSpc>
              <a:spcBef>
                <a:spcPts val="120"/>
              </a:spcBef>
            </a:pPr>
            <a:r>
              <a:rPr sz="1300" spc="-45" dirty="0">
                <a:latin typeface="Times New Roman"/>
                <a:cs typeface="Times New Roman"/>
              </a:rPr>
              <a:t>0</a:t>
            </a:r>
            <a:endParaRPr sz="1300">
              <a:latin typeface="Times New Roman"/>
              <a:cs typeface="Times New Roman"/>
            </a:endParaRPr>
          </a:p>
        </p:txBody>
      </p:sp>
      <p:sp>
        <p:nvSpPr>
          <p:cNvPr id="23" name="object 23"/>
          <p:cNvSpPr txBox="1"/>
          <p:nvPr/>
        </p:nvSpPr>
        <p:spPr>
          <a:xfrm>
            <a:off x="4424679" y="2697480"/>
            <a:ext cx="264160" cy="226695"/>
          </a:xfrm>
          <a:prstGeom prst="rect">
            <a:avLst/>
          </a:prstGeom>
        </p:spPr>
        <p:txBody>
          <a:bodyPr vert="horz" wrap="square" lIns="0" tIns="15240" rIns="0" bIns="0" rtlCol="0">
            <a:spAutoFit/>
          </a:bodyPr>
          <a:lstStyle/>
          <a:p>
            <a:pPr marL="12700">
              <a:lnSpc>
                <a:spcPct val="100000"/>
              </a:lnSpc>
              <a:spcBef>
                <a:spcPts val="120"/>
              </a:spcBef>
            </a:pPr>
            <a:r>
              <a:rPr sz="1300" i="1" spc="-5" dirty="0">
                <a:latin typeface="Times New Roman"/>
                <a:cs typeface="Times New Roman"/>
              </a:rPr>
              <a:t>m</a:t>
            </a:r>
            <a:r>
              <a:rPr sz="1300" dirty="0">
                <a:latin typeface="Times New Roman"/>
                <a:cs typeface="Times New Roman"/>
              </a:rPr>
              <a:t>,</a:t>
            </a:r>
            <a:r>
              <a:rPr sz="1300" i="1" spc="-45" dirty="0">
                <a:latin typeface="Times New Roman"/>
                <a:cs typeface="Times New Roman"/>
              </a:rPr>
              <a:t>n</a:t>
            </a:r>
            <a:endParaRPr sz="1300">
              <a:latin typeface="Times New Roman"/>
              <a:cs typeface="Times New Roman"/>
            </a:endParaRPr>
          </a:p>
        </p:txBody>
      </p:sp>
      <p:sp>
        <p:nvSpPr>
          <p:cNvPr id="24" name="object 24"/>
          <p:cNvSpPr txBox="1"/>
          <p:nvPr/>
        </p:nvSpPr>
        <p:spPr>
          <a:xfrm>
            <a:off x="6781800" y="2623820"/>
            <a:ext cx="51435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8</a:t>
            </a:r>
            <a:r>
              <a:rPr sz="2000" dirty="0">
                <a:latin typeface="Times New Roman"/>
                <a:cs typeface="Times New Roman"/>
              </a:rPr>
              <a:t>)</a:t>
            </a:r>
            <a:endParaRPr sz="2000">
              <a:latin typeface="Times New Roman"/>
              <a:cs typeface="Times New Roman"/>
            </a:endParaRPr>
          </a:p>
        </p:txBody>
      </p:sp>
      <p:sp>
        <p:nvSpPr>
          <p:cNvPr id="25" name="object 25"/>
          <p:cNvSpPr txBox="1"/>
          <p:nvPr/>
        </p:nvSpPr>
        <p:spPr>
          <a:xfrm>
            <a:off x="2114550" y="3765550"/>
            <a:ext cx="2349500" cy="371475"/>
          </a:xfrm>
          <a:prstGeom prst="rect">
            <a:avLst/>
          </a:prstGeom>
        </p:spPr>
        <p:txBody>
          <a:bodyPr vert="horz" wrap="square" lIns="0" tIns="15240" rIns="0" bIns="0" rtlCol="0">
            <a:spAutoFit/>
          </a:bodyPr>
          <a:lstStyle/>
          <a:p>
            <a:pPr marL="12700">
              <a:lnSpc>
                <a:spcPct val="100000"/>
              </a:lnSpc>
              <a:spcBef>
                <a:spcPts val="120"/>
              </a:spcBef>
            </a:pPr>
            <a:r>
              <a:rPr sz="2250" spc="95" dirty="0">
                <a:latin typeface="Times New Roman"/>
                <a:cs typeface="Times New Roman"/>
              </a:rPr>
              <a:t>sin</a:t>
            </a:r>
            <a:r>
              <a:rPr sz="2250" spc="-140" dirty="0">
                <a:latin typeface="Times New Roman"/>
                <a:cs typeface="Times New Roman"/>
              </a:rPr>
              <a:t> </a:t>
            </a:r>
            <a:r>
              <a:rPr sz="2250" i="1" spc="150" dirty="0">
                <a:latin typeface="Times New Roman"/>
                <a:cs typeface="Times New Roman"/>
              </a:rPr>
              <a:t>mx</a:t>
            </a:r>
            <a:r>
              <a:rPr sz="2250" i="1" spc="-265" dirty="0">
                <a:latin typeface="Times New Roman"/>
                <a:cs typeface="Times New Roman"/>
              </a:rPr>
              <a:t> </a:t>
            </a:r>
            <a:r>
              <a:rPr sz="2250" spc="110" dirty="0">
                <a:latin typeface="Times New Roman"/>
                <a:cs typeface="Times New Roman"/>
              </a:rPr>
              <a:t>cos</a:t>
            </a:r>
            <a:r>
              <a:rPr sz="2250" spc="-235" dirty="0">
                <a:latin typeface="Times New Roman"/>
                <a:cs typeface="Times New Roman"/>
              </a:rPr>
              <a:t> </a:t>
            </a:r>
            <a:r>
              <a:rPr sz="2250" i="1" spc="120" dirty="0">
                <a:latin typeface="Times New Roman"/>
                <a:cs typeface="Times New Roman"/>
              </a:rPr>
              <a:t>nxdx</a:t>
            </a:r>
            <a:r>
              <a:rPr sz="2250" i="1" spc="-5" dirty="0">
                <a:latin typeface="Times New Roman"/>
                <a:cs typeface="Times New Roman"/>
              </a:rPr>
              <a:t> </a:t>
            </a:r>
            <a:r>
              <a:rPr sz="2250" spc="150" dirty="0">
                <a:latin typeface="Symbol"/>
                <a:cs typeface="Symbol"/>
              </a:rPr>
              <a:t></a:t>
            </a:r>
            <a:r>
              <a:rPr sz="2250" spc="150" dirty="0">
                <a:latin typeface="Times New Roman"/>
                <a:cs typeface="Times New Roman"/>
              </a:rPr>
              <a:t>0</a:t>
            </a:r>
            <a:endParaRPr sz="2250">
              <a:latin typeface="Times New Roman"/>
              <a:cs typeface="Times New Roman"/>
            </a:endParaRPr>
          </a:p>
        </p:txBody>
      </p:sp>
      <p:sp>
        <p:nvSpPr>
          <p:cNvPr id="26" name="object 26"/>
          <p:cNvSpPr txBox="1"/>
          <p:nvPr/>
        </p:nvSpPr>
        <p:spPr>
          <a:xfrm>
            <a:off x="1691639" y="3723640"/>
            <a:ext cx="258445" cy="545465"/>
          </a:xfrm>
          <a:prstGeom prst="rect">
            <a:avLst/>
          </a:prstGeom>
        </p:spPr>
        <p:txBody>
          <a:bodyPr vert="horz" wrap="square" lIns="0" tIns="13970" rIns="0" bIns="0" rtlCol="0">
            <a:spAutoFit/>
          </a:bodyPr>
          <a:lstStyle/>
          <a:p>
            <a:pPr marL="38100">
              <a:lnSpc>
                <a:spcPct val="100000"/>
              </a:lnSpc>
              <a:spcBef>
                <a:spcPts val="110"/>
              </a:spcBef>
            </a:pPr>
            <a:r>
              <a:rPr sz="3400" spc="-235" dirty="0">
                <a:latin typeface="Symbol"/>
                <a:cs typeface="Symbol"/>
              </a:rPr>
              <a:t></a:t>
            </a:r>
            <a:r>
              <a:rPr sz="1950" spc="120" baseline="-19230" dirty="0">
                <a:latin typeface="Times New Roman"/>
                <a:cs typeface="Times New Roman"/>
              </a:rPr>
              <a:t>0</a:t>
            </a:r>
            <a:endParaRPr sz="1950" baseline="-19230">
              <a:latin typeface="Times New Roman"/>
              <a:cs typeface="Times New Roman"/>
            </a:endParaRPr>
          </a:p>
        </p:txBody>
      </p:sp>
      <p:sp>
        <p:nvSpPr>
          <p:cNvPr id="27" name="object 27"/>
          <p:cNvSpPr txBox="1"/>
          <p:nvPr/>
        </p:nvSpPr>
        <p:spPr>
          <a:xfrm>
            <a:off x="1856739" y="3660169"/>
            <a:ext cx="230504" cy="237490"/>
          </a:xfrm>
          <a:prstGeom prst="rect">
            <a:avLst/>
          </a:prstGeom>
        </p:spPr>
        <p:txBody>
          <a:bodyPr vert="horz" wrap="square" lIns="0" tIns="17780" rIns="0" bIns="0" rtlCol="0">
            <a:spAutoFit/>
          </a:bodyPr>
          <a:lstStyle/>
          <a:p>
            <a:pPr marL="12700">
              <a:lnSpc>
                <a:spcPct val="100000"/>
              </a:lnSpc>
              <a:spcBef>
                <a:spcPts val="140"/>
              </a:spcBef>
            </a:pPr>
            <a:r>
              <a:rPr sz="1300" spc="65" dirty="0">
                <a:latin typeface="Times New Roman"/>
                <a:cs typeface="Times New Roman"/>
              </a:rPr>
              <a:t>2</a:t>
            </a:r>
            <a:r>
              <a:rPr sz="1350" spc="145" dirty="0">
                <a:latin typeface="Symbol"/>
                <a:cs typeface="Symbol"/>
              </a:rPr>
              <a:t></a:t>
            </a:r>
            <a:endParaRPr sz="1350">
              <a:latin typeface="Symbol"/>
              <a:cs typeface="Symbol"/>
            </a:endParaRPr>
          </a:p>
        </p:txBody>
      </p:sp>
      <p:sp>
        <p:nvSpPr>
          <p:cNvPr id="28" name="object 28"/>
          <p:cNvSpPr txBox="1"/>
          <p:nvPr/>
        </p:nvSpPr>
        <p:spPr>
          <a:xfrm>
            <a:off x="4999990" y="3844290"/>
            <a:ext cx="235648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for </a:t>
            </a:r>
            <a:r>
              <a:rPr sz="2000" spc="-5" dirty="0">
                <a:latin typeface="Times New Roman"/>
                <a:cs typeface="Times New Roman"/>
              </a:rPr>
              <a:t>all integer </a:t>
            </a:r>
            <a:r>
              <a:rPr sz="2000" dirty="0">
                <a:latin typeface="Times New Roman"/>
                <a:cs typeface="Times New Roman"/>
              </a:rPr>
              <a:t>m and</a:t>
            </a:r>
            <a:r>
              <a:rPr sz="2000" spc="-60" dirty="0">
                <a:latin typeface="Times New Roman"/>
                <a:cs typeface="Times New Roman"/>
              </a:rPr>
              <a:t> </a:t>
            </a:r>
            <a:r>
              <a:rPr sz="2000" dirty="0">
                <a:latin typeface="Times New Roman"/>
                <a:cs typeface="Times New Roman"/>
              </a:rPr>
              <a:t>n.</a:t>
            </a:r>
            <a:endParaRPr sz="2000">
              <a:latin typeface="Times New Roman"/>
              <a:cs typeface="Times New Roman"/>
            </a:endParaRPr>
          </a:p>
        </p:txBody>
      </p:sp>
      <p:sp>
        <p:nvSpPr>
          <p:cNvPr id="29" name="object 29"/>
          <p:cNvSpPr txBox="1"/>
          <p:nvPr/>
        </p:nvSpPr>
        <p:spPr>
          <a:xfrm>
            <a:off x="7694930" y="3844290"/>
            <a:ext cx="51435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9)</a:t>
            </a:r>
            <a:endParaRPr sz="200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13359" y="415290"/>
            <a:ext cx="6894195"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By </a:t>
            </a:r>
            <a:r>
              <a:rPr sz="2000" dirty="0">
                <a:latin typeface="Times New Roman"/>
                <a:cs typeface="Times New Roman"/>
              </a:rPr>
              <a:t>use of </a:t>
            </a:r>
            <a:r>
              <a:rPr sz="2000" spc="-5" dirty="0">
                <a:latin typeface="Times New Roman"/>
                <a:cs typeface="Times New Roman"/>
              </a:rPr>
              <a:t>these orthogonality, </a:t>
            </a:r>
            <a:r>
              <a:rPr sz="2000" dirty="0">
                <a:latin typeface="Times New Roman"/>
                <a:cs typeface="Times New Roman"/>
              </a:rPr>
              <a:t>we are </a:t>
            </a:r>
            <a:r>
              <a:rPr sz="2000" spc="-5" dirty="0">
                <a:latin typeface="Times New Roman"/>
                <a:cs typeface="Times New Roman"/>
              </a:rPr>
              <a:t>able to obtain the</a:t>
            </a:r>
            <a:r>
              <a:rPr sz="2000" spc="140" dirty="0">
                <a:latin typeface="Times New Roman"/>
                <a:cs typeface="Times New Roman"/>
              </a:rPr>
              <a:t> </a:t>
            </a:r>
            <a:r>
              <a:rPr sz="2000" spc="-5" dirty="0">
                <a:latin typeface="Times New Roman"/>
                <a:cs typeface="Times New Roman"/>
              </a:rPr>
              <a:t>coefficients</a:t>
            </a:r>
            <a:endParaRPr sz="2000">
              <a:latin typeface="Times New Roman"/>
              <a:cs typeface="Times New Roman"/>
            </a:endParaRPr>
          </a:p>
        </p:txBody>
      </p:sp>
      <p:sp>
        <p:nvSpPr>
          <p:cNvPr id="3" name="object 3"/>
          <p:cNvSpPr/>
          <p:nvPr/>
        </p:nvSpPr>
        <p:spPr>
          <a:xfrm>
            <a:off x="2317750" y="4320540"/>
            <a:ext cx="196850" cy="0"/>
          </a:xfrm>
          <a:custGeom>
            <a:avLst/>
            <a:gdLst/>
            <a:ahLst/>
            <a:cxnLst/>
            <a:rect l="l" t="t" r="r" b="b"/>
            <a:pathLst>
              <a:path w="196850">
                <a:moveTo>
                  <a:pt x="0" y="0"/>
                </a:moveTo>
                <a:lnTo>
                  <a:pt x="196850" y="0"/>
                </a:lnTo>
              </a:path>
            </a:pathLst>
          </a:custGeom>
          <a:ln w="11430">
            <a:solidFill>
              <a:srgbClr val="000000"/>
            </a:solidFill>
          </a:ln>
        </p:spPr>
        <p:txBody>
          <a:bodyPr wrap="square" lIns="0" tIns="0" rIns="0" bIns="0" rtlCol="0"/>
          <a:lstStyle/>
          <a:p>
            <a:endParaRPr/>
          </a:p>
        </p:txBody>
      </p:sp>
      <p:sp>
        <p:nvSpPr>
          <p:cNvPr id="4" name="object 4"/>
          <p:cNvSpPr txBox="1"/>
          <p:nvPr/>
        </p:nvSpPr>
        <p:spPr>
          <a:xfrm>
            <a:off x="2552700" y="4067810"/>
            <a:ext cx="124460" cy="510540"/>
          </a:xfrm>
          <a:prstGeom prst="rect">
            <a:avLst/>
          </a:prstGeom>
        </p:spPr>
        <p:txBody>
          <a:bodyPr vert="horz" wrap="square" lIns="0" tIns="16510" rIns="0" bIns="0" rtlCol="0">
            <a:spAutoFit/>
          </a:bodyPr>
          <a:lstStyle/>
          <a:p>
            <a:pPr marL="12700">
              <a:lnSpc>
                <a:spcPct val="100000"/>
              </a:lnSpc>
              <a:spcBef>
                <a:spcPts val="130"/>
              </a:spcBef>
            </a:pPr>
            <a:r>
              <a:rPr sz="3150" spc="-275" dirty="0">
                <a:latin typeface="Symbol"/>
                <a:cs typeface="Symbol"/>
              </a:rPr>
              <a:t></a:t>
            </a:r>
            <a:endParaRPr sz="3150">
              <a:latin typeface="Symbol"/>
              <a:cs typeface="Symbol"/>
            </a:endParaRPr>
          </a:p>
        </p:txBody>
      </p:sp>
      <p:sp>
        <p:nvSpPr>
          <p:cNvPr id="5" name="object 5"/>
          <p:cNvSpPr txBox="1"/>
          <p:nvPr/>
        </p:nvSpPr>
        <p:spPr>
          <a:xfrm>
            <a:off x="2302510" y="4304514"/>
            <a:ext cx="174625" cy="360680"/>
          </a:xfrm>
          <a:prstGeom prst="rect">
            <a:avLst/>
          </a:prstGeom>
        </p:spPr>
        <p:txBody>
          <a:bodyPr vert="horz" wrap="square" lIns="0" tIns="12065" rIns="0" bIns="0" rtlCol="0">
            <a:spAutoFit/>
          </a:bodyPr>
          <a:lstStyle/>
          <a:p>
            <a:pPr marL="12700">
              <a:lnSpc>
                <a:spcPct val="100000"/>
              </a:lnSpc>
              <a:spcBef>
                <a:spcPts val="95"/>
              </a:spcBef>
            </a:pPr>
            <a:r>
              <a:rPr sz="2200" spc="-35" dirty="0">
                <a:latin typeface="Symbol"/>
                <a:cs typeface="Symbol"/>
              </a:rPr>
              <a:t></a:t>
            </a:r>
            <a:endParaRPr sz="2200">
              <a:latin typeface="Symbol"/>
              <a:cs typeface="Symbol"/>
            </a:endParaRPr>
          </a:p>
        </p:txBody>
      </p:sp>
      <p:sp>
        <p:nvSpPr>
          <p:cNvPr id="6" name="object 6"/>
          <p:cNvSpPr txBox="1"/>
          <p:nvPr/>
        </p:nvSpPr>
        <p:spPr>
          <a:xfrm>
            <a:off x="2627629" y="4364990"/>
            <a:ext cx="104139" cy="214629"/>
          </a:xfrm>
          <a:prstGeom prst="rect">
            <a:avLst/>
          </a:prstGeom>
        </p:spPr>
        <p:txBody>
          <a:bodyPr vert="horz" wrap="square" lIns="0" tIns="11430" rIns="0" bIns="0" rtlCol="0">
            <a:spAutoFit/>
          </a:bodyPr>
          <a:lstStyle/>
          <a:p>
            <a:pPr marL="12700">
              <a:lnSpc>
                <a:spcPct val="100000"/>
              </a:lnSpc>
              <a:spcBef>
                <a:spcPts val="90"/>
              </a:spcBef>
            </a:pPr>
            <a:r>
              <a:rPr sz="1250" spc="-10" dirty="0">
                <a:latin typeface="Times New Roman"/>
                <a:cs typeface="Times New Roman"/>
              </a:rPr>
              <a:t>0</a:t>
            </a:r>
            <a:endParaRPr sz="1250">
              <a:latin typeface="Times New Roman"/>
              <a:cs typeface="Times New Roman"/>
            </a:endParaRPr>
          </a:p>
        </p:txBody>
      </p:sp>
      <p:sp>
        <p:nvSpPr>
          <p:cNvPr id="7" name="object 7"/>
          <p:cNvSpPr txBox="1"/>
          <p:nvPr/>
        </p:nvSpPr>
        <p:spPr>
          <a:xfrm>
            <a:off x="1755139" y="4105909"/>
            <a:ext cx="2586355" cy="348615"/>
          </a:xfrm>
          <a:prstGeom prst="rect">
            <a:avLst/>
          </a:prstGeom>
        </p:spPr>
        <p:txBody>
          <a:bodyPr vert="horz" wrap="square" lIns="0" tIns="15240" rIns="0" bIns="0" rtlCol="0">
            <a:spAutoFit/>
          </a:bodyPr>
          <a:lstStyle/>
          <a:p>
            <a:pPr marL="38100">
              <a:lnSpc>
                <a:spcPct val="100000"/>
              </a:lnSpc>
              <a:spcBef>
                <a:spcPts val="120"/>
              </a:spcBef>
              <a:tabLst>
                <a:tab pos="347345" algn="l"/>
                <a:tab pos="927735" algn="l"/>
              </a:tabLst>
            </a:pPr>
            <a:r>
              <a:rPr sz="2100" i="1" spc="15" dirty="0">
                <a:latin typeface="Times New Roman"/>
                <a:cs typeface="Times New Roman"/>
              </a:rPr>
              <a:t>a	</a:t>
            </a:r>
            <a:r>
              <a:rPr sz="2100" spc="20" dirty="0">
                <a:latin typeface="Symbol"/>
                <a:cs typeface="Symbol"/>
              </a:rPr>
              <a:t></a:t>
            </a:r>
            <a:r>
              <a:rPr sz="2100" spc="229" dirty="0">
                <a:latin typeface="Times New Roman"/>
                <a:cs typeface="Times New Roman"/>
              </a:rPr>
              <a:t> </a:t>
            </a:r>
            <a:r>
              <a:rPr sz="3150" spc="22" baseline="34391" dirty="0">
                <a:latin typeface="Times New Roman"/>
                <a:cs typeface="Times New Roman"/>
              </a:rPr>
              <a:t>1	</a:t>
            </a:r>
            <a:r>
              <a:rPr sz="1875" spc="-15" baseline="71111" dirty="0">
                <a:latin typeface="Times New Roman"/>
                <a:cs typeface="Times New Roman"/>
              </a:rPr>
              <a:t>2</a:t>
            </a:r>
            <a:r>
              <a:rPr sz="1875" spc="-15" baseline="71111" dirty="0">
                <a:latin typeface="Symbol"/>
                <a:cs typeface="Symbol"/>
              </a:rPr>
              <a:t></a:t>
            </a:r>
            <a:r>
              <a:rPr sz="1875" spc="-15" baseline="71111" dirty="0">
                <a:latin typeface="Times New Roman"/>
                <a:cs typeface="Times New Roman"/>
              </a:rPr>
              <a:t> </a:t>
            </a:r>
            <a:r>
              <a:rPr sz="2100" i="1" spc="5" dirty="0">
                <a:latin typeface="Times New Roman"/>
                <a:cs typeface="Times New Roman"/>
              </a:rPr>
              <a:t>f </a:t>
            </a:r>
            <a:r>
              <a:rPr sz="2100" spc="50" dirty="0">
                <a:latin typeface="Times New Roman"/>
                <a:cs typeface="Times New Roman"/>
              </a:rPr>
              <a:t>(</a:t>
            </a:r>
            <a:r>
              <a:rPr sz="2100" i="1" spc="50" dirty="0">
                <a:latin typeface="Times New Roman"/>
                <a:cs typeface="Times New Roman"/>
              </a:rPr>
              <a:t>t</a:t>
            </a:r>
            <a:r>
              <a:rPr sz="2100" spc="50" dirty="0">
                <a:latin typeface="Times New Roman"/>
                <a:cs typeface="Times New Roman"/>
              </a:rPr>
              <a:t>) </a:t>
            </a:r>
            <a:r>
              <a:rPr sz="2100" spc="10" dirty="0">
                <a:latin typeface="Times New Roman"/>
                <a:cs typeface="Times New Roman"/>
              </a:rPr>
              <a:t>cos</a:t>
            </a:r>
            <a:r>
              <a:rPr sz="2100" spc="-365" dirty="0">
                <a:latin typeface="Times New Roman"/>
                <a:cs typeface="Times New Roman"/>
              </a:rPr>
              <a:t> </a:t>
            </a:r>
            <a:r>
              <a:rPr sz="2100" i="1" spc="25" dirty="0">
                <a:latin typeface="Times New Roman"/>
                <a:cs typeface="Times New Roman"/>
              </a:rPr>
              <a:t>ntdt</a:t>
            </a:r>
            <a:r>
              <a:rPr sz="2100" spc="25" dirty="0">
                <a:latin typeface="Times New Roman"/>
                <a:cs typeface="Times New Roman"/>
              </a:rPr>
              <a:t>,</a:t>
            </a:r>
            <a:endParaRPr sz="2100">
              <a:latin typeface="Times New Roman"/>
              <a:cs typeface="Times New Roman"/>
            </a:endParaRPr>
          </a:p>
        </p:txBody>
      </p:sp>
      <p:sp>
        <p:nvSpPr>
          <p:cNvPr id="8" name="object 8"/>
          <p:cNvSpPr txBox="1"/>
          <p:nvPr/>
        </p:nvSpPr>
        <p:spPr>
          <a:xfrm>
            <a:off x="1918970" y="4284979"/>
            <a:ext cx="104139" cy="214629"/>
          </a:xfrm>
          <a:prstGeom prst="rect">
            <a:avLst/>
          </a:prstGeom>
        </p:spPr>
        <p:txBody>
          <a:bodyPr vert="horz" wrap="square" lIns="0" tIns="11430" rIns="0" bIns="0" rtlCol="0">
            <a:spAutoFit/>
          </a:bodyPr>
          <a:lstStyle/>
          <a:p>
            <a:pPr marL="12700">
              <a:lnSpc>
                <a:spcPct val="100000"/>
              </a:lnSpc>
              <a:spcBef>
                <a:spcPts val="90"/>
              </a:spcBef>
            </a:pPr>
            <a:r>
              <a:rPr sz="1250" i="1" spc="-10" dirty="0">
                <a:latin typeface="Times New Roman"/>
                <a:cs typeface="Times New Roman"/>
              </a:rPr>
              <a:t>n</a:t>
            </a:r>
            <a:endParaRPr sz="1250">
              <a:latin typeface="Times New Roman"/>
              <a:cs typeface="Times New Roman"/>
            </a:endParaRPr>
          </a:p>
        </p:txBody>
      </p:sp>
      <p:sp>
        <p:nvSpPr>
          <p:cNvPr id="9" name="object 9"/>
          <p:cNvSpPr txBox="1"/>
          <p:nvPr/>
        </p:nvSpPr>
        <p:spPr>
          <a:xfrm>
            <a:off x="4991100" y="414782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11</a:t>
            </a:r>
            <a:r>
              <a:rPr sz="2000" dirty="0">
                <a:latin typeface="Times New Roman"/>
                <a:cs typeface="Times New Roman"/>
              </a:rPr>
              <a:t>)</a:t>
            </a:r>
            <a:endParaRPr sz="2000">
              <a:latin typeface="Times New Roman"/>
              <a:cs typeface="Times New Roman"/>
            </a:endParaRPr>
          </a:p>
        </p:txBody>
      </p:sp>
      <p:sp>
        <p:nvSpPr>
          <p:cNvPr id="10" name="object 10"/>
          <p:cNvSpPr/>
          <p:nvPr/>
        </p:nvSpPr>
        <p:spPr>
          <a:xfrm>
            <a:off x="2366010" y="4989829"/>
            <a:ext cx="194310" cy="0"/>
          </a:xfrm>
          <a:custGeom>
            <a:avLst/>
            <a:gdLst/>
            <a:ahLst/>
            <a:cxnLst/>
            <a:rect l="l" t="t" r="r" b="b"/>
            <a:pathLst>
              <a:path w="194310">
                <a:moveTo>
                  <a:pt x="0" y="0"/>
                </a:moveTo>
                <a:lnTo>
                  <a:pt x="194309" y="0"/>
                </a:lnTo>
              </a:path>
            </a:pathLst>
          </a:custGeom>
          <a:ln w="10160">
            <a:solidFill>
              <a:srgbClr val="000000"/>
            </a:solidFill>
          </a:ln>
        </p:spPr>
        <p:txBody>
          <a:bodyPr wrap="square" lIns="0" tIns="0" rIns="0" bIns="0" rtlCol="0"/>
          <a:lstStyle/>
          <a:p>
            <a:endParaRPr/>
          </a:p>
        </p:txBody>
      </p:sp>
      <p:sp>
        <p:nvSpPr>
          <p:cNvPr id="11" name="object 11"/>
          <p:cNvSpPr txBox="1"/>
          <p:nvPr/>
        </p:nvSpPr>
        <p:spPr>
          <a:xfrm>
            <a:off x="2598420" y="4749800"/>
            <a:ext cx="127000" cy="487680"/>
          </a:xfrm>
          <a:prstGeom prst="rect">
            <a:avLst/>
          </a:prstGeom>
        </p:spPr>
        <p:txBody>
          <a:bodyPr vert="horz" wrap="square" lIns="0" tIns="16510" rIns="0" bIns="0" rtlCol="0">
            <a:spAutoFit/>
          </a:bodyPr>
          <a:lstStyle/>
          <a:p>
            <a:pPr marL="12700">
              <a:lnSpc>
                <a:spcPct val="100000"/>
              </a:lnSpc>
              <a:spcBef>
                <a:spcPts val="130"/>
              </a:spcBef>
            </a:pPr>
            <a:r>
              <a:rPr sz="3000" spc="-245" dirty="0">
                <a:latin typeface="Symbol"/>
                <a:cs typeface="Symbol"/>
              </a:rPr>
              <a:t></a:t>
            </a:r>
            <a:endParaRPr sz="3000">
              <a:latin typeface="Symbol"/>
              <a:cs typeface="Symbol"/>
            </a:endParaRPr>
          </a:p>
        </p:txBody>
      </p:sp>
      <p:sp>
        <p:nvSpPr>
          <p:cNvPr id="12" name="object 12"/>
          <p:cNvSpPr txBox="1"/>
          <p:nvPr/>
        </p:nvSpPr>
        <p:spPr>
          <a:xfrm>
            <a:off x="2350770" y="4972873"/>
            <a:ext cx="178435" cy="346075"/>
          </a:xfrm>
          <a:prstGeom prst="rect">
            <a:avLst/>
          </a:prstGeom>
        </p:spPr>
        <p:txBody>
          <a:bodyPr vert="horz" wrap="square" lIns="0" tIns="12700" rIns="0" bIns="0" rtlCol="0">
            <a:spAutoFit/>
          </a:bodyPr>
          <a:lstStyle/>
          <a:p>
            <a:pPr marL="12700">
              <a:lnSpc>
                <a:spcPct val="100000"/>
              </a:lnSpc>
              <a:spcBef>
                <a:spcPts val="100"/>
              </a:spcBef>
            </a:pPr>
            <a:r>
              <a:rPr sz="2100" spc="45" dirty="0">
                <a:latin typeface="Symbol"/>
                <a:cs typeface="Symbol"/>
              </a:rPr>
              <a:t></a:t>
            </a:r>
            <a:endParaRPr sz="2100">
              <a:latin typeface="Symbol"/>
              <a:cs typeface="Symbol"/>
            </a:endParaRPr>
          </a:p>
        </p:txBody>
      </p:sp>
      <p:sp>
        <p:nvSpPr>
          <p:cNvPr id="13" name="object 13"/>
          <p:cNvSpPr txBox="1"/>
          <p:nvPr/>
        </p:nvSpPr>
        <p:spPr>
          <a:xfrm>
            <a:off x="2672079" y="5031740"/>
            <a:ext cx="103505" cy="205740"/>
          </a:xfrm>
          <a:prstGeom prst="rect">
            <a:avLst/>
          </a:prstGeom>
        </p:spPr>
        <p:txBody>
          <a:bodyPr vert="horz" wrap="square" lIns="0" tIns="16510" rIns="0" bIns="0" rtlCol="0">
            <a:spAutoFit/>
          </a:bodyPr>
          <a:lstStyle/>
          <a:p>
            <a:pPr marL="12700">
              <a:lnSpc>
                <a:spcPct val="100000"/>
              </a:lnSpc>
              <a:spcBef>
                <a:spcPts val="130"/>
              </a:spcBef>
            </a:pPr>
            <a:r>
              <a:rPr sz="1150" spc="35" dirty="0">
                <a:latin typeface="Times New Roman"/>
                <a:cs typeface="Times New Roman"/>
              </a:rPr>
              <a:t>0</a:t>
            </a:r>
            <a:endParaRPr sz="1150">
              <a:latin typeface="Times New Roman"/>
              <a:cs typeface="Times New Roman"/>
            </a:endParaRPr>
          </a:p>
        </p:txBody>
      </p:sp>
      <p:sp>
        <p:nvSpPr>
          <p:cNvPr id="14" name="object 14"/>
          <p:cNvSpPr txBox="1"/>
          <p:nvPr/>
        </p:nvSpPr>
        <p:spPr>
          <a:xfrm>
            <a:off x="1822450" y="4785359"/>
            <a:ext cx="2508250" cy="333375"/>
          </a:xfrm>
          <a:prstGeom prst="rect">
            <a:avLst/>
          </a:prstGeom>
        </p:spPr>
        <p:txBody>
          <a:bodyPr vert="horz" wrap="square" lIns="0" tIns="15240" rIns="0" bIns="0" rtlCol="0">
            <a:spAutoFit/>
          </a:bodyPr>
          <a:lstStyle/>
          <a:p>
            <a:pPr marL="38100">
              <a:lnSpc>
                <a:spcPct val="100000"/>
              </a:lnSpc>
              <a:spcBef>
                <a:spcPts val="120"/>
              </a:spcBef>
              <a:tabLst>
                <a:tab pos="330835" algn="l"/>
                <a:tab pos="904875" algn="l"/>
              </a:tabLst>
            </a:pPr>
            <a:r>
              <a:rPr sz="2000" i="1" spc="50" dirty="0">
                <a:latin typeface="Times New Roman"/>
                <a:cs typeface="Times New Roman"/>
              </a:rPr>
              <a:t>b	</a:t>
            </a:r>
            <a:r>
              <a:rPr sz="2000" spc="100" dirty="0">
                <a:latin typeface="Symbol"/>
                <a:cs typeface="Symbol"/>
              </a:rPr>
              <a:t></a:t>
            </a:r>
            <a:r>
              <a:rPr sz="2000" spc="204" dirty="0">
                <a:latin typeface="Times New Roman"/>
                <a:cs typeface="Times New Roman"/>
              </a:rPr>
              <a:t> </a:t>
            </a:r>
            <a:r>
              <a:rPr sz="3000" spc="75" baseline="34722" dirty="0">
                <a:latin typeface="Times New Roman"/>
                <a:cs typeface="Times New Roman"/>
              </a:rPr>
              <a:t>1	</a:t>
            </a:r>
            <a:r>
              <a:rPr sz="1725" spc="44" baseline="72463" dirty="0">
                <a:latin typeface="Times New Roman"/>
                <a:cs typeface="Times New Roman"/>
              </a:rPr>
              <a:t>2</a:t>
            </a:r>
            <a:r>
              <a:rPr sz="1800" spc="44" baseline="69444" dirty="0">
                <a:latin typeface="Symbol"/>
                <a:cs typeface="Symbol"/>
              </a:rPr>
              <a:t></a:t>
            </a:r>
            <a:r>
              <a:rPr sz="1800" spc="44" baseline="69444" dirty="0">
                <a:latin typeface="Times New Roman"/>
                <a:cs typeface="Times New Roman"/>
              </a:rPr>
              <a:t> </a:t>
            </a:r>
            <a:r>
              <a:rPr sz="2000" i="1" spc="25" dirty="0">
                <a:latin typeface="Times New Roman"/>
                <a:cs typeface="Times New Roman"/>
              </a:rPr>
              <a:t>f </a:t>
            </a:r>
            <a:r>
              <a:rPr sz="2000" spc="70" dirty="0">
                <a:latin typeface="Times New Roman"/>
                <a:cs typeface="Times New Roman"/>
              </a:rPr>
              <a:t>(</a:t>
            </a:r>
            <a:r>
              <a:rPr sz="2000" i="1" spc="70" dirty="0">
                <a:latin typeface="Times New Roman"/>
                <a:cs typeface="Times New Roman"/>
              </a:rPr>
              <a:t>t</a:t>
            </a:r>
            <a:r>
              <a:rPr sz="2000" spc="70" dirty="0">
                <a:latin typeface="Times New Roman"/>
                <a:cs typeface="Times New Roman"/>
              </a:rPr>
              <a:t>) </a:t>
            </a:r>
            <a:r>
              <a:rPr sz="2000" spc="35" dirty="0">
                <a:latin typeface="Times New Roman"/>
                <a:cs typeface="Times New Roman"/>
              </a:rPr>
              <a:t>sin</a:t>
            </a:r>
            <a:r>
              <a:rPr sz="2000" spc="-380" dirty="0">
                <a:latin typeface="Times New Roman"/>
                <a:cs typeface="Times New Roman"/>
              </a:rPr>
              <a:t> </a:t>
            </a:r>
            <a:r>
              <a:rPr sz="2000" i="1" spc="60" dirty="0">
                <a:latin typeface="Times New Roman"/>
                <a:cs typeface="Times New Roman"/>
              </a:rPr>
              <a:t>ntdt</a:t>
            </a:r>
            <a:r>
              <a:rPr sz="2000" spc="60" dirty="0">
                <a:latin typeface="Times New Roman"/>
                <a:cs typeface="Times New Roman"/>
              </a:rPr>
              <a:t>,</a:t>
            </a:r>
            <a:endParaRPr sz="2000">
              <a:latin typeface="Times New Roman"/>
              <a:cs typeface="Times New Roman"/>
            </a:endParaRPr>
          </a:p>
        </p:txBody>
      </p:sp>
      <p:sp>
        <p:nvSpPr>
          <p:cNvPr id="15" name="object 15"/>
          <p:cNvSpPr txBox="1"/>
          <p:nvPr/>
        </p:nvSpPr>
        <p:spPr>
          <a:xfrm>
            <a:off x="1972310" y="4955540"/>
            <a:ext cx="103505" cy="205740"/>
          </a:xfrm>
          <a:prstGeom prst="rect">
            <a:avLst/>
          </a:prstGeom>
        </p:spPr>
        <p:txBody>
          <a:bodyPr vert="horz" wrap="square" lIns="0" tIns="16510" rIns="0" bIns="0" rtlCol="0">
            <a:spAutoFit/>
          </a:bodyPr>
          <a:lstStyle/>
          <a:p>
            <a:pPr marL="12700">
              <a:lnSpc>
                <a:spcPct val="100000"/>
              </a:lnSpc>
              <a:spcBef>
                <a:spcPts val="130"/>
              </a:spcBef>
            </a:pPr>
            <a:r>
              <a:rPr sz="1150" i="1" spc="35" dirty="0">
                <a:latin typeface="Times New Roman"/>
                <a:cs typeface="Times New Roman"/>
              </a:rPr>
              <a:t>n</a:t>
            </a:r>
            <a:endParaRPr sz="1150">
              <a:latin typeface="Times New Roman"/>
              <a:cs typeface="Times New Roman"/>
            </a:endParaRPr>
          </a:p>
        </p:txBody>
      </p:sp>
      <p:sp>
        <p:nvSpPr>
          <p:cNvPr id="16" name="object 16"/>
          <p:cNvSpPr txBox="1"/>
          <p:nvPr/>
        </p:nvSpPr>
        <p:spPr>
          <a:xfrm>
            <a:off x="4451350" y="4921250"/>
            <a:ext cx="1012825" cy="299720"/>
          </a:xfrm>
          <a:prstGeom prst="rect">
            <a:avLst/>
          </a:prstGeom>
        </p:spPr>
        <p:txBody>
          <a:bodyPr vert="horz" wrap="square" lIns="0" tIns="12700" rIns="0" bIns="0" rtlCol="0">
            <a:spAutoFit/>
          </a:bodyPr>
          <a:lstStyle/>
          <a:p>
            <a:pPr marL="12700">
              <a:lnSpc>
                <a:spcPct val="100000"/>
              </a:lnSpc>
              <a:spcBef>
                <a:spcPts val="100"/>
              </a:spcBef>
            </a:pPr>
            <a:r>
              <a:rPr sz="1800" i="1" spc="270" dirty="0">
                <a:latin typeface="Times New Roman"/>
                <a:cs typeface="Times New Roman"/>
              </a:rPr>
              <a:t>n</a:t>
            </a:r>
            <a:r>
              <a:rPr sz="1800" i="1" spc="25" dirty="0">
                <a:latin typeface="Times New Roman"/>
                <a:cs typeface="Times New Roman"/>
              </a:rPr>
              <a:t> </a:t>
            </a:r>
            <a:r>
              <a:rPr sz="1800" spc="240" dirty="0">
                <a:latin typeface="Symbol"/>
                <a:cs typeface="Symbol"/>
              </a:rPr>
              <a:t></a:t>
            </a:r>
            <a:r>
              <a:rPr sz="1800" spc="240" dirty="0">
                <a:latin typeface="Times New Roman"/>
                <a:cs typeface="Times New Roman"/>
              </a:rPr>
              <a:t>0,1,2</a:t>
            </a:r>
            <a:endParaRPr sz="1800">
              <a:latin typeface="Times New Roman"/>
              <a:cs typeface="Times New Roman"/>
            </a:endParaRPr>
          </a:p>
        </p:txBody>
      </p:sp>
      <p:sp>
        <p:nvSpPr>
          <p:cNvPr id="17" name="object 17"/>
          <p:cNvSpPr txBox="1"/>
          <p:nvPr/>
        </p:nvSpPr>
        <p:spPr>
          <a:xfrm>
            <a:off x="5789929" y="4911090"/>
            <a:ext cx="634365" cy="33020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Arial"/>
                <a:cs typeface="Arial"/>
              </a:rPr>
              <a:t>(</a:t>
            </a:r>
            <a:r>
              <a:rPr sz="2000" dirty="0">
                <a:latin typeface="Times New Roman"/>
                <a:cs typeface="Times New Roman"/>
              </a:rPr>
              <a:t>7</a:t>
            </a:r>
            <a:r>
              <a:rPr sz="2000" spc="5" dirty="0">
                <a:latin typeface="Times New Roman"/>
                <a:cs typeface="Times New Roman"/>
              </a:rPr>
              <a:t>.1</a:t>
            </a:r>
            <a:r>
              <a:rPr sz="2000" dirty="0">
                <a:latin typeface="Times New Roman"/>
                <a:cs typeface="Times New Roman"/>
              </a:rPr>
              <a:t>2)</a:t>
            </a:r>
            <a:endParaRPr sz="2000">
              <a:latin typeface="Times New Roman"/>
              <a:cs typeface="Times New Roman"/>
            </a:endParaRPr>
          </a:p>
        </p:txBody>
      </p:sp>
      <p:sp>
        <p:nvSpPr>
          <p:cNvPr id="18" name="object 18"/>
          <p:cNvSpPr txBox="1"/>
          <p:nvPr/>
        </p:nvSpPr>
        <p:spPr>
          <a:xfrm>
            <a:off x="467359" y="5519420"/>
            <a:ext cx="4195445"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Substituting them into </a:t>
            </a:r>
            <a:r>
              <a:rPr sz="2000" dirty="0">
                <a:latin typeface="Times New Roman"/>
                <a:cs typeface="Times New Roman"/>
              </a:rPr>
              <a:t>Eq.(7.1), we</a:t>
            </a:r>
            <a:r>
              <a:rPr sz="2000" spc="5" dirty="0">
                <a:latin typeface="Times New Roman"/>
                <a:cs typeface="Times New Roman"/>
              </a:rPr>
              <a:t> </a:t>
            </a:r>
            <a:r>
              <a:rPr sz="2000" spc="-5" dirty="0">
                <a:latin typeface="Times New Roman"/>
                <a:cs typeface="Times New Roman"/>
              </a:rPr>
              <a:t>write</a:t>
            </a:r>
            <a:endParaRPr sz="2000">
              <a:latin typeface="Times New Roman"/>
              <a:cs typeface="Times New Roman"/>
            </a:endParaRPr>
          </a:p>
        </p:txBody>
      </p:sp>
      <p:sp>
        <p:nvSpPr>
          <p:cNvPr id="19" name="object 19"/>
          <p:cNvSpPr/>
          <p:nvPr/>
        </p:nvSpPr>
        <p:spPr>
          <a:xfrm>
            <a:off x="2235200" y="1113789"/>
            <a:ext cx="267970" cy="0"/>
          </a:xfrm>
          <a:custGeom>
            <a:avLst/>
            <a:gdLst/>
            <a:ahLst/>
            <a:cxnLst/>
            <a:rect l="l" t="t" r="r" b="b"/>
            <a:pathLst>
              <a:path w="267969">
                <a:moveTo>
                  <a:pt x="0" y="0"/>
                </a:moveTo>
                <a:lnTo>
                  <a:pt x="267969" y="0"/>
                </a:lnTo>
              </a:path>
            </a:pathLst>
          </a:custGeom>
          <a:ln w="10160">
            <a:solidFill>
              <a:srgbClr val="000000"/>
            </a:solidFill>
          </a:ln>
        </p:spPr>
        <p:txBody>
          <a:bodyPr wrap="square" lIns="0" tIns="0" rIns="0" bIns="0" rtlCol="0"/>
          <a:lstStyle/>
          <a:p>
            <a:endParaRPr/>
          </a:p>
        </p:txBody>
      </p:sp>
      <p:sp>
        <p:nvSpPr>
          <p:cNvPr id="20" name="object 20"/>
          <p:cNvSpPr txBox="1"/>
          <p:nvPr/>
        </p:nvSpPr>
        <p:spPr>
          <a:xfrm>
            <a:off x="2297429" y="1108709"/>
            <a:ext cx="150495" cy="322580"/>
          </a:xfrm>
          <a:prstGeom prst="rect">
            <a:avLst/>
          </a:prstGeom>
        </p:spPr>
        <p:txBody>
          <a:bodyPr vert="horz" wrap="square" lIns="0" tIns="12700" rIns="0" bIns="0" rtlCol="0">
            <a:spAutoFit/>
          </a:bodyPr>
          <a:lstStyle/>
          <a:p>
            <a:pPr marL="12700">
              <a:lnSpc>
                <a:spcPct val="100000"/>
              </a:lnSpc>
              <a:spcBef>
                <a:spcPts val="100"/>
              </a:spcBef>
            </a:pPr>
            <a:r>
              <a:rPr sz="1950" spc="5" dirty="0">
                <a:latin typeface="Times New Roman"/>
                <a:cs typeface="Times New Roman"/>
              </a:rPr>
              <a:t>2</a:t>
            </a:r>
            <a:endParaRPr sz="1950">
              <a:latin typeface="Times New Roman"/>
              <a:cs typeface="Times New Roman"/>
            </a:endParaRPr>
          </a:p>
        </p:txBody>
      </p:sp>
      <p:sp>
        <p:nvSpPr>
          <p:cNvPr id="21" name="object 21"/>
          <p:cNvSpPr txBox="1"/>
          <p:nvPr/>
        </p:nvSpPr>
        <p:spPr>
          <a:xfrm>
            <a:off x="2764789" y="1254760"/>
            <a:ext cx="252095" cy="199390"/>
          </a:xfrm>
          <a:prstGeom prst="rect">
            <a:avLst/>
          </a:prstGeom>
        </p:spPr>
        <p:txBody>
          <a:bodyPr vert="horz" wrap="square" lIns="0" tIns="11430" rIns="0" bIns="0" rtlCol="0">
            <a:spAutoFit/>
          </a:bodyPr>
          <a:lstStyle/>
          <a:p>
            <a:pPr marL="12700">
              <a:lnSpc>
                <a:spcPct val="100000"/>
              </a:lnSpc>
              <a:spcBef>
                <a:spcPts val="90"/>
              </a:spcBef>
            </a:pPr>
            <a:r>
              <a:rPr sz="1150" i="1" spc="60" dirty="0">
                <a:latin typeface="Times New Roman"/>
                <a:cs typeface="Times New Roman"/>
              </a:rPr>
              <a:t>n</a:t>
            </a:r>
            <a:r>
              <a:rPr sz="1150" spc="-65" dirty="0">
                <a:latin typeface="Symbol"/>
                <a:cs typeface="Symbol"/>
              </a:rPr>
              <a:t></a:t>
            </a:r>
            <a:r>
              <a:rPr sz="1150" spc="-5" dirty="0">
                <a:latin typeface="Times New Roman"/>
                <a:cs typeface="Times New Roman"/>
              </a:rPr>
              <a:t>1</a:t>
            </a:r>
            <a:endParaRPr sz="1150">
              <a:latin typeface="Times New Roman"/>
              <a:cs typeface="Times New Roman"/>
            </a:endParaRPr>
          </a:p>
        </p:txBody>
      </p:sp>
      <p:sp>
        <p:nvSpPr>
          <p:cNvPr id="22" name="object 22"/>
          <p:cNvSpPr txBox="1"/>
          <p:nvPr/>
        </p:nvSpPr>
        <p:spPr>
          <a:xfrm>
            <a:off x="2510789" y="765810"/>
            <a:ext cx="2765425" cy="496570"/>
          </a:xfrm>
          <a:prstGeom prst="rect">
            <a:avLst/>
          </a:prstGeom>
        </p:spPr>
        <p:txBody>
          <a:bodyPr vert="horz" wrap="square" lIns="0" tIns="11430" rIns="0" bIns="0" rtlCol="0">
            <a:spAutoFit/>
          </a:bodyPr>
          <a:lstStyle/>
          <a:p>
            <a:pPr marL="320040">
              <a:lnSpc>
                <a:spcPts val="805"/>
              </a:lnSpc>
              <a:spcBef>
                <a:spcPts val="90"/>
              </a:spcBef>
            </a:pPr>
            <a:r>
              <a:rPr sz="1150" dirty="0">
                <a:latin typeface="Symbol"/>
                <a:cs typeface="Symbol"/>
              </a:rPr>
              <a:t></a:t>
            </a:r>
            <a:endParaRPr sz="1150">
              <a:latin typeface="Symbol"/>
              <a:cs typeface="Symbol"/>
            </a:endParaRPr>
          </a:p>
          <a:p>
            <a:pPr marL="240029" indent="-189230">
              <a:lnSpc>
                <a:spcPts val="2905"/>
              </a:lnSpc>
              <a:buSzPct val="67241"/>
              <a:buChar char=""/>
              <a:tabLst>
                <a:tab pos="240029" algn="l"/>
              </a:tabLst>
            </a:pPr>
            <a:r>
              <a:rPr sz="4350" spc="397" baseline="-8620" dirty="0">
                <a:latin typeface="Symbol"/>
                <a:cs typeface="Symbol"/>
              </a:rPr>
              <a:t></a:t>
            </a:r>
            <a:r>
              <a:rPr sz="1950" spc="45" dirty="0">
                <a:latin typeface="Times New Roman"/>
                <a:cs typeface="Times New Roman"/>
              </a:rPr>
              <a:t>(</a:t>
            </a:r>
            <a:r>
              <a:rPr sz="1950" i="1" spc="90" dirty="0">
                <a:latin typeface="Times New Roman"/>
                <a:cs typeface="Times New Roman"/>
              </a:rPr>
              <a:t>a</a:t>
            </a:r>
            <a:r>
              <a:rPr sz="1725" i="1" spc="-7" baseline="-24154" dirty="0">
                <a:latin typeface="Times New Roman"/>
                <a:cs typeface="Times New Roman"/>
              </a:rPr>
              <a:t>n</a:t>
            </a:r>
            <a:r>
              <a:rPr sz="1725" i="1" baseline="-24154" dirty="0">
                <a:latin typeface="Times New Roman"/>
                <a:cs typeface="Times New Roman"/>
              </a:rPr>
              <a:t> </a:t>
            </a:r>
            <a:r>
              <a:rPr sz="1725" i="1" spc="-75" baseline="-24154" dirty="0">
                <a:latin typeface="Times New Roman"/>
                <a:cs typeface="Times New Roman"/>
              </a:rPr>
              <a:t> </a:t>
            </a:r>
            <a:r>
              <a:rPr sz="1950" spc="5" dirty="0">
                <a:latin typeface="Times New Roman"/>
                <a:cs typeface="Times New Roman"/>
              </a:rPr>
              <a:t>c</a:t>
            </a:r>
            <a:r>
              <a:rPr sz="1950" spc="-5" dirty="0">
                <a:latin typeface="Times New Roman"/>
                <a:cs typeface="Times New Roman"/>
              </a:rPr>
              <a:t>o</a:t>
            </a:r>
            <a:r>
              <a:rPr sz="1950" dirty="0">
                <a:latin typeface="Times New Roman"/>
                <a:cs typeface="Times New Roman"/>
              </a:rPr>
              <a:t>s</a:t>
            </a:r>
            <a:r>
              <a:rPr sz="1950" spc="-215" dirty="0">
                <a:latin typeface="Times New Roman"/>
                <a:cs typeface="Times New Roman"/>
              </a:rPr>
              <a:t> </a:t>
            </a:r>
            <a:r>
              <a:rPr sz="1950" i="1" spc="5" dirty="0">
                <a:latin typeface="Times New Roman"/>
                <a:cs typeface="Times New Roman"/>
              </a:rPr>
              <a:t>nx</a:t>
            </a:r>
            <a:r>
              <a:rPr sz="1950" i="1" spc="-75" dirty="0">
                <a:latin typeface="Times New Roman"/>
                <a:cs typeface="Times New Roman"/>
              </a:rPr>
              <a:t> </a:t>
            </a:r>
            <a:r>
              <a:rPr sz="1950" spc="15" dirty="0">
                <a:latin typeface="Symbol"/>
                <a:cs typeface="Symbol"/>
              </a:rPr>
              <a:t></a:t>
            </a:r>
            <a:r>
              <a:rPr sz="1950" spc="-140" dirty="0">
                <a:latin typeface="Times New Roman"/>
                <a:cs typeface="Times New Roman"/>
              </a:rPr>
              <a:t> </a:t>
            </a:r>
            <a:r>
              <a:rPr sz="1950" i="1" dirty="0">
                <a:latin typeface="Times New Roman"/>
                <a:cs typeface="Times New Roman"/>
              </a:rPr>
              <a:t>b</a:t>
            </a:r>
            <a:r>
              <a:rPr sz="1725" i="1" spc="-7" baseline="-24154" dirty="0">
                <a:latin typeface="Times New Roman"/>
                <a:cs typeface="Times New Roman"/>
              </a:rPr>
              <a:t>n</a:t>
            </a:r>
            <a:r>
              <a:rPr sz="1725" i="1" baseline="-24154" dirty="0">
                <a:latin typeface="Times New Roman"/>
                <a:cs typeface="Times New Roman"/>
              </a:rPr>
              <a:t> </a:t>
            </a:r>
            <a:r>
              <a:rPr sz="1725" i="1" spc="-135" baseline="-24154" dirty="0">
                <a:latin typeface="Times New Roman"/>
                <a:cs typeface="Times New Roman"/>
              </a:rPr>
              <a:t> </a:t>
            </a:r>
            <a:r>
              <a:rPr sz="1950" spc="5" dirty="0">
                <a:latin typeface="Times New Roman"/>
                <a:cs typeface="Times New Roman"/>
              </a:rPr>
              <a:t>s</a:t>
            </a:r>
            <a:r>
              <a:rPr sz="1950" spc="-5" dirty="0">
                <a:latin typeface="Times New Roman"/>
                <a:cs typeface="Times New Roman"/>
              </a:rPr>
              <a:t>i</a:t>
            </a:r>
            <a:r>
              <a:rPr sz="1950" spc="5" dirty="0">
                <a:latin typeface="Times New Roman"/>
                <a:cs typeface="Times New Roman"/>
              </a:rPr>
              <a:t>n</a:t>
            </a:r>
            <a:r>
              <a:rPr sz="1950" spc="-140" dirty="0">
                <a:latin typeface="Times New Roman"/>
                <a:cs typeface="Times New Roman"/>
              </a:rPr>
              <a:t> </a:t>
            </a:r>
            <a:r>
              <a:rPr sz="1950" i="1" spc="-5" dirty="0">
                <a:latin typeface="Times New Roman"/>
                <a:cs typeface="Times New Roman"/>
              </a:rPr>
              <a:t>n</a:t>
            </a:r>
            <a:r>
              <a:rPr sz="1950" i="1" spc="55" dirty="0">
                <a:latin typeface="Times New Roman"/>
                <a:cs typeface="Times New Roman"/>
              </a:rPr>
              <a:t>x</a:t>
            </a:r>
            <a:r>
              <a:rPr sz="1950" spc="-65" dirty="0">
                <a:latin typeface="Times New Roman"/>
                <a:cs typeface="Times New Roman"/>
              </a:rPr>
              <a:t>)</a:t>
            </a:r>
            <a:r>
              <a:rPr sz="1950" dirty="0">
                <a:latin typeface="Times New Roman"/>
                <a:cs typeface="Times New Roman"/>
              </a:rPr>
              <a:t>.</a:t>
            </a:r>
            <a:endParaRPr sz="1950">
              <a:latin typeface="Times New Roman"/>
              <a:cs typeface="Times New Roman"/>
            </a:endParaRPr>
          </a:p>
        </p:txBody>
      </p:sp>
      <p:sp>
        <p:nvSpPr>
          <p:cNvPr id="23" name="object 23"/>
          <p:cNvSpPr txBox="1"/>
          <p:nvPr/>
        </p:nvSpPr>
        <p:spPr>
          <a:xfrm>
            <a:off x="1494789" y="914400"/>
            <a:ext cx="1001394" cy="322580"/>
          </a:xfrm>
          <a:prstGeom prst="rect">
            <a:avLst/>
          </a:prstGeom>
        </p:spPr>
        <p:txBody>
          <a:bodyPr vert="horz" wrap="square" lIns="0" tIns="12700" rIns="0" bIns="0" rtlCol="0">
            <a:spAutoFit/>
          </a:bodyPr>
          <a:lstStyle/>
          <a:p>
            <a:pPr marL="38100">
              <a:lnSpc>
                <a:spcPct val="100000"/>
              </a:lnSpc>
              <a:spcBef>
                <a:spcPts val="100"/>
              </a:spcBef>
            </a:pPr>
            <a:r>
              <a:rPr sz="1950" i="1" dirty="0">
                <a:latin typeface="Times New Roman"/>
                <a:cs typeface="Times New Roman"/>
              </a:rPr>
              <a:t>f </a:t>
            </a:r>
            <a:r>
              <a:rPr sz="1950" spc="65" dirty="0">
                <a:latin typeface="Times New Roman"/>
                <a:cs typeface="Times New Roman"/>
              </a:rPr>
              <a:t>(</a:t>
            </a:r>
            <a:r>
              <a:rPr sz="1950" i="1" spc="65" dirty="0">
                <a:latin typeface="Times New Roman"/>
                <a:cs typeface="Times New Roman"/>
              </a:rPr>
              <a:t>x</a:t>
            </a:r>
            <a:r>
              <a:rPr sz="1950" spc="65" dirty="0">
                <a:latin typeface="Times New Roman"/>
                <a:cs typeface="Times New Roman"/>
              </a:rPr>
              <a:t>) </a:t>
            </a:r>
            <a:r>
              <a:rPr sz="1950" spc="15" dirty="0">
                <a:latin typeface="Symbol"/>
                <a:cs typeface="Symbol"/>
              </a:rPr>
              <a:t></a:t>
            </a:r>
            <a:r>
              <a:rPr sz="1950" spc="50" dirty="0">
                <a:latin typeface="Times New Roman"/>
                <a:cs typeface="Times New Roman"/>
              </a:rPr>
              <a:t> </a:t>
            </a:r>
            <a:r>
              <a:rPr sz="2925" i="1" spc="44" baseline="37037" dirty="0">
                <a:latin typeface="Times New Roman"/>
                <a:cs typeface="Times New Roman"/>
              </a:rPr>
              <a:t>a</a:t>
            </a:r>
            <a:r>
              <a:rPr sz="1725" spc="44" baseline="38647" dirty="0">
                <a:latin typeface="Times New Roman"/>
                <a:cs typeface="Times New Roman"/>
              </a:rPr>
              <a:t>0</a:t>
            </a:r>
            <a:endParaRPr sz="1725" baseline="38647">
              <a:latin typeface="Times New Roman"/>
              <a:cs typeface="Times New Roman"/>
            </a:endParaRPr>
          </a:p>
        </p:txBody>
      </p:sp>
      <p:sp>
        <p:nvSpPr>
          <p:cNvPr id="24" name="object 24"/>
          <p:cNvSpPr txBox="1"/>
          <p:nvPr/>
        </p:nvSpPr>
        <p:spPr>
          <a:xfrm>
            <a:off x="712469" y="1404385"/>
            <a:ext cx="5008880" cy="352425"/>
          </a:xfrm>
          <a:prstGeom prst="rect">
            <a:avLst/>
          </a:prstGeom>
        </p:spPr>
        <p:txBody>
          <a:bodyPr vert="horz" wrap="square" lIns="0" tIns="11430" rIns="0" bIns="0" rtlCol="0">
            <a:spAutoFit/>
          </a:bodyPr>
          <a:lstStyle/>
          <a:p>
            <a:pPr marL="12700">
              <a:lnSpc>
                <a:spcPct val="100000"/>
              </a:lnSpc>
              <a:spcBef>
                <a:spcPts val="90"/>
              </a:spcBef>
            </a:pPr>
            <a:r>
              <a:rPr sz="2050" dirty="0">
                <a:latin typeface="Times New Roman"/>
                <a:cs typeface="Times New Roman"/>
              </a:rPr>
              <a:t>multipling</a:t>
            </a:r>
            <a:r>
              <a:rPr sz="2050" spc="-150" dirty="0">
                <a:latin typeface="Times New Roman"/>
                <a:cs typeface="Times New Roman"/>
              </a:rPr>
              <a:t> </a:t>
            </a:r>
            <a:r>
              <a:rPr sz="2050" dirty="0">
                <a:latin typeface="Times New Roman"/>
                <a:cs typeface="Times New Roman"/>
              </a:rPr>
              <a:t>cos</a:t>
            </a:r>
            <a:r>
              <a:rPr sz="2050" spc="-240" dirty="0">
                <a:latin typeface="Times New Roman"/>
                <a:cs typeface="Times New Roman"/>
              </a:rPr>
              <a:t> </a:t>
            </a:r>
            <a:r>
              <a:rPr sz="2050" i="1" spc="5" dirty="0">
                <a:latin typeface="Times New Roman"/>
                <a:cs typeface="Times New Roman"/>
              </a:rPr>
              <a:t>mx</a:t>
            </a:r>
            <a:r>
              <a:rPr sz="2050" spc="5" dirty="0">
                <a:latin typeface="Times New Roman"/>
                <a:cs typeface="Times New Roman"/>
              </a:rPr>
              <a:t>,</a:t>
            </a:r>
            <a:r>
              <a:rPr sz="2050" spc="-160" dirty="0">
                <a:latin typeface="Times New Roman"/>
                <a:cs typeface="Times New Roman"/>
              </a:rPr>
              <a:t> </a:t>
            </a:r>
            <a:r>
              <a:rPr sz="2050" dirty="0">
                <a:latin typeface="Times New Roman"/>
                <a:cs typeface="Times New Roman"/>
              </a:rPr>
              <a:t>and</a:t>
            </a:r>
            <a:r>
              <a:rPr sz="2050" spc="-40" dirty="0">
                <a:latin typeface="Times New Roman"/>
                <a:cs typeface="Times New Roman"/>
              </a:rPr>
              <a:t> </a:t>
            </a:r>
            <a:r>
              <a:rPr sz="2050" dirty="0">
                <a:latin typeface="Times New Roman"/>
                <a:cs typeface="Times New Roman"/>
              </a:rPr>
              <a:t>then</a:t>
            </a:r>
            <a:r>
              <a:rPr sz="2050" spc="-90" dirty="0">
                <a:latin typeface="Times New Roman"/>
                <a:cs typeface="Times New Roman"/>
              </a:rPr>
              <a:t> </a:t>
            </a:r>
            <a:r>
              <a:rPr sz="2050" dirty="0">
                <a:latin typeface="Times New Roman"/>
                <a:cs typeface="Times New Roman"/>
              </a:rPr>
              <a:t>integral</a:t>
            </a:r>
            <a:r>
              <a:rPr sz="2050" spc="-175" dirty="0">
                <a:latin typeface="Times New Roman"/>
                <a:cs typeface="Times New Roman"/>
              </a:rPr>
              <a:t> </a:t>
            </a:r>
            <a:r>
              <a:rPr sz="2050" dirty="0">
                <a:latin typeface="Times New Roman"/>
                <a:cs typeface="Times New Roman"/>
              </a:rPr>
              <a:t>from</a:t>
            </a:r>
            <a:r>
              <a:rPr sz="2050" spc="-140" dirty="0">
                <a:latin typeface="Times New Roman"/>
                <a:cs typeface="Times New Roman"/>
              </a:rPr>
              <a:t> </a:t>
            </a:r>
            <a:r>
              <a:rPr sz="2050" spc="5" dirty="0">
                <a:latin typeface="Times New Roman"/>
                <a:cs typeface="Times New Roman"/>
              </a:rPr>
              <a:t>0</a:t>
            </a:r>
            <a:r>
              <a:rPr sz="2050" spc="-100" dirty="0">
                <a:latin typeface="Times New Roman"/>
                <a:cs typeface="Times New Roman"/>
              </a:rPr>
              <a:t> </a:t>
            </a:r>
            <a:r>
              <a:rPr sz="2050" spc="10" dirty="0">
                <a:latin typeface="Times New Roman"/>
                <a:cs typeface="Times New Roman"/>
              </a:rPr>
              <a:t>to</a:t>
            </a:r>
            <a:r>
              <a:rPr sz="2050" spc="-100" dirty="0">
                <a:latin typeface="Times New Roman"/>
                <a:cs typeface="Times New Roman"/>
              </a:rPr>
              <a:t> </a:t>
            </a:r>
            <a:r>
              <a:rPr sz="2050" spc="-75" dirty="0">
                <a:latin typeface="Times New Roman"/>
                <a:cs typeface="Times New Roman"/>
              </a:rPr>
              <a:t>2</a:t>
            </a:r>
            <a:r>
              <a:rPr sz="2150" spc="-75" dirty="0">
                <a:latin typeface="Symbol"/>
                <a:cs typeface="Symbol"/>
              </a:rPr>
              <a:t></a:t>
            </a:r>
            <a:endParaRPr sz="2150">
              <a:latin typeface="Symbol"/>
              <a:cs typeface="Symbol"/>
            </a:endParaRPr>
          </a:p>
        </p:txBody>
      </p:sp>
      <p:sp>
        <p:nvSpPr>
          <p:cNvPr id="25" name="object 25"/>
          <p:cNvSpPr txBox="1"/>
          <p:nvPr/>
        </p:nvSpPr>
        <p:spPr>
          <a:xfrm>
            <a:off x="4018279" y="1946910"/>
            <a:ext cx="123189" cy="188595"/>
          </a:xfrm>
          <a:prstGeom prst="rect">
            <a:avLst/>
          </a:prstGeom>
        </p:spPr>
        <p:txBody>
          <a:bodyPr vert="horz" wrap="square" lIns="0" tIns="15240" rIns="0" bIns="0" rtlCol="0">
            <a:spAutoFit/>
          </a:bodyPr>
          <a:lstStyle/>
          <a:p>
            <a:pPr marL="12700">
              <a:lnSpc>
                <a:spcPct val="100000"/>
              </a:lnSpc>
              <a:spcBef>
                <a:spcPts val="120"/>
              </a:spcBef>
            </a:pPr>
            <a:r>
              <a:rPr sz="1050" spc="15" dirty="0">
                <a:latin typeface="Symbol"/>
                <a:cs typeface="Symbol"/>
              </a:rPr>
              <a:t></a:t>
            </a:r>
            <a:endParaRPr sz="1050">
              <a:latin typeface="Symbol"/>
              <a:cs typeface="Symbol"/>
            </a:endParaRPr>
          </a:p>
        </p:txBody>
      </p:sp>
      <p:sp>
        <p:nvSpPr>
          <p:cNvPr id="26" name="object 26"/>
          <p:cNvSpPr txBox="1"/>
          <p:nvPr/>
        </p:nvSpPr>
        <p:spPr>
          <a:xfrm>
            <a:off x="4526279" y="1911600"/>
            <a:ext cx="2452370" cy="194310"/>
          </a:xfrm>
          <a:prstGeom prst="rect">
            <a:avLst/>
          </a:prstGeom>
        </p:spPr>
        <p:txBody>
          <a:bodyPr vert="horz" wrap="square" lIns="0" tIns="13335" rIns="0" bIns="0" rtlCol="0">
            <a:spAutoFit/>
          </a:bodyPr>
          <a:lstStyle/>
          <a:p>
            <a:pPr marL="12700">
              <a:lnSpc>
                <a:spcPct val="100000"/>
              </a:lnSpc>
              <a:spcBef>
                <a:spcPts val="105"/>
              </a:spcBef>
              <a:tabLst>
                <a:tab pos="2294255" algn="l"/>
              </a:tabLst>
            </a:pPr>
            <a:r>
              <a:rPr sz="1050" spc="20" dirty="0">
                <a:latin typeface="Times New Roman"/>
                <a:cs typeface="Times New Roman"/>
              </a:rPr>
              <a:t>2</a:t>
            </a:r>
            <a:r>
              <a:rPr sz="1100" spc="-15" dirty="0">
                <a:latin typeface="Symbol"/>
                <a:cs typeface="Symbol"/>
              </a:rPr>
              <a:t></a:t>
            </a:r>
            <a:r>
              <a:rPr sz="1100" dirty="0">
                <a:latin typeface="Times New Roman"/>
                <a:cs typeface="Times New Roman"/>
              </a:rPr>
              <a:t>	</a:t>
            </a:r>
            <a:r>
              <a:rPr sz="1050" spc="20" dirty="0">
                <a:latin typeface="Times New Roman"/>
                <a:cs typeface="Times New Roman"/>
              </a:rPr>
              <a:t>2</a:t>
            </a:r>
            <a:r>
              <a:rPr sz="1100" spc="-15" dirty="0">
                <a:latin typeface="Symbol"/>
                <a:cs typeface="Symbol"/>
              </a:rPr>
              <a:t></a:t>
            </a:r>
            <a:endParaRPr sz="1100">
              <a:latin typeface="Symbol"/>
              <a:cs typeface="Symbol"/>
            </a:endParaRPr>
          </a:p>
        </p:txBody>
      </p:sp>
      <p:sp>
        <p:nvSpPr>
          <p:cNvPr id="27" name="object 27"/>
          <p:cNvSpPr txBox="1"/>
          <p:nvPr/>
        </p:nvSpPr>
        <p:spPr>
          <a:xfrm>
            <a:off x="481330" y="1911600"/>
            <a:ext cx="2282190" cy="194310"/>
          </a:xfrm>
          <a:prstGeom prst="rect">
            <a:avLst/>
          </a:prstGeom>
        </p:spPr>
        <p:txBody>
          <a:bodyPr vert="horz" wrap="square" lIns="0" tIns="13335" rIns="0" bIns="0" rtlCol="0">
            <a:spAutoFit/>
          </a:bodyPr>
          <a:lstStyle/>
          <a:p>
            <a:pPr marL="12700">
              <a:lnSpc>
                <a:spcPct val="100000"/>
              </a:lnSpc>
              <a:spcBef>
                <a:spcPts val="105"/>
              </a:spcBef>
              <a:tabLst>
                <a:tab pos="2124075" algn="l"/>
              </a:tabLst>
            </a:pPr>
            <a:r>
              <a:rPr sz="1050" spc="20" dirty="0">
                <a:latin typeface="Times New Roman"/>
                <a:cs typeface="Times New Roman"/>
              </a:rPr>
              <a:t>2</a:t>
            </a:r>
            <a:r>
              <a:rPr sz="1100" spc="-15" dirty="0">
                <a:latin typeface="Symbol"/>
                <a:cs typeface="Symbol"/>
              </a:rPr>
              <a:t></a:t>
            </a:r>
            <a:r>
              <a:rPr sz="1100" dirty="0">
                <a:latin typeface="Times New Roman"/>
                <a:cs typeface="Times New Roman"/>
              </a:rPr>
              <a:t>	</a:t>
            </a:r>
            <a:r>
              <a:rPr sz="1050" spc="20" dirty="0">
                <a:latin typeface="Times New Roman"/>
                <a:cs typeface="Times New Roman"/>
              </a:rPr>
              <a:t>2</a:t>
            </a:r>
            <a:r>
              <a:rPr sz="1100" spc="-15" dirty="0">
                <a:latin typeface="Symbol"/>
                <a:cs typeface="Symbol"/>
              </a:rPr>
              <a:t></a:t>
            </a:r>
            <a:endParaRPr sz="1100">
              <a:latin typeface="Symbol"/>
              <a:cs typeface="Symbol"/>
            </a:endParaRPr>
          </a:p>
        </p:txBody>
      </p:sp>
      <p:sp>
        <p:nvSpPr>
          <p:cNvPr id="28" name="object 28"/>
          <p:cNvSpPr txBox="1"/>
          <p:nvPr/>
        </p:nvSpPr>
        <p:spPr>
          <a:xfrm>
            <a:off x="2378710" y="2269489"/>
            <a:ext cx="142875" cy="304800"/>
          </a:xfrm>
          <a:prstGeom prst="rect">
            <a:avLst/>
          </a:prstGeom>
        </p:spPr>
        <p:txBody>
          <a:bodyPr vert="horz" wrap="square" lIns="0" tIns="16510" rIns="0" bIns="0" rtlCol="0">
            <a:spAutoFit/>
          </a:bodyPr>
          <a:lstStyle/>
          <a:p>
            <a:pPr marL="12700">
              <a:lnSpc>
                <a:spcPct val="100000"/>
              </a:lnSpc>
              <a:spcBef>
                <a:spcPts val="130"/>
              </a:spcBef>
            </a:pPr>
            <a:r>
              <a:rPr sz="1800" spc="20" dirty="0">
                <a:latin typeface="Times New Roman"/>
                <a:cs typeface="Times New Roman"/>
              </a:rPr>
              <a:t>2</a:t>
            </a:r>
            <a:endParaRPr sz="1800">
              <a:latin typeface="Times New Roman"/>
              <a:cs typeface="Times New Roman"/>
            </a:endParaRPr>
          </a:p>
        </p:txBody>
      </p:sp>
      <p:sp>
        <p:nvSpPr>
          <p:cNvPr id="29" name="object 29"/>
          <p:cNvSpPr txBox="1"/>
          <p:nvPr/>
        </p:nvSpPr>
        <p:spPr>
          <a:xfrm>
            <a:off x="2331720" y="1939289"/>
            <a:ext cx="142875" cy="304800"/>
          </a:xfrm>
          <a:prstGeom prst="rect">
            <a:avLst/>
          </a:prstGeom>
        </p:spPr>
        <p:txBody>
          <a:bodyPr vert="horz" wrap="square" lIns="0" tIns="16510" rIns="0" bIns="0" rtlCol="0">
            <a:spAutoFit/>
          </a:bodyPr>
          <a:lstStyle/>
          <a:p>
            <a:pPr marL="12700">
              <a:lnSpc>
                <a:spcPct val="100000"/>
              </a:lnSpc>
              <a:spcBef>
                <a:spcPts val="130"/>
              </a:spcBef>
            </a:pPr>
            <a:r>
              <a:rPr sz="1800" i="1" spc="20" dirty="0">
                <a:latin typeface="Times New Roman"/>
                <a:cs typeface="Times New Roman"/>
              </a:rPr>
              <a:t>a</a:t>
            </a:r>
            <a:endParaRPr sz="1800">
              <a:latin typeface="Times New Roman"/>
              <a:cs typeface="Times New Roman"/>
            </a:endParaRPr>
          </a:p>
        </p:txBody>
      </p:sp>
      <p:sp>
        <p:nvSpPr>
          <p:cNvPr id="30" name="object 30"/>
          <p:cNvSpPr txBox="1"/>
          <p:nvPr/>
        </p:nvSpPr>
        <p:spPr>
          <a:xfrm>
            <a:off x="3968750" y="2406650"/>
            <a:ext cx="237490" cy="188595"/>
          </a:xfrm>
          <a:prstGeom prst="rect">
            <a:avLst/>
          </a:prstGeom>
        </p:spPr>
        <p:txBody>
          <a:bodyPr vert="horz" wrap="square" lIns="0" tIns="15240" rIns="0" bIns="0" rtlCol="0">
            <a:spAutoFit/>
          </a:bodyPr>
          <a:lstStyle/>
          <a:p>
            <a:pPr marL="12700">
              <a:lnSpc>
                <a:spcPct val="100000"/>
              </a:lnSpc>
              <a:spcBef>
                <a:spcPts val="120"/>
              </a:spcBef>
            </a:pPr>
            <a:r>
              <a:rPr sz="1050" i="1" spc="70" dirty="0">
                <a:latin typeface="Times New Roman"/>
                <a:cs typeface="Times New Roman"/>
              </a:rPr>
              <a:t>n</a:t>
            </a:r>
            <a:r>
              <a:rPr sz="1050" spc="-50" dirty="0">
                <a:latin typeface="Symbol"/>
                <a:cs typeface="Symbol"/>
              </a:rPr>
              <a:t></a:t>
            </a:r>
            <a:r>
              <a:rPr sz="1050" spc="10" dirty="0">
                <a:latin typeface="Times New Roman"/>
                <a:cs typeface="Times New Roman"/>
              </a:rPr>
              <a:t>1</a:t>
            </a:r>
            <a:endParaRPr sz="1050">
              <a:latin typeface="Times New Roman"/>
              <a:cs typeface="Times New Roman"/>
            </a:endParaRPr>
          </a:p>
        </p:txBody>
      </p:sp>
      <p:sp>
        <p:nvSpPr>
          <p:cNvPr id="31" name="object 31"/>
          <p:cNvSpPr txBox="1"/>
          <p:nvPr/>
        </p:nvSpPr>
        <p:spPr>
          <a:xfrm>
            <a:off x="490219" y="1969770"/>
            <a:ext cx="8277225" cy="444500"/>
          </a:xfrm>
          <a:prstGeom prst="rect">
            <a:avLst/>
          </a:prstGeom>
        </p:spPr>
        <p:txBody>
          <a:bodyPr vert="horz" wrap="square" lIns="0" tIns="12700" rIns="0" bIns="0" rtlCol="0">
            <a:spAutoFit/>
          </a:bodyPr>
          <a:lstStyle/>
          <a:p>
            <a:pPr marL="38100">
              <a:lnSpc>
                <a:spcPct val="100000"/>
              </a:lnSpc>
              <a:spcBef>
                <a:spcPts val="100"/>
              </a:spcBef>
            </a:pPr>
            <a:r>
              <a:rPr sz="4125" baseline="-13131" dirty="0">
                <a:latin typeface="Symbol"/>
                <a:cs typeface="Symbol"/>
              </a:rPr>
              <a:t></a:t>
            </a:r>
            <a:r>
              <a:rPr sz="4125" spc="-637" baseline="-13131" dirty="0">
                <a:latin typeface="Times New Roman"/>
                <a:cs typeface="Times New Roman"/>
              </a:rPr>
              <a:t> </a:t>
            </a:r>
            <a:r>
              <a:rPr sz="1800" spc="10" dirty="0">
                <a:latin typeface="Times New Roman"/>
                <a:cs typeface="Times New Roman"/>
              </a:rPr>
              <a:t>co</a:t>
            </a:r>
            <a:r>
              <a:rPr sz="1800" spc="20" dirty="0">
                <a:latin typeface="Times New Roman"/>
                <a:cs typeface="Times New Roman"/>
              </a:rPr>
              <a:t>s</a:t>
            </a:r>
            <a:r>
              <a:rPr sz="1800" spc="45" dirty="0">
                <a:latin typeface="Times New Roman"/>
                <a:cs typeface="Times New Roman"/>
              </a:rPr>
              <a:t>(</a:t>
            </a:r>
            <a:r>
              <a:rPr sz="1800" i="1" spc="30" dirty="0">
                <a:latin typeface="Times New Roman"/>
                <a:cs typeface="Times New Roman"/>
              </a:rPr>
              <a:t>m</a:t>
            </a:r>
            <a:r>
              <a:rPr sz="1800" i="1" spc="40" dirty="0">
                <a:latin typeface="Times New Roman"/>
                <a:cs typeface="Times New Roman"/>
              </a:rPr>
              <a:t>x</a:t>
            </a:r>
            <a:r>
              <a:rPr sz="1800" spc="10" dirty="0">
                <a:latin typeface="Times New Roman"/>
                <a:cs typeface="Times New Roman"/>
              </a:rPr>
              <a:t>)</a:t>
            </a:r>
            <a:r>
              <a:rPr sz="1800" spc="-55" dirty="0">
                <a:latin typeface="Times New Roman"/>
                <a:cs typeface="Times New Roman"/>
              </a:rPr>
              <a:t> </a:t>
            </a:r>
            <a:r>
              <a:rPr sz="1800" i="1" spc="10" dirty="0">
                <a:latin typeface="Times New Roman"/>
                <a:cs typeface="Times New Roman"/>
              </a:rPr>
              <a:t>f</a:t>
            </a:r>
            <a:r>
              <a:rPr sz="1800" i="1" spc="-15" dirty="0">
                <a:latin typeface="Times New Roman"/>
                <a:cs typeface="Times New Roman"/>
              </a:rPr>
              <a:t> </a:t>
            </a:r>
            <a:r>
              <a:rPr sz="1800" spc="135" dirty="0">
                <a:latin typeface="Times New Roman"/>
                <a:cs typeface="Times New Roman"/>
              </a:rPr>
              <a:t>(</a:t>
            </a:r>
            <a:r>
              <a:rPr sz="1800" i="1" spc="55" dirty="0">
                <a:latin typeface="Times New Roman"/>
                <a:cs typeface="Times New Roman"/>
              </a:rPr>
              <a:t>x</a:t>
            </a:r>
            <a:r>
              <a:rPr sz="1800" spc="65" dirty="0">
                <a:latin typeface="Times New Roman"/>
                <a:cs typeface="Times New Roman"/>
              </a:rPr>
              <a:t>)</a:t>
            </a:r>
            <a:r>
              <a:rPr sz="1800" i="1" spc="10" dirty="0">
                <a:latin typeface="Times New Roman"/>
                <a:cs typeface="Times New Roman"/>
              </a:rPr>
              <a:t>d</a:t>
            </a:r>
            <a:r>
              <a:rPr sz="1800" i="1" spc="15" dirty="0">
                <a:latin typeface="Times New Roman"/>
                <a:cs typeface="Times New Roman"/>
              </a:rPr>
              <a:t>x</a:t>
            </a:r>
            <a:r>
              <a:rPr sz="1800" i="1" spc="-5" dirty="0">
                <a:latin typeface="Times New Roman"/>
                <a:cs typeface="Times New Roman"/>
              </a:rPr>
              <a:t> </a:t>
            </a:r>
            <a:r>
              <a:rPr sz="1800" spc="20" dirty="0">
                <a:latin typeface="Symbol"/>
                <a:cs typeface="Symbol"/>
              </a:rPr>
              <a:t></a:t>
            </a:r>
            <a:r>
              <a:rPr sz="1800" spc="-5" dirty="0">
                <a:latin typeface="Times New Roman"/>
                <a:cs typeface="Times New Roman"/>
              </a:rPr>
              <a:t> </a:t>
            </a:r>
            <a:r>
              <a:rPr sz="1575" u="sng" spc="7" baseline="37037" dirty="0">
                <a:uFill>
                  <a:solidFill>
                    <a:srgbClr val="000000"/>
                  </a:solidFill>
                </a:uFill>
                <a:latin typeface="Times New Roman"/>
                <a:cs typeface="Times New Roman"/>
              </a:rPr>
              <a:t> </a:t>
            </a:r>
            <a:r>
              <a:rPr sz="1575" u="sng" baseline="37037" dirty="0">
                <a:uFill>
                  <a:solidFill>
                    <a:srgbClr val="000000"/>
                  </a:solidFill>
                </a:uFill>
                <a:latin typeface="Times New Roman"/>
                <a:cs typeface="Times New Roman"/>
              </a:rPr>
              <a:t>  </a:t>
            </a:r>
            <a:r>
              <a:rPr sz="1575" u="sng" spc="-15" baseline="37037" dirty="0">
                <a:uFill>
                  <a:solidFill>
                    <a:srgbClr val="000000"/>
                  </a:solidFill>
                </a:uFill>
                <a:latin typeface="Times New Roman"/>
                <a:cs typeface="Times New Roman"/>
              </a:rPr>
              <a:t> </a:t>
            </a:r>
            <a:r>
              <a:rPr sz="1575" u="sng" spc="15" baseline="37037" dirty="0">
                <a:uFill>
                  <a:solidFill>
                    <a:srgbClr val="000000"/>
                  </a:solidFill>
                </a:uFill>
                <a:latin typeface="Times New Roman"/>
                <a:cs typeface="Times New Roman"/>
              </a:rPr>
              <a:t>0</a:t>
            </a:r>
            <a:r>
              <a:rPr sz="1575" baseline="37037" dirty="0">
                <a:latin typeface="Times New Roman"/>
                <a:cs typeface="Times New Roman"/>
              </a:rPr>
              <a:t>  </a:t>
            </a:r>
            <a:r>
              <a:rPr sz="1575" spc="127" baseline="37037" dirty="0">
                <a:latin typeface="Times New Roman"/>
                <a:cs typeface="Times New Roman"/>
              </a:rPr>
              <a:t> </a:t>
            </a:r>
            <a:r>
              <a:rPr sz="4125" baseline="-13131" dirty="0">
                <a:latin typeface="Symbol"/>
                <a:cs typeface="Symbol"/>
              </a:rPr>
              <a:t></a:t>
            </a:r>
            <a:r>
              <a:rPr sz="4125" spc="-637" baseline="-13131" dirty="0">
                <a:latin typeface="Times New Roman"/>
                <a:cs typeface="Times New Roman"/>
              </a:rPr>
              <a:t> </a:t>
            </a:r>
            <a:r>
              <a:rPr sz="1800" dirty="0">
                <a:latin typeface="Times New Roman"/>
                <a:cs typeface="Times New Roman"/>
              </a:rPr>
              <a:t>c</a:t>
            </a:r>
            <a:r>
              <a:rPr sz="1800" spc="20" dirty="0">
                <a:latin typeface="Times New Roman"/>
                <a:cs typeface="Times New Roman"/>
              </a:rPr>
              <a:t>o</a:t>
            </a:r>
            <a:r>
              <a:rPr sz="1800" dirty="0">
                <a:latin typeface="Times New Roman"/>
                <a:cs typeface="Times New Roman"/>
              </a:rPr>
              <a:t>s</a:t>
            </a:r>
            <a:r>
              <a:rPr sz="1800" spc="60" dirty="0">
                <a:latin typeface="Times New Roman"/>
                <a:cs typeface="Times New Roman"/>
              </a:rPr>
              <a:t>(</a:t>
            </a:r>
            <a:r>
              <a:rPr sz="1800" i="1" spc="10" dirty="0">
                <a:latin typeface="Times New Roman"/>
                <a:cs typeface="Times New Roman"/>
              </a:rPr>
              <a:t>m</a:t>
            </a:r>
            <a:r>
              <a:rPr sz="1800" i="1" spc="55" dirty="0">
                <a:latin typeface="Times New Roman"/>
                <a:cs typeface="Times New Roman"/>
              </a:rPr>
              <a:t>x</a:t>
            </a:r>
            <a:r>
              <a:rPr sz="1800" spc="55" dirty="0">
                <a:latin typeface="Times New Roman"/>
                <a:cs typeface="Times New Roman"/>
              </a:rPr>
              <a:t>)</a:t>
            </a:r>
            <a:r>
              <a:rPr sz="1800" i="1" spc="15" dirty="0">
                <a:latin typeface="Times New Roman"/>
                <a:cs typeface="Times New Roman"/>
              </a:rPr>
              <a:t>dx</a:t>
            </a:r>
            <a:r>
              <a:rPr sz="1800" i="1" spc="-125" dirty="0">
                <a:latin typeface="Times New Roman"/>
                <a:cs typeface="Times New Roman"/>
              </a:rPr>
              <a:t> </a:t>
            </a:r>
            <a:r>
              <a:rPr sz="1800" spc="20" dirty="0">
                <a:latin typeface="Symbol"/>
                <a:cs typeface="Symbol"/>
              </a:rPr>
              <a:t></a:t>
            </a:r>
            <a:r>
              <a:rPr sz="1800" spc="-135" dirty="0">
                <a:latin typeface="Times New Roman"/>
                <a:cs typeface="Times New Roman"/>
              </a:rPr>
              <a:t> </a:t>
            </a:r>
            <a:r>
              <a:rPr sz="4125" spc="337" baseline="-9090" dirty="0">
                <a:latin typeface="Symbol"/>
                <a:cs typeface="Symbol"/>
              </a:rPr>
              <a:t></a:t>
            </a:r>
            <a:r>
              <a:rPr sz="1800" spc="55" dirty="0">
                <a:latin typeface="Times New Roman"/>
                <a:cs typeface="Times New Roman"/>
              </a:rPr>
              <a:t>(</a:t>
            </a:r>
            <a:r>
              <a:rPr sz="1800" i="1" spc="35" dirty="0">
                <a:latin typeface="Times New Roman"/>
                <a:cs typeface="Times New Roman"/>
              </a:rPr>
              <a:t>a</a:t>
            </a:r>
            <a:r>
              <a:rPr sz="1575" i="1" spc="15" baseline="-23809" dirty="0">
                <a:latin typeface="Times New Roman"/>
                <a:cs typeface="Times New Roman"/>
              </a:rPr>
              <a:t>n</a:t>
            </a:r>
            <a:r>
              <a:rPr sz="1575" i="1" baseline="-23809" dirty="0">
                <a:latin typeface="Times New Roman"/>
                <a:cs typeface="Times New Roman"/>
              </a:rPr>
              <a:t> </a:t>
            </a:r>
            <a:r>
              <a:rPr sz="1575" i="1" spc="7" baseline="-23809" dirty="0">
                <a:latin typeface="Times New Roman"/>
                <a:cs typeface="Times New Roman"/>
              </a:rPr>
              <a:t> </a:t>
            </a:r>
            <a:r>
              <a:rPr sz="4125" baseline="-13131" dirty="0">
                <a:latin typeface="Symbol"/>
                <a:cs typeface="Symbol"/>
              </a:rPr>
              <a:t></a:t>
            </a:r>
            <a:r>
              <a:rPr sz="4125" spc="-637" baseline="-13131" dirty="0">
                <a:latin typeface="Times New Roman"/>
                <a:cs typeface="Times New Roman"/>
              </a:rPr>
              <a:t> </a:t>
            </a:r>
            <a:r>
              <a:rPr sz="1800" spc="10" dirty="0">
                <a:latin typeface="Times New Roman"/>
                <a:cs typeface="Times New Roman"/>
              </a:rPr>
              <a:t>c</a:t>
            </a:r>
            <a:r>
              <a:rPr sz="1800" spc="20" dirty="0">
                <a:latin typeface="Times New Roman"/>
                <a:cs typeface="Times New Roman"/>
              </a:rPr>
              <a:t>o</a:t>
            </a:r>
            <a:r>
              <a:rPr sz="1800" dirty="0">
                <a:latin typeface="Times New Roman"/>
                <a:cs typeface="Times New Roman"/>
              </a:rPr>
              <a:t>s</a:t>
            </a:r>
            <a:r>
              <a:rPr sz="1800" spc="50" dirty="0">
                <a:latin typeface="Times New Roman"/>
                <a:cs typeface="Times New Roman"/>
              </a:rPr>
              <a:t>(</a:t>
            </a:r>
            <a:r>
              <a:rPr sz="1800" i="1" spc="10" dirty="0">
                <a:latin typeface="Times New Roman"/>
                <a:cs typeface="Times New Roman"/>
              </a:rPr>
              <a:t>n</a:t>
            </a:r>
            <a:r>
              <a:rPr sz="1800" i="1" spc="60" dirty="0">
                <a:latin typeface="Times New Roman"/>
                <a:cs typeface="Times New Roman"/>
              </a:rPr>
              <a:t>x</a:t>
            </a:r>
            <a:r>
              <a:rPr sz="1800" spc="10" dirty="0">
                <a:latin typeface="Times New Roman"/>
                <a:cs typeface="Times New Roman"/>
              </a:rPr>
              <a:t>)</a:t>
            </a:r>
            <a:r>
              <a:rPr sz="1800" spc="-225" dirty="0">
                <a:latin typeface="Times New Roman"/>
                <a:cs typeface="Times New Roman"/>
              </a:rPr>
              <a:t> </a:t>
            </a:r>
            <a:r>
              <a:rPr sz="1800" spc="10" dirty="0">
                <a:latin typeface="Times New Roman"/>
                <a:cs typeface="Times New Roman"/>
              </a:rPr>
              <a:t>cos</a:t>
            </a:r>
            <a:r>
              <a:rPr sz="1800" spc="50" dirty="0">
                <a:latin typeface="Times New Roman"/>
                <a:cs typeface="Times New Roman"/>
              </a:rPr>
              <a:t>(</a:t>
            </a:r>
            <a:r>
              <a:rPr sz="1800" i="1" spc="20" dirty="0">
                <a:latin typeface="Times New Roman"/>
                <a:cs typeface="Times New Roman"/>
              </a:rPr>
              <a:t>m</a:t>
            </a:r>
            <a:r>
              <a:rPr sz="1800" i="1" spc="50" dirty="0">
                <a:latin typeface="Times New Roman"/>
                <a:cs typeface="Times New Roman"/>
              </a:rPr>
              <a:t>x</a:t>
            </a:r>
            <a:r>
              <a:rPr sz="1800" spc="55" dirty="0">
                <a:latin typeface="Times New Roman"/>
                <a:cs typeface="Times New Roman"/>
              </a:rPr>
              <a:t>)</a:t>
            </a:r>
            <a:r>
              <a:rPr sz="1800" i="1" spc="10" dirty="0">
                <a:latin typeface="Times New Roman"/>
                <a:cs typeface="Times New Roman"/>
              </a:rPr>
              <a:t>d</a:t>
            </a:r>
            <a:r>
              <a:rPr sz="1800" i="1" spc="15" dirty="0">
                <a:latin typeface="Times New Roman"/>
                <a:cs typeface="Times New Roman"/>
              </a:rPr>
              <a:t>x</a:t>
            </a:r>
            <a:r>
              <a:rPr sz="1800" i="1" spc="-114" dirty="0">
                <a:latin typeface="Times New Roman"/>
                <a:cs typeface="Times New Roman"/>
              </a:rPr>
              <a:t> </a:t>
            </a:r>
            <a:r>
              <a:rPr sz="1800" spc="20" dirty="0">
                <a:latin typeface="Symbol"/>
                <a:cs typeface="Symbol"/>
              </a:rPr>
              <a:t></a:t>
            </a:r>
            <a:r>
              <a:rPr sz="1800" spc="-175" dirty="0">
                <a:latin typeface="Times New Roman"/>
                <a:cs typeface="Times New Roman"/>
              </a:rPr>
              <a:t> </a:t>
            </a:r>
            <a:r>
              <a:rPr sz="1800" i="1" spc="-45" dirty="0">
                <a:latin typeface="Times New Roman"/>
                <a:cs typeface="Times New Roman"/>
              </a:rPr>
              <a:t>b</a:t>
            </a:r>
            <a:r>
              <a:rPr sz="1575" i="1" spc="15" baseline="-23809" dirty="0">
                <a:latin typeface="Times New Roman"/>
                <a:cs typeface="Times New Roman"/>
              </a:rPr>
              <a:t>n</a:t>
            </a:r>
            <a:r>
              <a:rPr sz="1575" i="1" baseline="-23809" dirty="0">
                <a:latin typeface="Times New Roman"/>
                <a:cs typeface="Times New Roman"/>
              </a:rPr>
              <a:t> </a:t>
            </a:r>
            <a:r>
              <a:rPr sz="1575" i="1" spc="7" baseline="-23809" dirty="0">
                <a:latin typeface="Times New Roman"/>
                <a:cs typeface="Times New Roman"/>
              </a:rPr>
              <a:t> </a:t>
            </a:r>
            <a:r>
              <a:rPr sz="4125" spc="345" baseline="-13131" dirty="0">
                <a:latin typeface="Symbol"/>
                <a:cs typeface="Symbol"/>
              </a:rPr>
              <a:t></a:t>
            </a:r>
            <a:r>
              <a:rPr sz="1800" dirty="0">
                <a:latin typeface="Times New Roman"/>
                <a:cs typeface="Times New Roman"/>
              </a:rPr>
              <a:t>s</a:t>
            </a:r>
            <a:r>
              <a:rPr sz="1800" spc="15" dirty="0">
                <a:latin typeface="Times New Roman"/>
                <a:cs typeface="Times New Roman"/>
              </a:rPr>
              <a:t>i</a:t>
            </a:r>
            <a:r>
              <a:rPr sz="1800" spc="10" dirty="0">
                <a:latin typeface="Times New Roman"/>
                <a:cs typeface="Times New Roman"/>
              </a:rPr>
              <a:t>n</a:t>
            </a:r>
            <a:r>
              <a:rPr sz="1800" spc="75" dirty="0">
                <a:latin typeface="Times New Roman"/>
                <a:cs typeface="Times New Roman"/>
              </a:rPr>
              <a:t>(</a:t>
            </a:r>
            <a:r>
              <a:rPr sz="1800" i="1" spc="10" dirty="0">
                <a:latin typeface="Times New Roman"/>
                <a:cs typeface="Times New Roman"/>
              </a:rPr>
              <a:t>n</a:t>
            </a:r>
            <a:r>
              <a:rPr sz="1800" i="1" spc="60" dirty="0">
                <a:latin typeface="Times New Roman"/>
                <a:cs typeface="Times New Roman"/>
              </a:rPr>
              <a:t>x</a:t>
            </a:r>
            <a:r>
              <a:rPr sz="1800" spc="10" dirty="0">
                <a:latin typeface="Times New Roman"/>
                <a:cs typeface="Times New Roman"/>
              </a:rPr>
              <a:t>)</a:t>
            </a:r>
            <a:r>
              <a:rPr sz="1800" spc="-235" dirty="0">
                <a:latin typeface="Times New Roman"/>
                <a:cs typeface="Times New Roman"/>
              </a:rPr>
              <a:t> </a:t>
            </a:r>
            <a:r>
              <a:rPr sz="1800" spc="10" dirty="0">
                <a:latin typeface="Times New Roman"/>
                <a:cs typeface="Times New Roman"/>
              </a:rPr>
              <a:t>cos</a:t>
            </a:r>
            <a:r>
              <a:rPr sz="1800" spc="50" dirty="0">
                <a:latin typeface="Times New Roman"/>
                <a:cs typeface="Times New Roman"/>
              </a:rPr>
              <a:t>(</a:t>
            </a:r>
            <a:r>
              <a:rPr sz="1800" i="1" spc="30" dirty="0">
                <a:latin typeface="Times New Roman"/>
                <a:cs typeface="Times New Roman"/>
              </a:rPr>
              <a:t>m</a:t>
            </a:r>
            <a:r>
              <a:rPr sz="1800" i="1" spc="40" dirty="0">
                <a:latin typeface="Times New Roman"/>
                <a:cs typeface="Times New Roman"/>
              </a:rPr>
              <a:t>x</a:t>
            </a:r>
            <a:r>
              <a:rPr sz="1800" spc="55" dirty="0">
                <a:latin typeface="Times New Roman"/>
                <a:cs typeface="Times New Roman"/>
              </a:rPr>
              <a:t>)</a:t>
            </a:r>
            <a:r>
              <a:rPr sz="1800" i="1" spc="10" dirty="0">
                <a:latin typeface="Times New Roman"/>
                <a:cs typeface="Times New Roman"/>
              </a:rPr>
              <a:t>d</a:t>
            </a:r>
            <a:r>
              <a:rPr sz="1800" i="1" spc="60" dirty="0">
                <a:latin typeface="Times New Roman"/>
                <a:cs typeface="Times New Roman"/>
              </a:rPr>
              <a:t>x</a:t>
            </a:r>
            <a:r>
              <a:rPr sz="1800" spc="10" dirty="0">
                <a:latin typeface="Times New Roman"/>
                <a:cs typeface="Times New Roman"/>
              </a:rPr>
              <a:t>)</a:t>
            </a:r>
            <a:endParaRPr sz="1800">
              <a:latin typeface="Times New Roman"/>
              <a:cs typeface="Times New Roman"/>
            </a:endParaRPr>
          </a:p>
        </p:txBody>
      </p:sp>
      <p:sp>
        <p:nvSpPr>
          <p:cNvPr id="32" name="object 32"/>
          <p:cNvSpPr txBox="1"/>
          <p:nvPr/>
        </p:nvSpPr>
        <p:spPr>
          <a:xfrm>
            <a:off x="523240" y="2399169"/>
            <a:ext cx="6427470" cy="561340"/>
          </a:xfrm>
          <a:prstGeom prst="rect">
            <a:avLst/>
          </a:prstGeom>
        </p:spPr>
        <p:txBody>
          <a:bodyPr vert="horz" wrap="square" lIns="0" tIns="51435" rIns="0" bIns="0" rtlCol="0">
            <a:spAutoFit/>
          </a:bodyPr>
          <a:lstStyle/>
          <a:p>
            <a:pPr marL="19050">
              <a:lnSpc>
                <a:spcPct val="100000"/>
              </a:lnSpc>
              <a:spcBef>
                <a:spcPts val="405"/>
              </a:spcBef>
              <a:tabLst>
                <a:tab pos="2129155" algn="l"/>
                <a:tab pos="4063365" algn="l"/>
                <a:tab pos="6345555" algn="l"/>
              </a:tabLst>
            </a:pPr>
            <a:r>
              <a:rPr sz="1050" spc="10" dirty="0">
                <a:latin typeface="Times New Roman"/>
                <a:cs typeface="Times New Roman"/>
              </a:rPr>
              <a:t>0	0	0	0</a:t>
            </a:r>
            <a:endParaRPr sz="1050">
              <a:latin typeface="Times New Roman"/>
              <a:cs typeface="Times New Roman"/>
            </a:endParaRPr>
          </a:p>
          <a:p>
            <a:pPr marL="12700">
              <a:lnSpc>
                <a:spcPct val="100000"/>
              </a:lnSpc>
              <a:spcBef>
                <a:spcPts val="490"/>
              </a:spcBef>
            </a:pPr>
            <a:r>
              <a:rPr sz="1800" spc="-10" dirty="0">
                <a:latin typeface="Arial"/>
                <a:cs typeface="Arial"/>
              </a:rPr>
              <a:t>Similarly</a:t>
            </a:r>
            <a:endParaRPr sz="1800">
              <a:latin typeface="Arial"/>
              <a:cs typeface="Arial"/>
            </a:endParaRPr>
          </a:p>
        </p:txBody>
      </p:sp>
      <p:sp>
        <p:nvSpPr>
          <p:cNvPr id="33" name="object 33"/>
          <p:cNvSpPr txBox="1"/>
          <p:nvPr/>
        </p:nvSpPr>
        <p:spPr>
          <a:xfrm>
            <a:off x="4091940" y="3242310"/>
            <a:ext cx="122555" cy="188595"/>
          </a:xfrm>
          <a:prstGeom prst="rect">
            <a:avLst/>
          </a:prstGeom>
        </p:spPr>
        <p:txBody>
          <a:bodyPr vert="horz" wrap="square" lIns="0" tIns="15240" rIns="0" bIns="0" rtlCol="0">
            <a:spAutoFit/>
          </a:bodyPr>
          <a:lstStyle/>
          <a:p>
            <a:pPr marL="12700">
              <a:lnSpc>
                <a:spcPct val="100000"/>
              </a:lnSpc>
              <a:spcBef>
                <a:spcPts val="120"/>
              </a:spcBef>
            </a:pPr>
            <a:r>
              <a:rPr sz="1050" spc="15" dirty="0">
                <a:latin typeface="Symbol"/>
                <a:cs typeface="Symbol"/>
              </a:rPr>
              <a:t></a:t>
            </a:r>
            <a:endParaRPr sz="1050">
              <a:latin typeface="Symbol"/>
              <a:cs typeface="Symbol"/>
            </a:endParaRPr>
          </a:p>
        </p:txBody>
      </p:sp>
      <p:sp>
        <p:nvSpPr>
          <p:cNvPr id="34" name="object 34"/>
          <p:cNvSpPr txBox="1"/>
          <p:nvPr/>
        </p:nvSpPr>
        <p:spPr>
          <a:xfrm>
            <a:off x="4601209" y="3207014"/>
            <a:ext cx="2410460" cy="194310"/>
          </a:xfrm>
          <a:prstGeom prst="rect">
            <a:avLst/>
          </a:prstGeom>
        </p:spPr>
        <p:txBody>
          <a:bodyPr vert="horz" wrap="square" lIns="0" tIns="13335" rIns="0" bIns="0" rtlCol="0">
            <a:spAutoFit/>
          </a:bodyPr>
          <a:lstStyle/>
          <a:p>
            <a:pPr marL="12700">
              <a:lnSpc>
                <a:spcPct val="100000"/>
              </a:lnSpc>
              <a:spcBef>
                <a:spcPts val="105"/>
              </a:spcBef>
              <a:tabLst>
                <a:tab pos="2253615" algn="l"/>
              </a:tabLst>
            </a:pPr>
            <a:r>
              <a:rPr sz="1050" spc="10" dirty="0">
                <a:latin typeface="Times New Roman"/>
                <a:cs typeface="Times New Roman"/>
              </a:rPr>
              <a:t>2</a:t>
            </a:r>
            <a:r>
              <a:rPr sz="1100" spc="-20" dirty="0">
                <a:latin typeface="Symbol"/>
                <a:cs typeface="Symbol"/>
              </a:rPr>
              <a:t></a:t>
            </a:r>
            <a:r>
              <a:rPr sz="1100" spc="-20" dirty="0">
                <a:latin typeface="Times New Roman"/>
                <a:cs typeface="Times New Roman"/>
              </a:rPr>
              <a:t>	</a:t>
            </a:r>
            <a:r>
              <a:rPr sz="1050" spc="10" dirty="0">
                <a:latin typeface="Times New Roman"/>
                <a:cs typeface="Times New Roman"/>
              </a:rPr>
              <a:t>2</a:t>
            </a:r>
            <a:r>
              <a:rPr sz="1100" spc="-20" dirty="0">
                <a:latin typeface="Symbol"/>
                <a:cs typeface="Symbol"/>
              </a:rPr>
              <a:t></a:t>
            </a:r>
            <a:endParaRPr sz="1100">
              <a:latin typeface="Symbol"/>
              <a:cs typeface="Symbol"/>
            </a:endParaRPr>
          </a:p>
        </p:txBody>
      </p:sp>
      <p:sp>
        <p:nvSpPr>
          <p:cNvPr id="35" name="object 35"/>
          <p:cNvSpPr txBox="1"/>
          <p:nvPr/>
        </p:nvSpPr>
        <p:spPr>
          <a:xfrm>
            <a:off x="635000" y="3207014"/>
            <a:ext cx="2241550" cy="194310"/>
          </a:xfrm>
          <a:prstGeom prst="rect">
            <a:avLst/>
          </a:prstGeom>
        </p:spPr>
        <p:txBody>
          <a:bodyPr vert="horz" wrap="square" lIns="0" tIns="13335" rIns="0" bIns="0" rtlCol="0">
            <a:spAutoFit/>
          </a:bodyPr>
          <a:lstStyle/>
          <a:p>
            <a:pPr marL="12700">
              <a:lnSpc>
                <a:spcPct val="100000"/>
              </a:lnSpc>
              <a:spcBef>
                <a:spcPts val="105"/>
              </a:spcBef>
              <a:tabLst>
                <a:tab pos="2084705" algn="l"/>
              </a:tabLst>
            </a:pPr>
            <a:r>
              <a:rPr sz="1050" spc="20" dirty="0">
                <a:latin typeface="Times New Roman"/>
                <a:cs typeface="Times New Roman"/>
              </a:rPr>
              <a:t>2</a:t>
            </a:r>
            <a:r>
              <a:rPr sz="1100" spc="-20" dirty="0">
                <a:latin typeface="Symbol"/>
                <a:cs typeface="Symbol"/>
              </a:rPr>
              <a:t></a:t>
            </a:r>
            <a:r>
              <a:rPr sz="1100" dirty="0">
                <a:latin typeface="Times New Roman"/>
                <a:cs typeface="Times New Roman"/>
              </a:rPr>
              <a:t>	</a:t>
            </a:r>
            <a:r>
              <a:rPr sz="1050" spc="10" dirty="0">
                <a:latin typeface="Times New Roman"/>
                <a:cs typeface="Times New Roman"/>
              </a:rPr>
              <a:t>2</a:t>
            </a:r>
            <a:r>
              <a:rPr sz="1100" spc="-20" dirty="0">
                <a:latin typeface="Symbol"/>
                <a:cs typeface="Symbol"/>
              </a:rPr>
              <a:t></a:t>
            </a:r>
            <a:endParaRPr sz="1100">
              <a:latin typeface="Symbol"/>
              <a:cs typeface="Symbol"/>
            </a:endParaRPr>
          </a:p>
        </p:txBody>
      </p:sp>
      <p:sp>
        <p:nvSpPr>
          <p:cNvPr id="36" name="object 36"/>
          <p:cNvSpPr txBox="1"/>
          <p:nvPr/>
        </p:nvSpPr>
        <p:spPr>
          <a:xfrm>
            <a:off x="683259" y="3732529"/>
            <a:ext cx="6300470" cy="188595"/>
          </a:xfrm>
          <a:prstGeom prst="rect">
            <a:avLst/>
          </a:prstGeom>
        </p:spPr>
        <p:txBody>
          <a:bodyPr vert="horz" wrap="square" lIns="0" tIns="15240" rIns="0" bIns="0" rtlCol="0">
            <a:spAutoFit/>
          </a:bodyPr>
          <a:lstStyle/>
          <a:p>
            <a:pPr marL="12700">
              <a:lnSpc>
                <a:spcPct val="100000"/>
              </a:lnSpc>
              <a:spcBef>
                <a:spcPts val="120"/>
              </a:spcBef>
              <a:tabLst>
                <a:tab pos="2083435" algn="l"/>
                <a:tab pos="3977004" algn="l"/>
                <a:tab pos="6218555" algn="l"/>
              </a:tabLst>
            </a:pPr>
            <a:r>
              <a:rPr sz="1050" spc="10" dirty="0">
                <a:latin typeface="Times New Roman"/>
                <a:cs typeface="Times New Roman"/>
              </a:rPr>
              <a:t>0	0	0	0</a:t>
            </a:r>
            <a:endParaRPr sz="1050">
              <a:latin typeface="Times New Roman"/>
              <a:cs typeface="Times New Roman"/>
            </a:endParaRPr>
          </a:p>
        </p:txBody>
      </p:sp>
      <p:sp>
        <p:nvSpPr>
          <p:cNvPr id="37" name="object 37"/>
          <p:cNvSpPr txBox="1"/>
          <p:nvPr/>
        </p:nvSpPr>
        <p:spPr>
          <a:xfrm>
            <a:off x="2493010" y="3564890"/>
            <a:ext cx="142240" cy="306070"/>
          </a:xfrm>
          <a:prstGeom prst="rect">
            <a:avLst/>
          </a:prstGeom>
        </p:spPr>
        <p:txBody>
          <a:bodyPr vert="horz" wrap="square" lIns="0" tIns="11430" rIns="0" bIns="0" rtlCol="0">
            <a:spAutoFit/>
          </a:bodyPr>
          <a:lstStyle/>
          <a:p>
            <a:pPr marL="12700">
              <a:lnSpc>
                <a:spcPct val="100000"/>
              </a:lnSpc>
              <a:spcBef>
                <a:spcPts val="90"/>
              </a:spcBef>
            </a:pPr>
            <a:r>
              <a:rPr sz="1850" spc="-10" dirty="0">
                <a:latin typeface="Times New Roman"/>
                <a:cs typeface="Times New Roman"/>
              </a:rPr>
              <a:t>2</a:t>
            </a:r>
            <a:endParaRPr sz="1850">
              <a:latin typeface="Times New Roman"/>
              <a:cs typeface="Times New Roman"/>
            </a:endParaRPr>
          </a:p>
        </p:txBody>
      </p:sp>
      <p:sp>
        <p:nvSpPr>
          <p:cNvPr id="38" name="object 38"/>
          <p:cNvSpPr txBox="1"/>
          <p:nvPr/>
        </p:nvSpPr>
        <p:spPr>
          <a:xfrm>
            <a:off x="2444750" y="3234690"/>
            <a:ext cx="142240" cy="306070"/>
          </a:xfrm>
          <a:prstGeom prst="rect">
            <a:avLst/>
          </a:prstGeom>
        </p:spPr>
        <p:txBody>
          <a:bodyPr vert="horz" wrap="square" lIns="0" tIns="11430" rIns="0" bIns="0" rtlCol="0">
            <a:spAutoFit/>
          </a:bodyPr>
          <a:lstStyle/>
          <a:p>
            <a:pPr marL="12700">
              <a:lnSpc>
                <a:spcPct val="100000"/>
              </a:lnSpc>
              <a:spcBef>
                <a:spcPts val="90"/>
              </a:spcBef>
            </a:pPr>
            <a:r>
              <a:rPr sz="1850" i="1" spc="-10" dirty="0">
                <a:latin typeface="Times New Roman"/>
                <a:cs typeface="Times New Roman"/>
              </a:rPr>
              <a:t>a</a:t>
            </a:r>
            <a:endParaRPr sz="1850">
              <a:latin typeface="Times New Roman"/>
              <a:cs typeface="Times New Roman"/>
            </a:endParaRPr>
          </a:p>
        </p:txBody>
      </p:sp>
      <p:sp>
        <p:nvSpPr>
          <p:cNvPr id="39" name="object 39"/>
          <p:cNvSpPr txBox="1"/>
          <p:nvPr/>
        </p:nvSpPr>
        <p:spPr>
          <a:xfrm>
            <a:off x="4042409" y="3703320"/>
            <a:ext cx="237490" cy="188595"/>
          </a:xfrm>
          <a:prstGeom prst="rect">
            <a:avLst/>
          </a:prstGeom>
        </p:spPr>
        <p:txBody>
          <a:bodyPr vert="horz" wrap="square" lIns="0" tIns="15240" rIns="0" bIns="0" rtlCol="0">
            <a:spAutoFit/>
          </a:bodyPr>
          <a:lstStyle/>
          <a:p>
            <a:pPr marL="12700">
              <a:lnSpc>
                <a:spcPct val="100000"/>
              </a:lnSpc>
              <a:spcBef>
                <a:spcPts val="120"/>
              </a:spcBef>
            </a:pPr>
            <a:r>
              <a:rPr sz="1050" i="1" spc="70" dirty="0">
                <a:latin typeface="Times New Roman"/>
                <a:cs typeface="Times New Roman"/>
              </a:rPr>
              <a:t>n</a:t>
            </a:r>
            <a:r>
              <a:rPr sz="1050" spc="-50" dirty="0">
                <a:latin typeface="Symbol"/>
                <a:cs typeface="Symbol"/>
              </a:rPr>
              <a:t></a:t>
            </a:r>
            <a:r>
              <a:rPr sz="1050" spc="10" dirty="0">
                <a:latin typeface="Times New Roman"/>
                <a:cs typeface="Times New Roman"/>
              </a:rPr>
              <a:t>1</a:t>
            </a:r>
            <a:endParaRPr sz="1050">
              <a:latin typeface="Times New Roman"/>
              <a:cs typeface="Times New Roman"/>
            </a:endParaRPr>
          </a:p>
        </p:txBody>
      </p:sp>
      <p:sp>
        <p:nvSpPr>
          <p:cNvPr id="40" name="object 40"/>
          <p:cNvSpPr txBox="1"/>
          <p:nvPr/>
        </p:nvSpPr>
        <p:spPr>
          <a:xfrm>
            <a:off x="643890" y="3265170"/>
            <a:ext cx="8118475" cy="446405"/>
          </a:xfrm>
          <a:prstGeom prst="rect">
            <a:avLst/>
          </a:prstGeom>
        </p:spPr>
        <p:txBody>
          <a:bodyPr vert="horz" wrap="square" lIns="0" tIns="13970" rIns="0" bIns="0" rtlCol="0">
            <a:spAutoFit/>
          </a:bodyPr>
          <a:lstStyle/>
          <a:p>
            <a:pPr marL="38100">
              <a:lnSpc>
                <a:spcPct val="100000"/>
              </a:lnSpc>
              <a:spcBef>
                <a:spcPts val="110"/>
              </a:spcBef>
            </a:pPr>
            <a:r>
              <a:rPr sz="4125" spc="345" baseline="-13131" dirty="0">
                <a:latin typeface="Symbol"/>
                <a:cs typeface="Symbol"/>
              </a:rPr>
              <a:t></a:t>
            </a:r>
            <a:r>
              <a:rPr sz="1850" spc="-15" dirty="0">
                <a:latin typeface="Times New Roman"/>
                <a:cs typeface="Times New Roman"/>
              </a:rPr>
              <a:t>s</a:t>
            </a:r>
            <a:r>
              <a:rPr sz="1850" dirty="0">
                <a:latin typeface="Times New Roman"/>
                <a:cs typeface="Times New Roman"/>
              </a:rPr>
              <a:t>i</a:t>
            </a:r>
            <a:r>
              <a:rPr sz="1850" spc="-10" dirty="0">
                <a:latin typeface="Times New Roman"/>
                <a:cs typeface="Times New Roman"/>
              </a:rPr>
              <a:t>n</a:t>
            </a:r>
            <a:r>
              <a:rPr sz="1850" spc="55" dirty="0">
                <a:latin typeface="Times New Roman"/>
                <a:cs typeface="Times New Roman"/>
              </a:rPr>
              <a:t>(</a:t>
            </a:r>
            <a:r>
              <a:rPr sz="1850" i="1" spc="-20" dirty="0">
                <a:latin typeface="Times New Roman"/>
                <a:cs typeface="Times New Roman"/>
              </a:rPr>
              <a:t>m</a:t>
            </a:r>
            <a:r>
              <a:rPr sz="1850" i="1" spc="35" dirty="0">
                <a:latin typeface="Times New Roman"/>
                <a:cs typeface="Times New Roman"/>
              </a:rPr>
              <a:t>x</a:t>
            </a:r>
            <a:r>
              <a:rPr sz="1850" spc="-5" dirty="0">
                <a:latin typeface="Times New Roman"/>
                <a:cs typeface="Times New Roman"/>
              </a:rPr>
              <a:t>)</a:t>
            </a:r>
            <a:r>
              <a:rPr sz="1850" spc="-75" dirty="0">
                <a:latin typeface="Times New Roman"/>
                <a:cs typeface="Times New Roman"/>
              </a:rPr>
              <a:t> </a:t>
            </a:r>
            <a:r>
              <a:rPr sz="1850" i="1" spc="-5" dirty="0">
                <a:latin typeface="Times New Roman"/>
                <a:cs typeface="Times New Roman"/>
              </a:rPr>
              <a:t>f</a:t>
            </a:r>
            <a:r>
              <a:rPr sz="1850" i="1" spc="-25" dirty="0">
                <a:latin typeface="Times New Roman"/>
                <a:cs typeface="Times New Roman"/>
              </a:rPr>
              <a:t> </a:t>
            </a:r>
            <a:r>
              <a:rPr sz="1850" spc="130" dirty="0">
                <a:latin typeface="Times New Roman"/>
                <a:cs typeface="Times New Roman"/>
              </a:rPr>
              <a:t>(</a:t>
            </a:r>
            <a:r>
              <a:rPr sz="1850" i="1" spc="30" dirty="0">
                <a:latin typeface="Times New Roman"/>
                <a:cs typeface="Times New Roman"/>
              </a:rPr>
              <a:t>x</a:t>
            </a:r>
            <a:r>
              <a:rPr sz="1850" spc="40" dirty="0">
                <a:latin typeface="Times New Roman"/>
                <a:cs typeface="Times New Roman"/>
              </a:rPr>
              <a:t>)</a:t>
            </a:r>
            <a:r>
              <a:rPr sz="1850" i="1" spc="-10" dirty="0">
                <a:latin typeface="Times New Roman"/>
                <a:cs typeface="Times New Roman"/>
              </a:rPr>
              <a:t>dx</a:t>
            </a:r>
            <a:r>
              <a:rPr sz="1850" i="1" spc="-20" dirty="0">
                <a:latin typeface="Times New Roman"/>
                <a:cs typeface="Times New Roman"/>
              </a:rPr>
              <a:t> </a:t>
            </a:r>
            <a:r>
              <a:rPr sz="1850" spc="-10" dirty="0">
                <a:latin typeface="Symbol"/>
                <a:cs typeface="Symbol"/>
              </a:rPr>
              <a:t></a:t>
            </a:r>
            <a:r>
              <a:rPr sz="1850" spc="-5" dirty="0">
                <a:latin typeface="Times New Roman"/>
                <a:cs typeface="Times New Roman"/>
              </a:rPr>
              <a:t> </a:t>
            </a:r>
            <a:r>
              <a:rPr sz="1575" u="sng" spc="7" baseline="37037" dirty="0">
                <a:uFill>
                  <a:solidFill>
                    <a:srgbClr val="000000"/>
                  </a:solidFill>
                </a:uFill>
                <a:latin typeface="Times New Roman"/>
                <a:cs typeface="Times New Roman"/>
              </a:rPr>
              <a:t> </a:t>
            </a:r>
            <a:r>
              <a:rPr sz="1575" u="sng" baseline="37037" dirty="0">
                <a:uFill>
                  <a:solidFill>
                    <a:srgbClr val="000000"/>
                  </a:solidFill>
                </a:uFill>
                <a:latin typeface="Times New Roman"/>
                <a:cs typeface="Times New Roman"/>
              </a:rPr>
              <a:t>  </a:t>
            </a:r>
            <a:r>
              <a:rPr sz="1575" u="sng" spc="-15" baseline="37037" dirty="0">
                <a:uFill>
                  <a:solidFill>
                    <a:srgbClr val="000000"/>
                  </a:solidFill>
                </a:uFill>
                <a:latin typeface="Times New Roman"/>
                <a:cs typeface="Times New Roman"/>
              </a:rPr>
              <a:t> </a:t>
            </a:r>
            <a:r>
              <a:rPr sz="1575" u="sng" spc="15" baseline="37037" dirty="0">
                <a:uFill>
                  <a:solidFill>
                    <a:srgbClr val="000000"/>
                  </a:solidFill>
                </a:uFill>
                <a:latin typeface="Times New Roman"/>
                <a:cs typeface="Times New Roman"/>
              </a:rPr>
              <a:t>0</a:t>
            </a:r>
            <a:r>
              <a:rPr sz="1575" baseline="37037" dirty="0">
                <a:latin typeface="Times New Roman"/>
                <a:cs typeface="Times New Roman"/>
              </a:rPr>
              <a:t>  </a:t>
            </a:r>
            <a:r>
              <a:rPr sz="1575" spc="112" baseline="37037" dirty="0">
                <a:latin typeface="Times New Roman"/>
                <a:cs typeface="Times New Roman"/>
              </a:rPr>
              <a:t> </a:t>
            </a:r>
            <a:r>
              <a:rPr sz="4125" spc="345" baseline="-13131" dirty="0">
                <a:latin typeface="Symbol"/>
                <a:cs typeface="Symbol"/>
              </a:rPr>
              <a:t></a:t>
            </a:r>
            <a:r>
              <a:rPr sz="1850" spc="-5" dirty="0">
                <a:latin typeface="Times New Roman"/>
                <a:cs typeface="Times New Roman"/>
              </a:rPr>
              <a:t>s</a:t>
            </a:r>
            <a:r>
              <a:rPr sz="1850" spc="-10" dirty="0">
                <a:latin typeface="Times New Roman"/>
                <a:cs typeface="Times New Roman"/>
              </a:rPr>
              <a:t>i</a:t>
            </a:r>
            <a:r>
              <a:rPr sz="1850" spc="-5" dirty="0">
                <a:latin typeface="Times New Roman"/>
                <a:cs typeface="Times New Roman"/>
              </a:rPr>
              <a:t>n</a:t>
            </a:r>
            <a:r>
              <a:rPr sz="1850" spc="50" dirty="0">
                <a:latin typeface="Times New Roman"/>
                <a:cs typeface="Times New Roman"/>
              </a:rPr>
              <a:t>(</a:t>
            </a:r>
            <a:r>
              <a:rPr sz="1850" i="1" spc="-15" dirty="0">
                <a:latin typeface="Times New Roman"/>
                <a:cs typeface="Times New Roman"/>
              </a:rPr>
              <a:t>m</a:t>
            </a:r>
            <a:r>
              <a:rPr sz="1850" i="1" spc="25" dirty="0">
                <a:latin typeface="Times New Roman"/>
                <a:cs typeface="Times New Roman"/>
              </a:rPr>
              <a:t>x</a:t>
            </a:r>
            <a:r>
              <a:rPr sz="1850" spc="40" dirty="0">
                <a:latin typeface="Times New Roman"/>
                <a:cs typeface="Times New Roman"/>
              </a:rPr>
              <a:t>)</a:t>
            </a:r>
            <a:r>
              <a:rPr sz="1850" i="1" spc="-10" dirty="0">
                <a:latin typeface="Times New Roman"/>
                <a:cs typeface="Times New Roman"/>
              </a:rPr>
              <a:t>dx</a:t>
            </a:r>
            <a:r>
              <a:rPr sz="1850" i="1" spc="-130" dirty="0">
                <a:latin typeface="Times New Roman"/>
                <a:cs typeface="Times New Roman"/>
              </a:rPr>
              <a:t> </a:t>
            </a:r>
            <a:r>
              <a:rPr sz="1850" spc="-10" dirty="0">
                <a:latin typeface="Symbol"/>
                <a:cs typeface="Symbol"/>
              </a:rPr>
              <a:t></a:t>
            </a:r>
            <a:r>
              <a:rPr sz="1850" spc="-135" dirty="0">
                <a:latin typeface="Times New Roman"/>
                <a:cs typeface="Times New Roman"/>
              </a:rPr>
              <a:t> </a:t>
            </a:r>
            <a:r>
              <a:rPr sz="4125" spc="322" baseline="-9090" dirty="0">
                <a:latin typeface="Symbol"/>
                <a:cs typeface="Symbol"/>
              </a:rPr>
              <a:t></a:t>
            </a:r>
            <a:r>
              <a:rPr sz="1850" spc="40" dirty="0">
                <a:latin typeface="Times New Roman"/>
                <a:cs typeface="Times New Roman"/>
              </a:rPr>
              <a:t>(</a:t>
            </a:r>
            <a:r>
              <a:rPr sz="1850" i="1" spc="10" dirty="0">
                <a:latin typeface="Times New Roman"/>
                <a:cs typeface="Times New Roman"/>
              </a:rPr>
              <a:t>a</a:t>
            </a:r>
            <a:r>
              <a:rPr sz="1575" i="1" spc="15" baseline="-23809" dirty="0">
                <a:latin typeface="Times New Roman"/>
                <a:cs typeface="Times New Roman"/>
              </a:rPr>
              <a:t>n</a:t>
            </a:r>
            <a:r>
              <a:rPr sz="1575" i="1" baseline="-23809" dirty="0">
                <a:latin typeface="Times New Roman"/>
                <a:cs typeface="Times New Roman"/>
              </a:rPr>
              <a:t> </a:t>
            </a:r>
            <a:r>
              <a:rPr sz="1575" i="1" spc="7" baseline="-23809" dirty="0">
                <a:latin typeface="Times New Roman"/>
                <a:cs typeface="Times New Roman"/>
              </a:rPr>
              <a:t> </a:t>
            </a:r>
            <a:r>
              <a:rPr sz="4125" baseline="-13131" dirty="0">
                <a:latin typeface="Symbol"/>
                <a:cs typeface="Symbol"/>
              </a:rPr>
              <a:t></a:t>
            </a:r>
            <a:r>
              <a:rPr sz="4125" spc="-637" baseline="-13131" dirty="0">
                <a:latin typeface="Times New Roman"/>
                <a:cs typeface="Times New Roman"/>
              </a:rPr>
              <a:t> </a:t>
            </a:r>
            <a:r>
              <a:rPr sz="1850" spc="-10" dirty="0">
                <a:latin typeface="Times New Roman"/>
                <a:cs typeface="Times New Roman"/>
              </a:rPr>
              <a:t>co</a:t>
            </a:r>
            <a:r>
              <a:rPr sz="1850" spc="-15" dirty="0">
                <a:latin typeface="Times New Roman"/>
                <a:cs typeface="Times New Roman"/>
              </a:rPr>
              <a:t>s</a:t>
            </a:r>
            <a:r>
              <a:rPr sz="1850" spc="35" dirty="0">
                <a:latin typeface="Times New Roman"/>
                <a:cs typeface="Times New Roman"/>
              </a:rPr>
              <a:t>(</a:t>
            </a:r>
            <a:r>
              <a:rPr sz="1850" i="1" spc="-20" dirty="0">
                <a:latin typeface="Times New Roman"/>
                <a:cs typeface="Times New Roman"/>
              </a:rPr>
              <a:t>n</a:t>
            </a:r>
            <a:r>
              <a:rPr sz="1850" i="1" spc="50" dirty="0">
                <a:latin typeface="Times New Roman"/>
                <a:cs typeface="Times New Roman"/>
              </a:rPr>
              <a:t>x</a:t>
            </a:r>
            <a:r>
              <a:rPr sz="1850" spc="-5" dirty="0">
                <a:latin typeface="Times New Roman"/>
                <a:cs typeface="Times New Roman"/>
              </a:rPr>
              <a:t>)</a:t>
            </a:r>
            <a:r>
              <a:rPr sz="1850" spc="-275" dirty="0">
                <a:latin typeface="Times New Roman"/>
                <a:cs typeface="Times New Roman"/>
              </a:rPr>
              <a:t> </a:t>
            </a:r>
            <a:r>
              <a:rPr sz="1850" spc="-15" dirty="0">
                <a:latin typeface="Times New Roman"/>
                <a:cs typeface="Times New Roman"/>
              </a:rPr>
              <a:t>s</a:t>
            </a:r>
            <a:r>
              <a:rPr sz="1850" dirty="0">
                <a:latin typeface="Times New Roman"/>
                <a:cs typeface="Times New Roman"/>
              </a:rPr>
              <a:t>i</a:t>
            </a:r>
            <a:r>
              <a:rPr sz="1850" spc="-20" dirty="0">
                <a:latin typeface="Times New Roman"/>
                <a:cs typeface="Times New Roman"/>
              </a:rPr>
              <a:t>n</a:t>
            </a:r>
            <a:r>
              <a:rPr sz="1850" spc="55" dirty="0">
                <a:latin typeface="Times New Roman"/>
                <a:cs typeface="Times New Roman"/>
              </a:rPr>
              <a:t>(</a:t>
            </a:r>
            <a:r>
              <a:rPr sz="1850" i="1" spc="-15" dirty="0">
                <a:latin typeface="Times New Roman"/>
                <a:cs typeface="Times New Roman"/>
              </a:rPr>
              <a:t>m</a:t>
            </a:r>
            <a:r>
              <a:rPr sz="1850" i="1" spc="35" dirty="0">
                <a:latin typeface="Times New Roman"/>
                <a:cs typeface="Times New Roman"/>
              </a:rPr>
              <a:t>x</a:t>
            </a:r>
            <a:r>
              <a:rPr sz="1850" spc="40" dirty="0">
                <a:latin typeface="Times New Roman"/>
                <a:cs typeface="Times New Roman"/>
              </a:rPr>
              <a:t>)</a:t>
            </a:r>
            <a:r>
              <a:rPr sz="1850" i="1" spc="-10" dirty="0">
                <a:latin typeface="Times New Roman"/>
                <a:cs typeface="Times New Roman"/>
              </a:rPr>
              <a:t>dx</a:t>
            </a:r>
            <a:r>
              <a:rPr sz="1850" i="1" spc="-130" dirty="0">
                <a:latin typeface="Times New Roman"/>
                <a:cs typeface="Times New Roman"/>
              </a:rPr>
              <a:t> </a:t>
            </a:r>
            <a:r>
              <a:rPr sz="1850" spc="-10" dirty="0">
                <a:latin typeface="Symbol"/>
                <a:cs typeface="Symbol"/>
              </a:rPr>
              <a:t></a:t>
            </a:r>
            <a:r>
              <a:rPr sz="1850" spc="-185" dirty="0">
                <a:latin typeface="Times New Roman"/>
                <a:cs typeface="Times New Roman"/>
              </a:rPr>
              <a:t> </a:t>
            </a:r>
            <a:r>
              <a:rPr sz="1850" i="1" spc="-80" dirty="0">
                <a:latin typeface="Times New Roman"/>
                <a:cs typeface="Times New Roman"/>
              </a:rPr>
              <a:t>b</a:t>
            </a:r>
            <a:r>
              <a:rPr sz="1575" i="1" spc="15" baseline="-23809" dirty="0">
                <a:latin typeface="Times New Roman"/>
                <a:cs typeface="Times New Roman"/>
              </a:rPr>
              <a:t>n</a:t>
            </a:r>
            <a:r>
              <a:rPr sz="1575" i="1" baseline="-23809" dirty="0">
                <a:latin typeface="Times New Roman"/>
                <a:cs typeface="Times New Roman"/>
              </a:rPr>
              <a:t> </a:t>
            </a:r>
            <a:r>
              <a:rPr sz="1575" i="1" spc="22" baseline="-23809" dirty="0">
                <a:latin typeface="Times New Roman"/>
                <a:cs typeface="Times New Roman"/>
              </a:rPr>
              <a:t> </a:t>
            </a:r>
            <a:r>
              <a:rPr sz="4125" spc="345" baseline="-13131" dirty="0">
                <a:latin typeface="Symbol"/>
                <a:cs typeface="Symbol"/>
              </a:rPr>
              <a:t></a:t>
            </a:r>
            <a:r>
              <a:rPr sz="1850" spc="-15" dirty="0">
                <a:latin typeface="Times New Roman"/>
                <a:cs typeface="Times New Roman"/>
              </a:rPr>
              <a:t>s</a:t>
            </a:r>
            <a:r>
              <a:rPr sz="1850" spc="-10" dirty="0">
                <a:latin typeface="Times New Roman"/>
                <a:cs typeface="Times New Roman"/>
              </a:rPr>
              <a:t>in</a:t>
            </a:r>
            <a:r>
              <a:rPr sz="1850" spc="55" dirty="0">
                <a:latin typeface="Times New Roman"/>
                <a:cs typeface="Times New Roman"/>
              </a:rPr>
              <a:t>(</a:t>
            </a:r>
            <a:r>
              <a:rPr sz="1850" i="1" spc="-10" dirty="0">
                <a:latin typeface="Times New Roman"/>
                <a:cs typeface="Times New Roman"/>
              </a:rPr>
              <a:t>n</a:t>
            </a:r>
            <a:r>
              <a:rPr sz="1850" i="1" spc="35" dirty="0">
                <a:latin typeface="Times New Roman"/>
                <a:cs typeface="Times New Roman"/>
              </a:rPr>
              <a:t>x</a:t>
            </a:r>
            <a:r>
              <a:rPr sz="1850" spc="-5" dirty="0">
                <a:latin typeface="Times New Roman"/>
                <a:cs typeface="Times New Roman"/>
              </a:rPr>
              <a:t>)</a:t>
            </a:r>
            <a:r>
              <a:rPr sz="1850" spc="-265" dirty="0">
                <a:latin typeface="Times New Roman"/>
                <a:cs typeface="Times New Roman"/>
              </a:rPr>
              <a:t> </a:t>
            </a:r>
            <a:r>
              <a:rPr sz="1850" spc="-15" dirty="0">
                <a:latin typeface="Times New Roman"/>
                <a:cs typeface="Times New Roman"/>
              </a:rPr>
              <a:t>s</a:t>
            </a:r>
            <a:r>
              <a:rPr sz="1850" spc="-10" dirty="0">
                <a:latin typeface="Times New Roman"/>
                <a:cs typeface="Times New Roman"/>
              </a:rPr>
              <a:t>in</a:t>
            </a:r>
            <a:r>
              <a:rPr sz="1850" spc="55" dirty="0">
                <a:latin typeface="Times New Roman"/>
                <a:cs typeface="Times New Roman"/>
              </a:rPr>
              <a:t>(</a:t>
            </a:r>
            <a:r>
              <a:rPr sz="1850" i="1" spc="-15" dirty="0">
                <a:latin typeface="Times New Roman"/>
                <a:cs typeface="Times New Roman"/>
              </a:rPr>
              <a:t>m</a:t>
            </a:r>
            <a:r>
              <a:rPr sz="1850" i="1" spc="25" dirty="0">
                <a:latin typeface="Times New Roman"/>
                <a:cs typeface="Times New Roman"/>
              </a:rPr>
              <a:t>x</a:t>
            </a:r>
            <a:r>
              <a:rPr sz="1850" spc="50" dirty="0">
                <a:latin typeface="Times New Roman"/>
                <a:cs typeface="Times New Roman"/>
              </a:rPr>
              <a:t>)</a:t>
            </a:r>
            <a:r>
              <a:rPr sz="1850" i="1" spc="-20" dirty="0">
                <a:latin typeface="Times New Roman"/>
                <a:cs typeface="Times New Roman"/>
              </a:rPr>
              <a:t>d</a:t>
            </a:r>
            <a:r>
              <a:rPr sz="1850" i="1" spc="40" dirty="0">
                <a:latin typeface="Times New Roman"/>
                <a:cs typeface="Times New Roman"/>
              </a:rPr>
              <a:t>x</a:t>
            </a:r>
            <a:r>
              <a:rPr sz="1850" spc="-5" dirty="0">
                <a:latin typeface="Times New Roman"/>
                <a:cs typeface="Times New Roman"/>
              </a:rPr>
              <a:t>)</a:t>
            </a:r>
            <a:endParaRPr sz="185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84250" y="1352550"/>
            <a:ext cx="312420" cy="0"/>
          </a:xfrm>
          <a:custGeom>
            <a:avLst/>
            <a:gdLst/>
            <a:ahLst/>
            <a:cxnLst/>
            <a:rect l="l" t="t" r="r" b="b"/>
            <a:pathLst>
              <a:path w="312419">
                <a:moveTo>
                  <a:pt x="0" y="0"/>
                </a:moveTo>
                <a:lnTo>
                  <a:pt x="312419" y="0"/>
                </a:lnTo>
              </a:path>
            </a:pathLst>
          </a:custGeom>
          <a:ln w="10160">
            <a:solidFill>
              <a:srgbClr val="000000"/>
            </a:solidFill>
          </a:ln>
        </p:spPr>
        <p:txBody>
          <a:bodyPr wrap="square" lIns="0" tIns="0" rIns="0" bIns="0" rtlCol="0"/>
          <a:lstStyle/>
          <a:p>
            <a:endParaRPr/>
          </a:p>
        </p:txBody>
      </p:sp>
      <p:sp>
        <p:nvSpPr>
          <p:cNvPr id="3" name="object 3"/>
          <p:cNvSpPr/>
          <p:nvPr/>
        </p:nvSpPr>
        <p:spPr>
          <a:xfrm>
            <a:off x="2528570" y="1352550"/>
            <a:ext cx="184150" cy="0"/>
          </a:xfrm>
          <a:custGeom>
            <a:avLst/>
            <a:gdLst/>
            <a:ahLst/>
            <a:cxnLst/>
            <a:rect l="l" t="t" r="r" b="b"/>
            <a:pathLst>
              <a:path w="184150">
                <a:moveTo>
                  <a:pt x="0" y="0"/>
                </a:moveTo>
                <a:lnTo>
                  <a:pt x="18415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3359150" y="1160780"/>
            <a:ext cx="1789430" cy="312420"/>
          </a:xfrm>
          <a:prstGeom prst="rect">
            <a:avLst/>
          </a:prstGeom>
        </p:spPr>
        <p:txBody>
          <a:bodyPr vert="horz" wrap="square" lIns="0" tIns="16510" rIns="0" bIns="0" rtlCol="0">
            <a:spAutoFit/>
          </a:bodyPr>
          <a:lstStyle/>
          <a:p>
            <a:pPr marL="12700">
              <a:lnSpc>
                <a:spcPct val="100000"/>
              </a:lnSpc>
              <a:spcBef>
                <a:spcPts val="130"/>
              </a:spcBef>
            </a:pPr>
            <a:r>
              <a:rPr sz="1850" i="1" spc="25" dirty="0">
                <a:latin typeface="Times New Roman"/>
                <a:cs typeface="Times New Roman"/>
              </a:rPr>
              <a:t>f</a:t>
            </a:r>
            <a:r>
              <a:rPr sz="1850" i="1" spc="-25" dirty="0">
                <a:latin typeface="Times New Roman"/>
                <a:cs typeface="Times New Roman"/>
              </a:rPr>
              <a:t> </a:t>
            </a:r>
            <a:r>
              <a:rPr sz="1850" spc="65" dirty="0">
                <a:latin typeface="Times New Roman"/>
                <a:cs typeface="Times New Roman"/>
              </a:rPr>
              <a:t>(</a:t>
            </a:r>
            <a:r>
              <a:rPr sz="1850" i="1" spc="65" dirty="0">
                <a:latin typeface="Times New Roman"/>
                <a:cs typeface="Times New Roman"/>
              </a:rPr>
              <a:t>t</a:t>
            </a:r>
            <a:r>
              <a:rPr sz="1850" spc="65" dirty="0">
                <a:latin typeface="Times New Roman"/>
                <a:cs typeface="Times New Roman"/>
              </a:rPr>
              <a:t>)</a:t>
            </a:r>
            <a:r>
              <a:rPr sz="1850" spc="-240" dirty="0">
                <a:latin typeface="Times New Roman"/>
                <a:cs typeface="Times New Roman"/>
              </a:rPr>
              <a:t> </a:t>
            </a:r>
            <a:r>
              <a:rPr sz="1850" spc="40" dirty="0">
                <a:latin typeface="Times New Roman"/>
                <a:cs typeface="Times New Roman"/>
              </a:rPr>
              <a:t>cos</a:t>
            </a:r>
            <a:r>
              <a:rPr sz="1850" spc="-200" dirty="0">
                <a:latin typeface="Times New Roman"/>
                <a:cs typeface="Times New Roman"/>
              </a:rPr>
              <a:t> </a:t>
            </a:r>
            <a:r>
              <a:rPr sz="1850" i="1" spc="40" dirty="0">
                <a:latin typeface="Times New Roman"/>
                <a:cs typeface="Times New Roman"/>
              </a:rPr>
              <a:t>n</a:t>
            </a:r>
            <a:r>
              <a:rPr sz="1850" spc="40" dirty="0">
                <a:latin typeface="Times New Roman"/>
                <a:cs typeface="Times New Roman"/>
              </a:rPr>
              <a:t>(</a:t>
            </a:r>
            <a:r>
              <a:rPr sz="1850" i="1" spc="40" dirty="0">
                <a:latin typeface="Times New Roman"/>
                <a:cs typeface="Times New Roman"/>
              </a:rPr>
              <a:t>t</a:t>
            </a:r>
            <a:r>
              <a:rPr sz="1850" i="1" spc="-40" dirty="0">
                <a:latin typeface="Times New Roman"/>
                <a:cs typeface="Times New Roman"/>
              </a:rPr>
              <a:t> </a:t>
            </a:r>
            <a:r>
              <a:rPr sz="1850" spc="90" dirty="0">
                <a:latin typeface="Symbol"/>
                <a:cs typeface="Symbol"/>
              </a:rPr>
              <a:t></a:t>
            </a:r>
            <a:r>
              <a:rPr sz="1850" spc="-95" dirty="0">
                <a:latin typeface="Times New Roman"/>
                <a:cs typeface="Times New Roman"/>
              </a:rPr>
              <a:t> </a:t>
            </a:r>
            <a:r>
              <a:rPr sz="1850" i="1" spc="70" dirty="0">
                <a:latin typeface="Times New Roman"/>
                <a:cs typeface="Times New Roman"/>
              </a:rPr>
              <a:t>x</a:t>
            </a:r>
            <a:r>
              <a:rPr sz="1850" spc="70" dirty="0">
                <a:latin typeface="Times New Roman"/>
                <a:cs typeface="Times New Roman"/>
              </a:rPr>
              <a:t>)</a:t>
            </a:r>
            <a:r>
              <a:rPr sz="1850" i="1" spc="70" dirty="0">
                <a:latin typeface="Times New Roman"/>
                <a:cs typeface="Times New Roman"/>
              </a:rPr>
              <a:t>dt</a:t>
            </a:r>
            <a:r>
              <a:rPr sz="1850" spc="70" dirty="0">
                <a:latin typeface="Times New Roman"/>
                <a:cs typeface="Times New Roman"/>
              </a:rPr>
              <a:t>,</a:t>
            </a:r>
            <a:endParaRPr sz="1850">
              <a:latin typeface="Times New Roman"/>
              <a:cs typeface="Times New Roman"/>
            </a:endParaRPr>
          </a:p>
        </p:txBody>
      </p:sp>
      <p:sp>
        <p:nvSpPr>
          <p:cNvPr id="5" name="object 5"/>
          <p:cNvSpPr txBox="1"/>
          <p:nvPr/>
        </p:nvSpPr>
        <p:spPr>
          <a:xfrm>
            <a:off x="1065530" y="1009649"/>
            <a:ext cx="149225" cy="312420"/>
          </a:xfrm>
          <a:prstGeom prst="rect">
            <a:avLst/>
          </a:prstGeom>
        </p:spPr>
        <p:txBody>
          <a:bodyPr vert="horz" wrap="square" lIns="0" tIns="16510" rIns="0" bIns="0" rtlCol="0">
            <a:spAutoFit/>
          </a:bodyPr>
          <a:lstStyle/>
          <a:p>
            <a:pPr marL="12700">
              <a:lnSpc>
                <a:spcPct val="100000"/>
              </a:lnSpc>
              <a:spcBef>
                <a:spcPts val="130"/>
              </a:spcBef>
            </a:pPr>
            <a:r>
              <a:rPr sz="1850" spc="45" dirty="0">
                <a:latin typeface="Times New Roman"/>
                <a:cs typeface="Times New Roman"/>
              </a:rPr>
              <a:t>1</a:t>
            </a:r>
            <a:endParaRPr sz="1850">
              <a:latin typeface="Times New Roman"/>
              <a:cs typeface="Times New Roman"/>
            </a:endParaRPr>
          </a:p>
        </p:txBody>
      </p:sp>
      <p:sp>
        <p:nvSpPr>
          <p:cNvPr id="6" name="object 6"/>
          <p:cNvSpPr txBox="1"/>
          <p:nvPr/>
        </p:nvSpPr>
        <p:spPr>
          <a:xfrm>
            <a:off x="6430009" y="429260"/>
            <a:ext cx="1244600" cy="312420"/>
          </a:xfrm>
          <a:prstGeom prst="rect">
            <a:avLst/>
          </a:prstGeom>
        </p:spPr>
        <p:txBody>
          <a:bodyPr vert="horz" wrap="square" lIns="0" tIns="16510" rIns="0" bIns="0" rtlCol="0">
            <a:spAutoFit/>
          </a:bodyPr>
          <a:lstStyle/>
          <a:p>
            <a:pPr marL="12700">
              <a:lnSpc>
                <a:spcPct val="100000"/>
              </a:lnSpc>
              <a:spcBef>
                <a:spcPts val="130"/>
              </a:spcBef>
            </a:pPr>
            <a:r>
              <a:rPr sz="1850" i="1" spc="25" dirty="0">
                <a:latin typeface="Times New Roman"/>
                <a:cs typeface="Times New Roman"/>
              </a:rPr>
              <a:t>f</a:t>
            </a:r>
            <a:r>
              <a:rPr sz="1850" i="1" spc="-25" dirty="0">
                <a:latin typeface="Times New Roman"/>
                <a:cs typeface="Times New Roman"/>
              </a:rPr>
              <a:t> </a:t>
            </a:r>
            <a:r>
              <a:rPr sz="1850" spc="65" dirty="0">
                <a:latin typeface="Times New Roman"/>
                <a:cs typeface="Times New Roman"/>
              </a:rPr>
              <a:t>(</a:t>
            </a:r>
            <a:r>
              <a:rPr sz="1850" i="1" spc="65" dirty="0">
                <a:latin typeface="Times New Roman"/>
                <a:cs typeface="Times New Roman"/>
              </a:rPr>
              <a:t>t</a:t>
            </a:r>
            <a:r>
              <a:rPr sz="1850" spc="65" dirty="0">
                <a:latin typeface="Times New Roman"/>
                <a:cs typeface="Times New Roman"/>
              </a:rPr>
              <a:t>)</a:t>
            </a:r>
            <a:r>
              <a:rPr sz="1850" spc="-280" dirty="0">
                <a:latin typeface="Times New Roman"/>
                <a:cs typeface="Times New Roman"/>
              </a:rPr>
              <a:t> </a:t>
            </a:r>
            <a:r>
              <a:rPr sz="1850" spc="30" dirty="0">
                <a:latin typeface="Times New Roman"/>
                <a:cs typeface="Times New Roman"/>
              </a:rPr>
              <a:t>sin</a:t>
            </a:r>
            <a:r>
              <a:rPr sz="1850" spc="-130" dirty="0">
                <a:latin typeface="Times New Roman"/>
                <a:cs typeface="Times New Roman"/>
              </a:rPr>
              <a:t> </a:t>
            </a:r>
            <a:r>
              <a:rPr sz="1850" i="1" spc="60" dirty="0">
                <a:latin typeface="Times New Roman"/>
                <a:cs typeface="Times New Roman"/>
              </a:rPr>
              <a:t>ntdt</a:t>
            </a:r>
            <a:r>
              <a:rPr sz="1850" spc="60" dirty="0">
                <a:latin typeface="Times New Roman"/>
                <a:cs typeface="Times New Roman"/>
              </a:rPr>
              <a:t>)</a:t>
            </a:r>
            <a:endParaRPr sz="1850">
              <a:latin typeface="Times New Roman"/>
              <a:cs typeface="Times New Roman"/>
            </a:endParaRPr>
          </a:p>
        </p:txBody>
      </p:sp>
      <p:sp>
        <p:nvSpPr>
          <p:cNvPr id="7" name="object 7"/>
          <p:cNvSpPr txBox="1"/>
          <p:nvPr/>
        </p:nvSpPr>
        <p:spPr>
          <a:xfrm>
            <a:off x="971550" y="239383"/>
            <a:ext cx="337820" cy="692150"/>
          </a:xfrm>
          <a:prstGeom prst="rect">
            <a:avLst/>
          </a:prstGeom>
        </p:spPr>
        <p:txBody>
          <a:bodyPr vert="horz" wrap="square" lIns="0" tIns="13335" rIns="0" bIns="0" rtlCol="0">
            <a:spAutoFit/>
          </a:bodyPr>
          <a:lstStyle/>
          <a:p>
            <a:pPr marL="28575" marR="5080" indent="-16510">
              <a:lnSpc>
                <a:spcPct val="115300"/>
              </a:lnSpc>
              <a:spcBef>
                <a:spcPts val="105"/>
              </a:spcBef>
            </a:pPr>
            <a:r>
              <a:rPr sz="1850" u="sng" spc="20" dirty="0">
                <a:uFill>
                  <a:solidFill>
                    <a:srgbClr val="000000"/>
                  </a:solidFill>
                </a:uFill>
                <a:latin typeface="Times New Roman"/>
                <a:cs typeface="Times New Roman"/>
              </a:rPr>
              <a:t> </a:t>
            </a:r>
            <a:r>
              <a:rPr sz="1850" u="sng" spc="-210" dirty="0">
                <a:uFill>
                  <a:solidFill>
                    <a:srgbClr val="000000"/>
                  </a:solidFill>
                </a:uFill>
                <a:latin typeface="Times New Roman"/>
                <a:cs typeface="Times New Roman"/>
              </a:rPr>
              <a:t> </a:t>
            </a:r>
            <a:r>
              <a:rPr sz="1850" u="sng" spc="45" dirty="0">
                <a:uFill>
                  <a:solidFill>
                    <a:srgbClr val="000000"/>
                  </a:solidFill>
                </a:uFill>
                <a:latin typeface="Times New Roman"/>
                <a:cs typeface="Times New Roman"/>
              </a:rPr>
              <a:t>1 </a:t>
            </a:r>
            <a:r>
              <a:rPr sz="1850" spc="45" dirty="0">
                <a:latin typeface="Times New Roman"/>
                <a:cs typeface="Times New Roman"/>
              </a:rPr>
              <a:t> </a:t>
            </a:r>
            <a:r>
              <a:rPr sz="1850" spc="-10" dirty="0">
                <a:latin typeface="Times New Roman"/>
                <a:cs typeface="Times New Roman"/>
              </a:rPr>
              <a:t>2</a:t>
            </a:r>
            <a:r>
              <a:rPr sz="1950" spc="-10" dirty="0">
                <a:latin typeface="Symbol"/>
                <a:cs typeface="Symbol"/>
              </a:rPr>
              <a:t></a:t>
            </a:r>
            <a:endParaRPr sz="1950">
              <a:latin typeface="Symbol"/>
              <a:cs typeface="Symbol"/>
            </a:endParaRPr>
          </a:p>
        </p:txBody>
      </p:sp>
      <p:sp>
        <p:nvSpPr>
          <p:cNvPr id="8" name="object 8"/>
          <p:cNvSpPr txBox="1"/>
          <p:nvPr/>
        </p:nvSpPr>
        <p:spPr>
          <a:xfrm>
            <a:off x="290829" y="429260"/>
            <a:ext cx="650240" cy="312420"/>
          </a:xfrm>
          <a:prstGeom prst="rect">
            <a:avLst/>
          </a:prstGeom>
        </p:spPr>
        <p:txBody>
          <a:bodyPr vert="horz" wrap="square" lIns="0" tIns="16510" rIns="0" bIns="0" rtlCol="0">
            <a:spAutoFit/>
          </a:bodyPr>
          <a:lstStyle/>
          <a:p>
            <a:pPr marL="12700">
              <a:lnSpc>
                <a:spcPct val="100000"/>
              </a:lnSpc>
              <a:spcBef>
                <a:spcPts val="130"/>
              </a:spcBef>
            </a:pPr>
            <a:r>
              <a:rPr sz="1850" i="1" spc="25" dirty="0">
                <a:latin typeface="Times New Roman"/>
                <a:cs typeface="Times New Roman"/>
              </a:rPr>
              <a:t>f </a:t>
            </a:r>
            <a:r>
              <a:rPr sz="1850" spc="100" dirty="0">
                <a:latin typeface="Times New Roman"/>
                <a:cs typeface="Times New Roman"/>
              </a:rPr>
              <a:t>(</a:t>
            </a:r>
            <a:r>
              <a:rPr sz="1850" i="1" spc="100" dirty="0">
                <a:latin typeface="Times New Roman"/>
                <a:cs typeface="Times New Roman"/>
              </a:rPr>
              <a:t>x</a:t>
            </a:r>
            <a:r>
              <a:rPr sz="1850" spc="100" dirty="0">
                <a:latin typeface="Times New Roman"/>
                <a:cs typeface="Times New Roman"/>
              </a:rPr>
              <a:t>)</a:t>
            </a:r>
            <a:r>
              <a:rPr sz="1850" spc="-135" dirty="0">
                <a:latin typeface="Times New Roman"/>
                <a:cs typeface="Times New Roman"/>
              </a:rPr>
              <a:t> </a:t>
            </a:r>
            <a:r>
              <a:rPr sz="1850" spc="90" dirty="0">
                <a:latin typeface="Symbol"/>
                <a:cs typeface="Symbol"/>
              </a:rPr>
              <a:t></a:t>
            </a:r>
            <a:endParaRPr sz="1850">
              <a:latin typeface="Symbol"/>
              <a:cs typeface="Symbol"/>
            </a:endParaRPr>
          </a:p>
        </p:txBody>
      </p:sp>
      <p:sp>
        <p:nvSpPr>
          <p:cNvPr id="9" name="object 9"/>
          <p:cNvSpPr txBox="1"/>
          <p:nvPr/>
        </p:nvSpPr>
        <p:spPr>
          <a:xfrm>
            <a:off x="3040379" y="979894"/>
            <a:ext cx="181610" cy="732155"/>
          </a:xfrm>
          <a:prstGeom prst="rect">
            <a:avLst/>
          </a:prstGeom>
        </p:spPr>
        <p:txBody>
          <a:bodyPr vert="horz" wrap="square" lIns="0" tIns="12065" rIns="0" bIns="0" rtlCol="0">
            <a:spAutoFit/>
          </a:bodyPr>
          <a:lstStyle/>
          <a:p>
            <a:pPr marL="12700">
              <a:lnSpc>
                <a:spcPts val="1280"/>
              </a:lnSpc>
              <a:spcBef>
                <a:spcPts val="95"/>
              </a:spcBef>
            </a:pPr>
            <a:r>
              <a:rPr sz="1100" spc="25" dirty="0">
                <a:latin typeface="Times New Roman"/>
                <a:cs typeface="Times New Roman"/>
              </a:rPr>
              <a:t>2</a:t>
            </a:r>
            <a:r>
              <a:rPr sz="1150" spc="10" dirty="0">
                <a:latin typeface="Symbol"/>
                <a:cs typeface="Symbol"/>
              </a:rPr>
              <a:t></a:t>
            </a:r>
            <a:endParaRPr sz="1150">
              <a:latin typeface="Symbol"/>
              <a:cs typeface="Symbol"/>
            </a:endParaRPr>
          </a:p>
          <a:p>
            <a:pPr marL="47625">
              <a:lnSpc>
                <a:spcPts val="3115"/>
              </a:lnSpc>
            </a:pPr>
            <a:r>
              <a:rPr sz="2800" spc="60" dirty="0">
                <a:latin typeface="Symbol"/>
                <a:cs typeface="Symbol"/>
              </a:rPr>
              <a:t></a:t>
            </a:r>
            <a:endParaRPr sz="2800">
              <a:latin typeface="Symbol"/>
              <a:cs typeface="Symbol"/>
            </a:endParaRPr>
          </a:p>
          <a:p>
            <a:pPr marL="62230">
              <a:lnSpc>
                <a:spcPts val="1175"/>
              </a:lnSpc>
            </a:pPr>
            <a:r>
              <a:rPr sz="1100" spc="15" dirty="0">
                <a:latin typeface="Times New Roman"/>
                <a:cs typeface="Times New Roman"/>
              </a:rPr>
              <a:t>0</a:t>
            </a:r>
            <a:endParaRPr sz="1100">
              <a:latin typeface="Times New Roman"/>
              <a:cs typeface="Times New Roman"/>
            </a:endParaRPr>
          </a:p>
        </p:txBody>
      </p:sp>
      <p:sp>
        <p:nvSpPr>
          <p:cNvPr id="10" name="object 10"/>
          <p:cNvSpPr txBox="1"/>
          <p:nvPr/>
        </p:nvSpPr>
        <p:spPr>
          <a:xfrm>
            <a:off x="6134100" y="659129"/>
            <a:ext cx="97790" cy="193040"/>
          </a:xfrm>
          <a:prstGeom prst="rect">
            <a:avLst/>
          </a:prstGeom>
        </p:spPr>
        <p:txBody>
          <a:bodyPr vert="horz" wrap="square" lIns="0" tIns="12700" rIns="0" bIns="0" rtlCol="0">
            <a:spAutoFit/>
          </a:bodyPr>
          <a:lstStyle/>
          <a:p>
            <a:pPr marL="12700">
              <a:lnSpc>
                <a:spcPct val="100000"/>
              </a:lnSpc>
              <a:spcBef>
                <a:spcPts val="100"/>
              </a:spcBef>
            </a:pPr>
            <a:r>
              <a:rPr sz="1100" spc="15" dirty="0">
                <a:latin typeface="Times New Roman"/>
                <a:cs typeface="Times New Roman"/>
              </a:rPr>
              <a:t>0</a:t>
            </a:r>
            <a:endParaRPr sz="1100">
              <a:latin typeface="Times New Roman"/>
              <a:cs typeface="Times New Roman"/>
            </a:endParaRPr>
          </a:p>
        </p:txBody>
      </p:sp>
      <p:sp>
        <p:nvSpPr>
          <p:cNvPr id="11" name="object 11"/>
          <p:cNvSpPr txBox="1"/>
          <p:nvPr/>
        </p:nvSpPr>
        <p:spPr>
          <a:xfrm>
            <a:off x="3799840" y="659129"/>
            <a:ext cx="97790" cy="193040"/>
          </a:xfrm>
          <a:prstGeom prst="rect">
            <a:avLst/>
          </a:prstGeom>
        </p:spPr>
        <p:txBody>
          <a:bodyPr vert="horz" wrap="square" lIns="0" tIns="12700" rIns="0" bIns="0" rtlCol="0">
            <a:spAutoFit/>
          </a:bodyPr>
          <a:lstStyle/>
          <a:p>
            <a:pPr marL="12700">
              <a:lnSpc>
                <a:spcPct val="100000"/>
              </a:lnSpc>
              <a:spcBef>
                <a:spcPts val="100"/>
              </a:spcBef>
            </a:pPr>
            <a:r>
              <a:rPr sz="1100" spc="15" dirty="0">
                <a:latin typeface="Times New Roman"/>
                <a:cs typeface="Times New Roman"/>
              </a:rPr>
              <a:t>0</a:t>
            </a:r>
            <a:endParaRPr sz="1100">
              <a:latin typeface="Times New Roman"/>
              <a:cs typeface="Times New Roman"/>
            </a:endParaRPr>
          </a:p>
        </p:txBody>
      </p:sp>
      <p:sp>
        <p:nvSpPr>
          <p:cNvPr id="12" name="object 12"/>
          <p:cNvSpPr txBox="1"/>
          <p:nvPr/>
        </p:nvSpPr>
        <p:spPr>
          <a:xfrm>
            <a:off x="1403350" y="659129"/>
            <a:ext cx="97790" cy="193040"/>
          </a:xfrm>
          <a:prstGeom prst="rect">
            <a:avLst/>
          </a:prstGeom>
        </p:spPr>
        <p:txBody>
          <a:bodyPr vert="horz" wrap="square" lIns="0" tIns="12700" rIns="0" bIns="0" rtlCol="0">
            <a:spAutoFit/>
          </a:bodyPr>
          <a:lstStyle/>
          <a:p>
            <a:pPr marL="12700">
              <a:lnSpc>
                <a:spcPct val="100000"/>
              </a:lnSpc>
              <a:spcBef>
                <a:spcPts val="100"/>
              </a:spcBef>
            </a:pPr>
            <a:r>
              <a:rPr sz="1100" spc="15" dirty="0">
                <a:latin typeface="Times New Roman"/>
                <a:cs typeface="Times New Roman"/>
              </a:rPr>
              <a:t>0</a:t>
            </a:r>
            <a:endParaRPr sz="1100">
              <a:latin typeface="Times New Roman"/>
              <a:cs typeface="Times New Roman"/>
            </a:endParaRPr>
          </a:p>
        </p:txBody>
      </p:sp>
      <p:sp>
        <p:nvSpPr>
          <p:cNvPr id="13" name="object 13"/>
          <p:cNvSpPr txBox="1"/>
          <p:nvPr/>
        </p:nvSpPr>
        <p:spPr>
          <a:xfrm>
            <a:off x="6060440" y="394969"/>
            <a:ext cx="130810" cy="457200"/>
          </a:xfrm>
          <a:prstGeom prst="rect">
            <a:avLst/>
          </a:prstGeom>
        </p:spPr>
        <p:txBody>
          <a:bodyPr vert="horz" wrap="square" lIns="0" tIns="16510" rIns="0" bIns="0" rtlCol="0">
            <a:spAutoFit/>
          </a:bodyPr>
          <a:lstStyle/>
          <a:p>
            <a:pPr marL="12700">
              <a:lnSpc>
                <a:spcPct val="100000"/>
              </a:lnSpc>
              <a:spcBef>
                <a:spcPts val="130"/>
              </a:spcBef>
            </a:pPr>
            <a:r>
              <a:rPr sz="2800" spc="60" dirty="0">
                <a:latin typeface="Symbol"/>
                <a:cs typeface="Symbol"/>
              </a:rPr>
              <a:t></a:t>
            </a:r>
            <a:endParaRPr sz="2800">
              <a:latin typeface="Symbol"/>
              <a:cs typeface="Symbol"/>
            </a:endParaRPr>
          </a:p>
        </p:txBody>
      </p:sp>
      <p:sp>
        <p:nvSpPr>
          <p:cNvPr id="14" name="object 14"/>
          <p:cNvSpPr txBox="1"/>
          <p:nvPr/>
        </p:nvSpPr>
        <p:spPr>
          <a:xfrm>
            <a:off x="4095750" y="429260"/>
            <a:ext cx="1976755" cy="312420"/>
          </a:xfrm>
          <a:prstGeom prst="rect">
            <a:avLst/>
          </a:prstGeom>
        </p:spPr>
        <p:txBody>
          <a:bodyPr vert="horz" wrap="square" lIns="0" tIns="16510" rIns="0" bIns="0" rtlCol="0">
            <a:spAutoFit/>
          </a:bodyPr>
          <a:lstStyle/>
          <a:p>
            <a:pPr marL="12700">
              <a:lnSpc>
                <a:spcPct val="100000"/>
              </a:lnSpc>
              <a:spcBef>
                <a:spcPts val="130"/>
              </a:spcBef>
            </a:pPr>
            <a:r>
              <a:rPr sz="1850" i="1" spc="25" dirty="0">
                <a:latin typeface="Times New Roman"/>
                <a:cs typeface="Times New Roman"/>
              </a:rPr>
              <a:t>f</a:t>
            </a:r>
            <a:r>
              <a:rPr sz="1850" i="1" spc="-10" dirty="0">
                <a:latin typeface="Times New Roman"/>
                <a:cs typeface="Times New Roman"/>
              </a:rPr>
              <a:t> </a:t>
            </a:r>
            <a:r>
              <a:rPr sz="1850" spc="65" dirty="0">
                <a:latin typeface="Times New Roman"/>
                <a:cs typeface="Times New Roman"/>
              </a:rPr>
              <a:t>(</a:t>
            </a:r>
            <a:r>
              <a:rPr sz="1850" i="1" spc="65" dirty="0">
                <a:latin typeface="Times New Roman"/>
                <a:cs typeface="Times New Roman"/>
              </a:rPr>
              <a:t>t</a:t>
            </a:r>
            <a:r>
              <a:rPr sz="1850" spc="65" dirty="0">
                <a:latin typeface="Times New Roman"/>
                <a:cs typeface="Times New Roman"/>
              </a:rPr>
              <a:t>)</a:t>
            </a:r>
            <a:r>
              <a:rPr sz="1850" spc="-245" dirty="0">
                <a:latin typeface="Times New Roman"/>
                <a:cs typeface="Times New Roman"/>
              </a:rPr>
              <a:t> </a:t>
            </a:r>
            <a:r>
              <a:rPr sz="1850" spc="40" dirty="0">
                <a:latin typeface="Times New Roman"/>
                <a:cs typeface="Times New Roman"/>
              </a:rPr>
              <a:t>cos</a:t>
            </a:r>
            <a:r>
              <a:rPr sz="1850" spc="-210" dirty="0">
                <a:latin typeface="Times New Roman"/>
                <a:cs typeface="Times New Roman"/>
              </a:rPr>
              <a:t> </a:t>
            </a:r>
            <a:r>
              <a:rPr sz="1850" i="1" spc="35" dirty="0">
                <a:latin typeface="Times New Roman"/>
                <a:cs typeface="Times New Roman"/>
              </a:rPr>
              <a:t>ntdt</a:t>
            </a:r>
            <a:r>
              <a:rPr sz="1850" i="1" spc="-35" dirty="0">
                <a:latin typeface="Times New Roman"/>
                <a:cs typeface="Times New Roman"/>
              </a:rPr>
              <a:t> </a:t>
            </a:r>
            <a:r>
              <a:rPr sz="1850" spc="90" dirty="0">
                <a:latin typeface="Symbol"/>
                <a:cs typeface="Symbol"/>
              </a:rPr>
              <a:t></a:t>
            </a:r>
            <a:r>
              <a:rPr sz="1850" spc="-210" dirty="0">
                <a:latin typeface="Times New Roman"/>
                <a:cs typeface="Times New Roman"/>
              </a:rPr>
              <a:t> </a:t>
            </a:r>
            <a:r>
              <a:rPr sz="1850" spc="30" dirty="0">
                <a:latin typeface="Times New Roman"/>
                <a:cs typeface="Times New Roman"/>
              </a:rPr>
              <a:t>sin</a:t>
            </a:r>
            <a:r>
              <a:rPr sz="1850" spc="-120" dirty="0">
                <a:latin typeface="Times New Roman"/>
                <a:cs typeface="Times New Roman"/>
              </a:rPr>
              <a:t> </a:t>
            </a:r>
            <a:r>
              <a:rPr sz="1850" i="1" spc="45" dirty="0">
                <a:latin typeface="Times New Roman"/>
                <a:cs typeface="Times New Roman"/>
              </a:rPr>
              <a:t>nx</a:t>
            </a:r>
            <a:endParaRPr sz="1850">
              <a:latin typeface="Times New Roman"/>
              <a:cs typeface="Times New Roman"/>
            </a:endParaRPr>
          </a:p>
        </p:txBody>
      </p:sp>
      <p:sp>
        <p:nvSpPr>
          <p:cNvPr id="15" name="object 15"/>
          <p:cNvSpPr txBox="1"/>
          <p:nvPr/>
        </p:nvSpPr>
        <p:spPr>
          <a:xfrm>
            <a:off x="6173470" y="342354"/>
            <a:ext cx="180340" cy="200025"/>
          </a:xfrm>
          <a:prstGeom prst="rect">
            <a:avLst/>
          </a:prstGeom>
        </p:spPr>
        <p:txBody>
          <a:bodyPr vert="horz" wrap="square" lIns="0" tIns="12065" rIns="0" bIns="0" rtlCol="0">
            <a:spAutoFit/>
          </a:bodyPr>
          <a:lstStyle/>
          <a:p>
            <a:pPr marL="12700">
              <a:lnSpc>
                <a:spcPct val="100000"/>
              </a:lnSpc>
              <a:spcBef>
                <a:spcPts val="95"/>
              </a:spcBef>
            </a:pPr>
            <a:r>
              <a:rPr sz="1100" spc="15" dirty="0">
                <a:latin typeface="Times New Roman"/>
                <a:cs typeface="Times New Roman"/>
              </a:rPr>
              <a:t>2</a:t>
            </a:r>
            <a:r>
              <a:rPr sz="1150" spc="10" dirty="0">
                <a:latin typeface="Symbol"/>
                <a:cs typeface="Symbol"/>
              </a:rPr>
              <a:t></a:t>
            </a:r>
            <a:endParaRPr sz="1150">
              <a:latin typeface="Symbol"/>
              <a:cs typeface="Symbol"/>
            </a:endParaRPr>
          </a:p>
        </p:txBody>
      </p:sp>
      <p:sp>
        <p:nvSpPr>
          <p:cNvPr id="16" name="object 16"/>
          <p:cNvSpPr txBox="1"/>
          <p:nvPr/>
        </p:nvSpPr>
        <p:spPr>
          <a:xfrm>
            <a:off x="3726179" y="394969"/>
            <a:ext cx="130810" cy="457200"/>
          </a:xfrm>
          <a:prstGeom prst="rect">
            <a:avLst/>
          </a:prstGeom>
        </p:spPr>
        <p:txBody>
          <a:bodyPr vert="horz" wrap="square" lIns="0" tIns="16510" rIns="0" bIns="0" rtlCol="0">
            <a:spAutoFit/>
          </a:bodyPr>
          <a:lstStyle/>
          <a:p>
            <a:pPr marL="12700">
              <a:lnSpc>
                <a:spcPct val="100000"/>
              </a:lnSpc>
              <a:spcBef>
                <a:spcPts val="130"/>
              </a:spcBef>
            </a:pPr>
            <a:r>
              <a:rPr sz="2800" spc="60" dirty="0">
                <a:latin typeface="Symbol"/>
                <a:cs typeface="Symbol"/>
              </a:rPr>
              <a:t></a:t>
            </a:r>
            <a:endParaRPr sz="2800">
              <a:latin typeface="Symbol"/>
              <a:cs typeface="Symbol"/>
            </a:endParaRPr>
          </a:p>
        </p:txBody>
      </p:sp>
      <p:sp>
        <p:nvSpPr>
          <p:cNvPr id="17" name="object 17"/>
          <p:cNvSpPr txBox="1"/>
          <p:nvPr/>
        </p:nvSpPr>
        <p:spPr>
          <a:xfrm>
            <a:off x="2766060" y="756920"/>
            <a:ext cx="250190" cy="193040"/>
          </a:xfrm>
          <a:prstGeom prst="rect">
            <a:avLst/>
          </a:prstGeom>
        </p:spPr>
        <p:txBody>
          <a:bodyPr vert="horz" wrap="square" lIns="0" tIns="12700" rIns="0" bIns="0" rtlCol="0">
            <a:spAutoFit/>
          </a:bodyPr>
          <a:lstStyle/>
          <a:p>
            <a:pPr marL="12700">
              <a:lnSpc>
                <a:spcPct val="100000"/>
              </a:lnSpc>
              <a:spcBef>
                <a:spcPts val="100"/>
              </a:spcBef>
            </a:pPr>
            <a:r>
              <a:rPr sz="1100" i="1" spc="85" dirty="0">
                <a:latin typeface="Times New Roman"/>
                <a:cs typeface="Times New Roman"/>
              </a:rPr>
              <a:t>n</a:t>
            </a:r>
            <a:r>
              <a:rPr sz="1100" spc="-50" dirty="0">
                <a:latin typeface="Symbol"/>
                <a:cs typeface="Symbol"/>
              </a:rPr>
              <a:t></a:t>
            </a:r>
            <a:r>
              <a:rPr sz="1100" spc="15" dirty="0">
                <a:latin typeface="Times New Roman"/>
                <a:cs typeface="Times New Roman"/>
              </a:rPr>
              <a:t>1</a:t>
            </a:r>
            <a:endParaRPr sz="1100">
              <a:latin typeface="Times New Roman"/>
              <a:cs typeface="Times New Roman"/>
            </a:endParaRPr>
          </a:p>
        </p:txBody>
      </p:sp>
      <p:sp>
        <p:nvSpPr>
          <p:cNvPr id="18" name="object 18"/>
          <p:cNvSpPr txBox="1"/>
          <p:nvPr/>
        </p:nvSpPr>
        <p:spPr>
          <a:xfrm>
            <a:off x="3034029" y="429260"/>
            <a:ext cx="704215" cy="312420"/>
          </a:xfrm>
          <a:prstGeom prst="rect">
            <a:avLst/>
          </a:prstGeom>
        </p:spPr>
        <p:txBody>
          <a:bodyPr vert="horz" wrap="square" lIns="0" tIns="16510" rIns="0" bIns="0" rtlCol="0">
            <a:spAutoFit/>
          </a:bodyPr>
          <a:lstStyle/>
          <a:p>
            <a:pPr marL="12700">
              <a:lnSpc>
                <a:spcPct val="100000"/>
              </a:lnSpc>
              <a:spcBef>
                <a:spcPts val="130"/>
              </a:spcBef>
            </a:pPr>
            <a:r>
              <a:rPr sz="1850" spc="35" dirty="0">
                <a:latin typeface="Times New Roman"/>
                <a:cs typeface="Times New Roman"/>
              </a:rPr>
              <a:t>(cos</a:t>
            </a:r>
            <a:r>
              <a:rPr sz="1850" spc="-270" dirty="0">
                <a:latin typeface="Times New Roman"/>
                <a:cs typeface="Times New Roman"/>
              </a:rPr>
              <a:t> </a:t>
            </a:r>
            <a:r>
              <a:rPr sz="1850" i="1" spc="45" dirty="0">
                <a:latin typeface="Times New Roman"/>
                <a:cs typeface="Times New Roman"/>
              </a:rPr>
              <a:t>nx</a:t>
            </a:r>
            <a:endParaRPr sz="1850">
              <a:latin typeface="Times New Roman"/>
              <a:cs typeface="Times New Roman"/>
            </a:endParaRPr>
          </a:p>
        </p:txBody>
      </p:sp>
      <p:sp>
        <p:nvSpPr>
          <p:cNvPr id="19" name="object 19"/>
          <p:cNvSpPr txBox="1"/>
          <p:nvPr/>
        </p:nvSpPr>
        <p:spPr>
          <a:xfrm>
            <a:off x="1673860" y="285750"/>
            <a:ext cx="1379220" cy="480059"/>
          </a:xfrm>
          <a:prstGeom prst="rect">
            <a:avLst/>
          </a:prstGeom>
        </p:spPr>
        <p:txBody>
          <a:bodyPr vert="horz" wrap="square" lIns="0" tIns="12700" rIns="0" bIns="0" rtlCol="0">
            <a:spAutoFit/>
          </a:bodyPr>
          <a:lstStyle/>
          <a:p>
            <a:pPr marR="106045" algn="r">
              <a:lnSpc>
                <a:spcPts val="765"/>
              </a:lnSpc>
              <a:spcBef>
                <a:spcPts val="100"/>
              </a:spcBef>
            </a:pPr>
            <a:r>
              <a:rPr sz="1100" spc="50" dirty="0">
                <a:latin typeface="Symbol"/>
                <a:cs typeface="Symbol"/>
              </a:rPr>
              <a:t></a:t>
            </a:r>
            <a:endParaRPr sz="1100">
              <a:latin typeface="Symbol"/>
              <a:cs typeface="Symbol"/>
            </a:endParaRPr>
          </a:p>
          <a:p>
            <a:pPr marL="38100">
              <a:lnSpc>
                <a:spcPts val="2805"/>
              </a:lnSpc>
            </a:pPr>
            <a:r>
              <a:rPr sz="1850" i="1" spc="25" dirty="0">
                <a:latin typeface="Times New Roman"/>
                <a:cs typeface="Times New Roman"/>
              </a:rPr>
              <a:t>f </a:t>
            </a:r>
            <a:r>
              <a:rPr sz="1850" spc="65" dirty="0">
                <a:latin typeface="Times New Roman"/>
                <a:cs typeface="Times New Roman"/>
              </a:rPr>
              <a:t>(</a:t>
            </a:r>
            <a:r>
              <a:rPr sz="1850" i="1" spc="65" dirty="0">
                <a:latin typeface="Times New Roman"/>
                <a:cs typeface="Times New Roman"/>
              </a:rPr>
              <a:t>t</a:t>
            </a:r>
            <a:r>
              <a:rPr sz="1850" spc="65" dirty="0">
                <a:latin typeface="Times New Roman"/>
                <a:cs typeface="Times New Roman"/>
              </a:rPr>
              <a:t>)</a:t>
            </a:r>
            <a:r>
              <a:rPr sz="1850" i="1" spc="65" dirty="0">
                <a:latin typeface="Times New Roman"/>
                <a:cs typeface="Times New Roman"/>
              </a:rPr>
              <a:t>dt </a:t>
            </a:r>
            <a:r>
              <a:rPr sz="1850" spc="90" dirty="0">
                <a:latin typeface="Symbol"/>
                <a:cs typeface="Symbol"/>
              </a:rPr>
              <a:t></a:t>
            </a:r>
            <a:r>
              <a:rPr sz="1850" spc="90" dirty="0">
                <a:latin typeface="Times New Roman"/>
                <a:cs typeface="Times New Roman"/>
              </a:rPr>
              <a:t> </a:t>
            </a:r>
            <a:r>
              <a:rPr sz="2775" u="sng" spc="67" baseline="36036" dirty="0">
                <a:uFill>
                  <a:solidFill>
                    <a:srgbClr val="000000"/>
                  </a:solidFill>
                </a:uFill>
                <a:latin typeface="Times New Roman"/>
                <a:cs typeface="Times New Roman"/>
              </a:rPr>
              <a:t>1</a:t>
            </a:r>
            <a:r>
              <a:rPr sz="2775" spc="-44" baseline="36036" dirty="0">
                <a:latin typeface="Times New Roman"/>
                <a:cs typeface="Times New Roman"/>
              </a:rPr>
              <a:t> </a:t>
            </a:r>
            <a:r>
              <a:rPr sz="4200" spc="-2070" baseline="-8928" dirty="0">
                <a:latin typeface="Symbol"/>
                <a:cs typeface="Symbol"/>
              </a:rPr>
              <a:t></a:t>
            </a:r>
            <a:endParaRPr sz="4200" baseline="-8928">
              <a:latin typeface="Symbol"/>
              <a:cs typeface="Symbol"/>
            </a:endParaRPr>
          </a:p>
        </p:txBody>
      </p:sp>
      <p:sp>
        <p:nvSpPr>
          <p:cNvPr id="20" name="object 20"/>
          <p:cNvSpPr txBox="1"/>
          <p:nvPr/>
        </p:nvSpPr>
        <p:spPr>
          <a:xfrm>
            <a:off x="1442719" y="1072604"/>
            <a:ext cx="180340" cy="200025"/>
          </a:xfrm>
          <a:prstGeom prst="rect">
            <a:avLst/>
          </a:prstGeom>
        </p:spPr>
        <p:txBody>
          <a:bodyPr vert="horz" wrap="square" lIns="0" tIns="12065" rIns="0" bIns="0" rtlCol="0">
            <a:spAutoFit/>
          </a:bodyPr>
          <a:lstStyle/>
          <a:p>
            <a:pPr marL="12700">
              <a:lnSpc>
                <a:spcPct val="100000"/>
              </a:lnSpc>
              <a:spcBef>
                <a:spcPts val="95"/>
              </a:spcBef>
            </a:pPr>
            <a:r>
              <a:rPr sz="1100" spc="15" dirty="0">
                <a:latin typeface="Times New Roman"/>
                <a:cs typeface="Times New Roman"/>
              </a:rPr>
              <a:t>2</a:t>
            </a:r>
            <a:r>
              <a:rPr sz="1150" spc="10" dirty="0">
                <a:latin typeface="Symbol"/>
                <a:cs typeface="Symbol"/>
              </a:rPr>
              <a:t></a:t>
            </a:r>
            <a:endParaRPr sz="1150">
              <a:latin typeface="Symbol"/>
              <a:cs typeface="Symbol"/>
            </a:endParaRPr>
          </a:p>
        </p:txBody>
      </p:sp>
      <p:sp>
        <p:nvSpPr>
          <p:cNvPr id="21" name="object 21"/>
          <p:cNvSpPr txBox="1"/>
          <p:nvPr/>
        </p:nvSpPr>
        <p:spPr>
          <a:xfrm>
            <a:off x="3839209" y="342354"/>
            <a:ext cx="181610" cy="200025"/>
          </a:xfrm>
          <a:prstGeom prst="rect">
            <a:avLst/>
          </a:prstGeom>
        </p:spPr>
        <p:txBody>
          <a:bodyPr vert="horz" wrap="square" lIns="0" tIns="12065" rIns="0" bIns="0" rtlCol="0">
            <a:spAutoFit/>
          </a:bodyPr>
          <a:lstStyle/>
          <a:p>
            <a:pPr marL="12700">
              <a:lnSpc>
                <a:spcPct val="100000"/>
              </a:lnSpc>
              <a:spcBef>
                <a:spcPts val="95"/>
              </a:spcBef>
            </a:pPr>
            <a:r>
              <a:rPr sz="1100" spc="25" dirty="0">
                <a:latin typeface="Times New Roman"/>
                <a:cs typeface="Times New Roman"/>
              </a:rPr>
              <a:t>2</a:t>
            </a:r>
            <a:r>
              <a:rPr sz="1150" spc="10" dirty="0">
                <a:latin typeface="Symbol"/>
                <a:cs typeface="Symbol"/>
              </a:rPr>
              <a:t></a:t>
            </a:r>
            <a:endParaRPr sz="1150">
              <a:latin typeface="Symbol"/>
              <a:cs typeface="Symbol"/>
            </a:endParaRPr>
          </a:p>
        </p:txBody>
      </p:sp>
      <p:sp>
        <p:nvSpPr>
          <p:cNvPr id="22" name="object 22"/>
          <p:cNvSpPr txBox="1"/>
          <p:nvPr/>
        </p:nvSpPr>
        <p:spPr>
          <a:xfrm>
            <a:off x="736600" y="1040130"/>
            <a:ext cx="1784350" cy="621665"/>
          </a:xfrm>
          <a:prstGeom prst="rect">
            <a:avLst/>
          </a:prstGeom>
        </p:spPr>
        <p:txBody>
          <a:bodyPr vert="horz" wrap="square" lIns="0" tIns="16510" rIns="0" bIns="0" rtlCol="0">
            <a:spAutoFit/>
          </a:bodyPr>
          <a:lstStyle/>
          <a:p>
            <a:pPr marL="50800">
              <a:lnSpc>
                <a:spcPts val="2840"/>
              </a:lnSpc>
              <a:spcBef>
                <a:spcPts val="130"/>
              </a:spcBef>
              <a:tabLst>
                <a:tab pos="605155" algn="l"/>
                <a:tab pos="974725" algn="l"/>
              </a:tabLst>
            </a:pPr>
            <a:r>
              <a:rPr sz="1850" spc="90" dirty="0">
                <a:latin typeface="Symbol"/>
                <a:cs typeface="Symbol"/>
              </a:rPr>
              <a:t></a:t>
            </a:r>
            <a:r>
              <a:rPr sz="1850" spc="90" dirty="0">
                <a:latin typeface="Times New Roman"/>
                <a:cs typeface="Times New Roman"/>
              </a:rPr>
              <a:t>	</a:t>
            </a:r>
            <a:r>
              <a:rPr sz="4200" spc="-284" baseline="-12896" dirty="0">
                <a:latin typeface="Symbol"/>
                <a:cs typeface="Symbol"/>
              </a:rPr>
              <a:t></a:t>
            </a:r>
            <a:r>
              <a:rPr sz="1650" spc="22" baseline="-53030" dirty="0">
                <a:latin typeface="Times New Roman"/>
                <a:cs typeface="Times New Roman"/>
              </a:rPr>
              <a:t>0</a:t>
            </a:r>
            <a:r>
              <a:rPr sz="1650" baseline="-53030" dirty="0">
                <a:latin typeface="Times New Roman"/>
                <a:cs typeface="Times New Roman"/>
              </a:rPr>
              <a:t>	</a:t>
            </a:r>
            <a:r>
              <a:rPr sz="1850" i="1" spc="25" dirty="0">
                <a:latin typeface="Times New Roman"/>
                <a:cs typeface="Times New Roman"/>
              </a:rPr>
              <a:t>f</a:t>
            </a:r>
            <a:r>
              <a:rPr sz="1850" i="1" spc="5" dirty="0">
                <a:latin typeface="Times New Roman"/>
                <a:cs typeface="Times New Roman"/>
              </a:rPr>
              <a:t> </a:t>
            </a:r>
            <a:r>
              <a:rPr sz="1850" spc="20" dirty="0">
                <a:latin typeface="Times New Roman"/>
                <a:cs typeface="Times New Roman"/>
              </a:rPr>
              <a:t>(</a:t>
            </a:r>
            <a:r>
              <a:rPr sz="1850" i="1" spc="140" dirty="0">
                <a:latin typeface="Times New Roman"/>
                <a:cs typeface="Times New Roman"/>
              </a:rPr>
              <a:t>t</a:t>
            </a:r>
            <a:r>
              <a:rPr sz="1850" spc="90" dirty="0">
                <a:latin typeface="Times New Roman"/>
                <a:cs typeface="Times New Roman"/>
              </a:rPr>
              <a:t>)</a:t>
            </a:r>
            <a:r>
              <a:rPr sz="1850" i="1" spc="35" dirty="0">
                <a:latin typeface="Times New Roman"/>
                <a:cs typeface="Times New Roman"/>
              </a:rPr>
              <a:t>dt</a:t>
            </a:r>
            <a:r>
              <a:rPr sz="1850" i="1" spc="-40" dirty="0">
                <a:latin typeface="Times New Roman"/>
                <a:cs typeface="Times New Roman"/>
              </a:rPr>
              <a:t> </a:t>
            </a:r>
            <a:r>
              <a:rPr sz="1850" spc="90" dirty="0">
                <a:latin typeface="Symbol"/>
                <a:cs typeface="Symbol"/>
              </a:rPr>
              <a:t></a:t>
            </a:r>
            <a:endParaRPr sz="1850">
              <a:latin typeface="Symbol"/>
              <a:cs typeface="Symbol"/>
            </a:endParaRPr>
          </a:p>
          <a:p>
            <a:pPr marL="263525">
              <a:lnSpc>
                <a:spcPts val="1820"/>
              </a:lnSpc>
            </a:pPr>
            <a:r>
              <a:rPr sz="1850" spc="-10" dirty="0">
                <a:latin typeface="Times New Roman"/>
                <a:cs typeface="Times New Roman"/>
              </a:rPr>
              <a:t>2</a:t>
            </a:r>
            <a:r>
              <a:rPr sz="1950" spc="-10" dirty="0">
                <a:latin typeface="Symbol"/>
                <a:cs typeface="Symbol"/>
              </a:rPr>
              <a:t></a:t>
            </a:r>
            <a:endParaRPr sz="1950">
              <a:latin typeface="Symbol"/>
              <a:cs typeface="Symbol"/>
            </a:endParaRPr>
          </a:p>
        </p:txBody>
      </p:sp>
      <p:sp>
        <p:nvSpPr>
          <p:cNvPr id="23" name="object 23"/>
          <p:cNvSpPr txBox="1"/>
          <p:nvPr/>
        </p:nvSpPr>
        <p:spPr>
          <a:xfrm>
            <a:off x="2517139" y="499353"/>
            <a:ext cx="177165" cy="1162050"/>
          </a:xfrm>
          <a:prstGeom prst="rect">
            <a:avLst/>
          </a:prstGeom>
        </p:spPr>
        <p:txBody>
          <a:bodyPr vert="horz" wrap="square" lIns="0" tIns="121285" rIns="0" bIns="0" rtlCol="0">
            <a:spAutoFit/>
          </a:bodyPr>
          <a:lstStyle/>
          <a:p>
            <a:pPr marL="12700">
              <a:lnSpc>
                <a:spcPct val="100000"/>
              </a:lnSpc>
              <a:spcBef>
                <a:spcPts val="955"/>
              </a:spcBef>
            </a:pPr>
            <a:r>
              <a:rPr sz="1950" spc="35" dirty="0">
                <a:latin typeface="Symbol"/>
                <a:cs typeface="Symbol"/>
              </a:rPr>
              <a:t></a:t>
            </a:r>
            <a:endParaRPr sz="1950">
              <a:latin typeface="Symbol"/>
              <a:cs typeface="Symbol"/>
            </a:endParaRPr>
          </a:p>
          <a:p>
            <a:pPr marL="40640">
              <a:lnSpc>
                <a:spcPct val="100000"/>
              </a:lnSpc>
              <a:spcBef>
                <a:spcPts val="850"/>
              </a:spcBef>
            </a:pPr>
            <a:r>
              <a:rPr sz="1850" spc="45" dirty="0">
                <a:latin typeface="Times New Roman"/>
                <a:cs typeface="Times New Roman"/>
              </a:rPr>
              <a:t>1</a:t>
            </a:r>
            <a:endParaRPr sz="1850">
              <a:latin typeface="Times New Roman"/>
              <a:cs typeface="Times New Roman"/>
            </a:endParaRPr>
          </a:p>
          <a:p>
            <a:pPr marL="12700">
              <a:lnSpc>
                <a:spcPct val="100000"/>
              </a:lnSpc>
              <a:spcBef>
                <a:spcPts val="340"/>
              </a:spcBef>
            </a:pPr>
            <a:r>
              <a:rPr sz="1950" spc="35" dirty="0">
                <a:latin typeface="Symbol"/>
                <a:cs typeface="Symbol"/>
              </a:rPr>
              <a:t></a:t>
            </a:r>
            <a:endParaRPr sz="1950">
              <a:latin typeface="Symbol"/>
              <a:cs typeface="Symbol"/>
            </a:endParaRPr>
          </a:p>
        </p:txBody>
      </p:sp>
      <p:sp>
        <p:nvSpPr>
          <p:cNvPr id="24" name="object 24"/>
          <p:cNvSpPr txBox="1"/>
          <p:nvPr/>
        </p:nvSpPr>
        <p:spPr>
          <a:xfrm>
            <a:off x="1329689" y="394969"/>
            <a:ext cx="130810" cy="457200"/>
          </a:xfrm>
          <a:prstGeom prst="rect">
            <a:avLst/>
          </a:prstGeom>
        </p:spPr>
        <p:txBody>
          <a:bodyPr vert="horz" wrap="square" lIns="0" tIns="16510" rIns="0" bIns="0" rtlCol="0">
            <a:spAutoFit/>
          </a:bodyPr>
          <a:lstStyle/>
          <a:p>
            <a:pPr marL="12700">
              <a:lnSpc>
                <a:spcPct val="100000"/>
              </a:lnSpc>
              <a:spcBef>
                <a:spcPts val="130"/>
              </a:spcBef>
            </a:pPr>
            <a:r>
              <a:rPr sz="2800" spc="60" dirty="0">
                <a:latin typeface="Symbol"/>
                <a:cs typeface="Symbol"/>
              </a:rPr>
              <a:t></a:t>
            </a:r>
            <a:endParaRPr sz="2800">
              <a:latin typeface="Symbol"/>
              <a:cs typeface="Symbol"/>
            </a:endParaRPr>
          </a:p>
        </p:txBody>
      </p:sp>
      <p:sp>
        <p:nvSpPr>
          <p:cNvPr id="25" name="object 25"/>
          <p:cNvSpPr txBox="1"/>
          <p:nvPr/>
        </p:nvSpPr>
        <p:spPr>
          <a:xfrm>
            <a:off x="1442719" y="342354"/>
            <a:ext cx="180340" cy="200025"/>
          </a:xfrm>
          <a:prstGeom prst="rect">
            <a:avLst/>
          </a:prstGeom>
        </p:spPr>
        <p:txBody>
          <a:bodyPr vert="horz" wrap="square" lIns="0" tIns="12065" rIns="0" bIns="0" rtlCol="0">
            <a:spAutoFit/>
          </a:bodyPr>
          <a:lstStyle/>
          <a:p>
            <a:pPr marL="12700">
              <a:lnSpc>
                <a:spcPct val="100000"/>
              </a:lnSpc>
              <a:spcBef>
                <a:spcPts val="95"/>
              </a:spcBef>
            </a:pPr>
            <a:r>
              <a:rPr sz="1100" spc="15" dirty="0">
                <a:latin typeface="Times New Roman"/>
                <a:cs typeface="Times New Roman"/>
              </a:rPr>
              <a:t>2</a:t>
            </a:r>
            <a:r>
              <a:rPr sz="1150" spc="10" dirty="0">
                <a:latin typeface="Symbol"/>
                <a:cs typeface="Symbol"/>
              </a:rPr>
              <a:t></a:t>
            </a:r>
            <a:endParaRPr sz="1150">
              <a:latin typeface="Symbol"/>
              <a:cs typeface="Symbol"/>
            </a:endParaRPr>
          </a:p>
        </p:txBody>
      </p:sp>
      <p:sp>
        <p:nvSpPr>
          <p:cNvPr id="26" name="object 26"/>
          <p:cNvSpPr txBox="1"/>
          <p:nvPr/>
        </p:nvSpPr>
        <p:spPr>
          <a:xfrm>
            <a:off x="2819400" y="1016000"/>
            <a:ext cx="132080" cy="193040"/>
          </a:xfrm>
          <a:prstGeom prst="rect">
            <a:avLst/>
          </a:prstGeom>
        </p:spPr>
        <p:txBody>
          <a:bodyPr vert="horz" wrap="square" lIns="0" tIns="12700" rIns="0" bIns="0" rtlCol="0">
            <a:spAutoFit/>
          </a:bodyPr>
          <a:lstStyle/>
          <a:p>
            <a:pPr marL="12700">
              <a:lnSpc>
                <a:spcPct val="100000"/>
              </a:lnSpc>
              <a:spcBef>
                <a:spcPts val="100"/>
              </a:spcBef>
            </a:pPr>
            <a:r>
              <a:rPr sz="1100" spc="50" dirty="0">
                <a:latin typeface="Symbol"/>
                <a:cs typeface="Symbol"/>
              </a:rPr>
              <a:t></a:t>
            </a:r>
            <a:endParaRPr sz="1100">
              <a:latin typeface="Symbol"/>
              <a:cs typeface="Symbol"/>
            </a:endParaRPr>
          </a:p>
        </p:txBody>
      </p:sp>
      <p:sp>
        <p:nvSpPr>
          <p:cNvPr id="27" name="object 27"/>
          <p:cNvSpPr txBox="1"/>
          <p:nvPr/>
        </p:nvSpPr>
        <p:spPr>
          <a:xfrm>
            <a:off x="2740660" y="1094739"/>
            <a:ext cx="299720" cy="586740"/>
          </a:xfrm>
          <a:prstGeom prst="rect">
            <a:avLst/>
          </a:prstGeom>
        </p:spPr>
        <p:txBody>
          <a:bodyPr vert="horz" wrap="square" lIns="0" tIns="16510" rIns="0" bIns="0" rtlCol="0">
            <a:spAutoFit/>
          </a:bodyPr>
          <a:lstStyle/>
          <a:p>
            <a:pPr marL="12700">
              <a:lnSpc>
                <a:spcPts val="3215"/>
              </a:lnSpc>
              <a:spcBef>
                <a:spcPts val="130"/>
              </a:spcBef>
            </a:pPr>
            <a:r>
              <a:rPr sz="2800" spc="160" dirty="0">
                <a:latin typeface="Symbol"/>
                <a:cs typeface="Symbol"/>
              </a:rPr>
              <a:t></a:t>
            </a:r>
            <a:endParaRPr sz="2800">
              <a:latin typeface="Symbol"/>
              <a:cs typeface="Symbol"/>
            </a:endParaRPr>
          </a:p>
          <a:p>
            <a:pPr marL="38100">
              <a:lnSpc>
                <a:spcPts val="1175"/>
              </a:lnSpc>
            </a:pPr>
            <a:r>
              <a:rPr sz="1100" i="1" spc="15" dirty="0">
                <a:latin typeface="Times New Roman"/>
                <a:cs typeface="Times New Roman"/>
              </a:rPr>
              <a:t>n</a:t>
            </a:r>
            <a:r>
              <a:rPr sz="1100" spc="15" dirty="0">
                <a:latin typeface="Symbol"/>
                <a:cs typeface="Symbol"/>
              </a:rPr>
              <a:t></a:t>
            </a:r>
            <a:r>
              <a:rPr sz="1100" spc="15" dirty="0">
                <a:latin typeface="Times New Roman"/>
                <a:cs typeface="Times New Roman"/>
              </a:rPr>
              <a:t>1</a:t>
            </a:r>
            <a:endParaRPr sz="1100">
              <a:latin typeface="Times New Roman"/>
              <a:cs typeface="Times New Roman"/>
            </a:endParaRPr>
          </a:p>
        </p:txBody>
      </p:sp>
      <p:sp>
        <p:nvSpPr>
          <p:cNvPr id="28" name="object 28"/>
          <p:cNvSpPr txBox="1"/>
          <p:nvPr/>
        </p:nvSpPr>
        <p:spPr>
          <a:xfrm>
            <a:off x="7923530" y="12369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13</a:t>
            </a:r>
            <a:r>
              <a:rPr sz="2000" dirty="0">
                <a:latin typeface="Times New Roman"/>
                <a:cs typeface="Times New Roman"/>
              </a:rPr>
              <a:t>)</a:t>
            </a:r>
            <a:endParaRPr sz="2000">
              <a:latin typeface="Times New Roman"/>
              <a:cs typeface="Times New Roman"/>
            </a:endParaRPr>
          </a:p>
        </p:txBody>
      </p:sp>
      <p:sp>
        <p:nvSpPr>
          <p:cNvPr id="29" name="object 29"/>
          <p:cNvSpPr txBox="1"/>
          <p:nvPr/>
        </p:nvSpPr>
        <p:spPr>
          <a:xfrm>
            <a:off x="207009" y="1924050"/>
            <a:ext cx="8255000" cy="1290320"/>
          </a:xfrm>
          <a:prstGeom prst="rect">
            <a:avLst/>
          </a:prstGeom>
        </p:spPr>
        <p:txBody>
          <a:bodyPr vert="horz" wrap="square" lIns="0" tIns="12700" rIns="0" bIns="0" rtlCol="0">
            <a:spAutoFit/>
          </a:bodyPr>
          <a:lstStyle/>
          <a:p>
            <a:pPr marL="12700" marR="5080">
              <a:lnSpc>
                <a:spcPct val="100000"/>
              </a:lnSpc>
              <a:spcBef>
                <a:spcPts val="100"/>
              </a:spcBef>
            </a:pPr>
            <a:r>
              <a:rPr sz="2000" spc="-5" dirty="0">
                <a:latin typeface="Times New Roman"/>
                <a:cs typeface="Times New Roman"/>
              </a:rPr>
              <a:t>This equation </a:t>
            </a:r>
            <a:r>
              <a:rPr sz="2000" dirty="0">
                <a:latin typeface="Times New Roman"/>
                <a:cs typeface="Times New Roman"/>
              </a:rPr>
              <a:t>offers one approach </a:t>
            </a:r>
            <a:r>
              <a:rPr sz="2000" spc="-5" dirty="0">
                <a:latin typeface="Times New Roman"/>
                <a:cs typeface="Times New Roman"/>
              </a:rPr>
              <a:t>to </a:t>
            </a:r>
            <a:r>
              <a:rPr sz="2000" dirty="0">
                <a:latin typeface="Times New Roman"/>
                <a:cs typeface="Times New Roman"/>
              </a:rPr>
              <a:t>the </a:t>
            </a:r>
            <a:r>
              <a:rPr sz="2000" spc="-5" dirty="0">
                <a:latin typeface="Times New Roman"/>
                <a:cs typeface="Times New Roman"/>
              </a:rPr>
              <a:t>development </a:t>
            </a:r>
            <a:r>
              <a:rPr sz="2000" dirty="0">
                <a:latin typeface="Times New Roman"/>
                <a:cs typeface="Times New Roman"/>
              </a:rPr>
              <a:t>of </a:t>
            </a:r>
            <a:r>
              <a:rPr sz="2000" spc="-5" dirty="0">
                <a:latin typeface="Times New Roman"/>
                <a:cs typeface="Times New Roman"/>
              </a:rPr>
              <a:t>the </a:t>
            </a:r>
            <a:r>
              <a:rPr sz="2000" dirty="0">
                <a:latin typeface="Times New Roman"/>
                <a:cs typeface="Times New Roman"/>
              </a:rPr>
              <a:t>Fourier </a:t>
            </a:r>
            <a:r>
              <a:rPr sz="2000" spc="-5" dirty="0">
                <a:latin typeface="Times New Roman"/>
                <a:cs typeface="Times New Roman"/>
              </a:rPr>
              <a:t>integral </a:t>
            </a:r>
            <a:r>
              <a:rPr sz="2000" dirty="0">
                <a:latin typeface="Times New Roman"/>
                <a:cs typeface="Times New Roman"/>
              </a:rPr>
              <a:t>and  Fourier</a:t>
            </a:r>
            <a:r>
              <a:rPr sz="2000" spc="5" dirty="0">
                <a:latin typeface="Times New Roman"/>
                <a:cs typeface="Times New Roman"/>
              </a:rPr>
              <a:t> </a:t>
            </a:r>
            <a:r>
              <a:rPr sz="2000" spc="-5" dirty="0">
                <a:latin typeface="Times New Roman"/>
                <a:cs typeface="Times New Roman"/>
              </a:rPr>
              <a:t>transforms.</a:t>
            </a:r>
            <a:endParaRPr sz="2000">
              <a:latin typeface="Times New Roman"/>
              <a:cs typeface="Times New Roman"/>
            </a:endParaRPr>
          </a:p>
          <a:p>
            <a:pPr>
              <a:lnSpc>
                <a:spcPct val="100000"/>
              </a:lnSpc>
              <a:spcBef>
                <a:spcPts val="35"/>
              </a:spcBef>
            </a:pPr>
            <a:endParaRPr sz="1950">
              <a:latin typeface="Times New Roman"/>
              <a:cs typeface="Times New Roman"/>
            </a:endParaRPr>
          </a:p>
          <a:p>
            <a:pPr marL="111760">
              <a:lnSpc>
                <a:spcPct val="100000"/>
              </a:lnSpc>
            </a:pPr>
            <a:r>
              <a:rPr sz="2400" spc="-5" dirty="0">
                <a:latin typeface="Times New Roman"/>
                <a:cs typeface="Times New Roman"/>
              </a:rPr>
              <a:t>Sawtooth</a:t>
            </a:r>
            <a:r>
              <a:rPr sz="2400" spc="-70" dirty="0">
                <a:latin typeface="Times New Roman"/>
                <a:cs typeface="Times New Roman"/>
              </a:rPr>
              <a:t> </a:t>
            </a:r>
            <a:r>
              <a:rPr sz="2400" spc="-5" dirty="0">
                <a:latin typeface="Times New Roman"/>
                <a:cs typeface="Times New Roman"/>
              </a:rPr>
              <a:t>wave</a:t>
            </a:r>
            <a:endParaRPr sz="2400">
              <a:latin typeface="Times New Roman"/>
              <a:cs typeface="Times New Roman"/>
            </a:endParaRPr>
          </a:p>
        </p:txBody>
      </p:sp>
      <p:sp>
        <p:nvSpPr>
          <p:cNvPr id="30" name="object 30"/>
          <p:cNvSpPr txBox="1"/>
          <p:nvPr/>
        </p:nvSpPr>
        <p:spPr>
          <a:xfrm>
            <a:off x="2218689" y="4354829"/>
            <a:ext cx="139065" cy="302895"/>
          </a:xfrm>
          <a:prstGeom prst="rect">
            <a:avLst/>
          </a:prstGeom>
        </p:spPr>
        <p:txBody>
          <a:bodyPr vert="horz" wrap="square" lIns="0" tIns="15240" rIns="0" bIns="0" rtlCol="0">
            <a:spAutoFit/>
          </a:bodyPr>
          <a:lstStyle/>
          <a:p>
            <a:pPr marL="12700">
              <a:lnSpc>
                <a:spcPct val="100000"/>
              </a:lnSpc>
              <a:spcBef>
                <a:spcPts val="120"/>
              </a:spcBef>
            </a:pPr>
            <a:r>
              <a:rPr sz="1800" dirty="0">
                <a:latin typeface="Symbol"/>
                <a:cs typeface="Symbol"/>
              </a:rPr>
              <a:t></a:t>
            </a:r>
            <a:endParaRPr sz="1800">
              <a:latin typeface="Symbol"/>
              <a:cs typeface="Symbol"/>
            </a:endParaRPr>
          </a:p>
        </p:txBody>
      </p:sp>
      <p:sp>
        <p:nvSpPr>
          <p:cNvPr id="31" name="object 31"/>
          <p:cNvSpPr txBox="1"/>
          <p:nvPr/>
        </p:nvSpPr>
        <p:spPr>
          <a:xfrm>
            <a:off x="2180589" y="4290898"/>
            <a:ext cx="2092325" cy="313055"/>
          </a:xfrm>
          <a:prstGeom prst="rect">
            <a:avLst/>
          </a:prstGeom>
        </p:spPr>
        <p:txBody>
          <a:bodyPr vert="horz" wrap="square" lIns="0" tIns="16510" rIns="0" bIns="0" rtlCol="0">
            <a:spAutoFit/>
          </a:bodyPr>
          <a:lstStyle/>
          <a:p>
            <a:pPr marL="50800">
              <a:lnSpc>
                <a:spcPct val="100000"/>
              </a:lnSpc>
              <a:spcBef>
                <a:spcPts val="130"/>
              </a:spcBef>
              <a:tabLst>
                <a:tab pos="1006475" algn="l"/>
              </a:tabLst>
            </a:pPr>
            <a:r>
              <a:rPr sz="2700" spc="75" baseline="33950" dirty="0">
                <a:latin typeface="Symbol"/>
                <a:cs typeface="Symbol"/>
              </a:rPr>
              <a:t></a:t>
            </a:r>
            <a:r>
              <a:rPr sz="1800" i="1" spc="50" dirty="0">
                <a:latin typeface="Times New Roman"/>
                <a:cs typeface="Times New Roman"/>
              </a:rPr>
              <a:t>x </a:t>
            </a:r>
            <a:r>
              <a:rPr sz="1800" dirty="0">
                <a:latin typeface="Symbol"/>
                <a:cs typeface="Symbol"/>
              </a:rPr>
              <a:t></a:t>
            </a:r>
            <a:r>
              <a:rPr sz="1800" spc="-310" dirty="0">
                <a:latin typeface="Times New Roman"/>
                <a:cs typeface="Times New Roman"/>
              </a:rPr>
              <a:t> </a:t>
            </a:r>
            <a:r>
              <a:rPr sz="1800" spc="-55" dirty="0">
                <a:latin typeface="Times New Roman"/>
                <a:cs typeface="Times New Roman"/>
              </a:rPr>
              <a:t>2</a:t>
            </a:r>
            <a:r>
              <a:rPr sz="1850" spc="-55" dirty="0">
                <a:latin typeface="Symbol"/>
                <a:cs typeface="Symbol"/>
              </a:rPr>
              <a:t></a:t>
            </a:r>
            <a:r>
              <a:rPr sz="1850" spc="-210" dirty="0">
                <a:latin typeface="Times New Roman"/>
                <a:cs typeface="Times New Roman"/>
              </a:rPr>
              <a:t> </a:t>
            </a:r>
            <a:r>
              <a:rPr sz="1800" dirty="0">
                <a:latin typeface="Times New Roman"/>
                <a:cs typeface="Times New Roman"/>
              </a:rPr>
              <a:t>,	</a:t>
            </a:r>
            <a:r>
              <a:rPr sz="1850" spc="-25" dirty="0">
                <a:latin typeface="Symbol"/>
                <a:cs typeface="Symbol"/>
              </a:rPr>
              <a:t></a:t>
            </a:r>
            <a:r>
              <a:rPr sz="1850" spc="-25" dirty="0">
                <a:latin typeface="Times New Roman"/>
                <a:cs typeface="Times New Roman"/>
              </a:rPr>
              <a:t> </a:t>
            </a:r>
            <a:r>
              <a:rPr sz="1800" dirty="0">
                <a:latin typeface="Symbol"/>
                <a:cs typeface="Symbol"/>
              </a:rPr>
              <a:t></a:t>
            </a:r>
            <a:r>
              <a:rPr sz="1800" dirty="0">
                <a:latin typeface="Times New Roman"/>
                <a:cs typeface="Times New Roman"/>
              </a:rPr>
              <a:t> </a:t>
            </a:r>
            <a:r>
              <a:rPr sz="1800" i="1" dirty="0">
                <a:latin typeface="Times New Roman"/>
                <a:cs typeface="Times New Roman"/>
              </a:rPr>
              <a:t>x </a:t>
            </a:r>
            <a:r>
              <a:rPr sz="1800" dirty="0">
                <a:latin typeface="Symbol"/>
                <a:cs typeface="Symbol"/>
              </a:rPr>
              <a:t></a:t>
            </a:r>
            <a:r>
              <a:rPr sz="1800" dirty="0">
                <a:latin typeface="Times New Roman"/>
                <a:cs typeface="Times New Roman"/>
              </a:rPr>
              <a:t> </a:t>
            </a:r>
            <a:r>
              <a:rPr sz="1800" spc="-55" dirty="0">
                <a:latin typeface="Times New Roman"/>
                <a:cs typeface="Times New Roman"/>
              </a:rPr>
              <a:t>2</a:t>
            </a:r>
            <a:r>
              <a:rPr sz="1850" spc="-55" dirty="0">
                <a:latin typeface="Symbol"/>
                <a:cs typeface="Symbol"/>
              </a:rPr>
              <a:t></a:t>
            </a:r>
            <a:r>
              <a:rPr sz="1850" spc="-130" dirty="0">
                <a:latin typeface="Times New Roman"/>
                <a:cs typeface="Times New Roman"/>
              </a:rPr>
              <a:t> </a:t>
            </a:r>
            <a:r>
              <a:rPr sz="1800" dirty="0">
                <a:latin typeface="Times New Roman"/>
                <a:cs typeface="Times New Roman"/>
              </a:rPr>
              <a:t>.</a:t>
            </a:r>
            <a:endParaRPr sz="1800">
              <a:latin typeface="Times New Roman"/>
              <a:cs typeface="Times New Roman"/>
            </a:endParaRPr>
          </a:p>
        </p:txBody>
      </p:sp>
      <p:sp>
        <p:nvSpPr>
          <p:cNvPr id="32" name="object 32"/>
          <p:cNvSpPr txBox="1"/>
          <p:nvPr/>
        </p:nvSpPr>
        <p:spPr>
          <a:xfrm>
            <a:off x="328929" y="3446779"/>
            <a:ext cx="3777615" cy="81153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Let </a:t>
            </a:r>
            <a:r>
              <a:rPr sz="2000" dirty="0">
                <a:latin typeface="Times New Roman"/>
                <a:cs typeface="Times New Roman"/>
              </a:rPr>
              <a:t>us </a:t>
            </a:r>
            <a:r>
              <a:rPr sz="2000" spc="-5" dirty="0">
                <a:latin typeface="Times New Roman"/>
                <a:cs typeface="Times New Roman"/>
              </a:rPr>
              <a:t>consider </a:t>
            </a:r>
            <a:r>
              <a:rPr sz="2000" dirty="0">
                <a:latin typeface="Times New Roman"/>
                <a:cs typeface="Times New Roman"/>
              </a:rPr>
              <a:t>a </a:t>
            </a:r>
            <a:r>
              <a:rPr sz="2000" spc="-5" dirty="0">
                <a:latin typeface="Times New Roman"/>
                <a:cs typeface="Times New Roman"/>
              </a:rPr>
              <a:t>sawtooth</a:t>
            </a:r>
            <a:r>
              <a:rPr sz="2000" spc="10" dirty="0">
                <a:latin typeface="Times New Roman"/>
                <a:cs typeface="Times New Roman"/>
              </a:rPr>
              <a:t> </a:t>
            </a:r>
            <a:r>
              <a:rPr sz="2000" dirty="0">
                <a:latin typeface="Times New Roman"/>
                <a:cs typeface="Times New Roman"/>
              </a:rPr>
              <a:t>wave</a:t>
            </a:r>
            <a:endParaRPr sz="2000">
              <a:latin typeface="Times New Roman"/>
              <a:cs typeface="Times New Roman"/>
            </a:endParaRPr>
          </a:p>
          <a:p>
            <a:pPr marL="2261870">
              <a:lnSpc>
                <a:spcPct val="100000"/>
              </a:lnSpc>
              <a:spcBef>
                <a:spcPts val="1560"/>
              </a:spcBef>
              <a:tabLst>
                <a:tab pos="2964815" algn="l"/>
              </a:tabLst>
            </a:pPr>
            <a:r>
              <a:rPr sz="1800" i="1" spc="10" dirty="0">
                <a:latin typeface="Times New Roman"/>
                <a:cs typeface="Times New Roman"/>
              </a:rPr>
              <a:t>x</a:t>
            </a:r>
            <a:r>
              <a:rPr sz="1800" spc="10" dirty="0">
                <a:latin typeface="Times New Roman"/>
                <a:cs typeface="Times New Roman"/>
              </a:rPr>
              <a:t>,	</a:t>
            </a:r>
            <a:r>
              <a:rPr sz="1800" dirty="0">
                <a:latin typeface="Times New Roman"/>
                <a:cs typeface="Times New Roman"/>
              </a:rPr>
              <a:t>0 </a:t>
            </a:r>
            <a:r>
              <a:rPr sz="1800" dirty="0">
                <a:latin typeface="Symbol"/>
                <a:cs typeface="Symbol"/>
              </a:rPr>
              <a:t></a:t>
            </a:r>
            <a:r>
              <a:rPr sz="1800" dirty="0">
                <a:latin typeface="Times New Roman"/>
                <a:cs typeface="Times New Roman"/>
              </a:rPr>
              <a:t> </a:t>
            </a:r>
            <a:r>
              <a:rPr sz="1800" i="1" dirty="0">
                <a:latin typeface="Times New Roman"/>
                <a:cs typeface="Times New Roman"/>
              </a:rPr>
              <a:t>x </a:t>
            </a:r>
            <a:r>
              <a:rPr sz="1800" dirty="0">
                <a:latin typeface="Symbol"/>
                <a:cs typeface="Symbol"/>
              </a:rPr>
              <a:t></a:t>
            </a:r>
            <a:r>
              <a:rPr sz="1800" spc="-280" dirty="0">
                <a:latin typeface="Times New Roman"/>
                <a:cs typeface="Times New Roman"/>
              </a:rPr>
              <a:t> </a:t>
            </a:r>
            <a:r>
              <a:rPr sz="1850" spc="-25" dirty="0">
                <a:latin typeface="Symbol"/>
                <a:cs typeface="Symbol"/>
              </a:rPr>
              <a:t></a:t>
            </a:r>
            <a:endParaRPr sz="1850">
              <a:latin typeface="Symbol"/>
              <a:cs typeface="Symbol"/>
            </a:endParaRPr>
          </a:p>
        </p:txBody>
      </p:sp>
      <p:sp>
        <p:nvSpPr>
          <p:cNvPr id="33" name="object 33"/>
          <p:cNvSpPr txBox="1"/>
          <p:nvPr/>
        </p:nvSpPr>
        <p:spPr>
          <a:xfrm>
            <a:off x="1563369" y="4122420"/>
            <a:ext cx="819785" cy="302895"/>
          </a:xfrm>
          <a:prstGeom prst="rect">
            <a:avLst/>
          </a:prstGeom>
        </p:spPr>
        <p:txBody>
          <a:bodyPr vert="horz" wrap="square" lIns="0" tIns="15240" rIns="0" bIns="0" rtlCol="0">
            <a:spAutoFit/>
          </a:bodyPr>
          <a:lstStyle/>
          <a:p>
            <a:pPr marL="38100">
              <a:lnSpc>
                <a:spcPct val="100000"/>
              </a:lnSpc>
              <a:spcBef>
                <a:spcPts val="120"/>
              </a:spcBef>
            </a:pPr>
            <a:r>
              <a:rPr sz="1800" i="1" dirty="0">
                <a:latin typeface="Times New Roman"/>
                <a:cs typeface="Times New Roman"/>
              </a:rPr>
              <a:t>f </a:t>
            </a:r>
            <a:r>
              <a:rPr sz="1800" spc="55" dirty="0">
                <a:latin typeface="Times New Roman"/>
                <a:cs typeface="Times New Roman"/>
              </a:rPr>
              <a:t>(</a:t>
            </a:r>
            <a:r>
              <a:rPr sz="1800" i="1" spc="55" dirty="0">
                <a:latin typeface="Times New Roman"/>
                <a:cs typeface="Times New Roman"/>
              </a:rPr>
              <a:t>x</a:t>
            </a:r>
            <a:r>
              <a:rPr sz="1800" spc="55" dirty="0">
                <a:latin typeface="Times New Roman"/>
                <a:cs typeface="Times New Roman"/>
              </a:rPr>
              <a:t>) </a:t>
            </a:r>
            <a:r>
              <a:rPr sz="1800" dirty="0">
                <a:latin typeface="Symbol"/>
                <a:cs typeface="Symbol"/>
              </a:rPr>
              <a:t></a:t>
            </a:r>
            <a:r>
              <a:rPr sz="1800" spc="-190" dirty="0">
                <a:latin typeface="Times New Roman"/>
                <a:cs typeface="Times New Roman"/>
              </a:rPr>
              <a:t> </a:t>
            </a:r>
            <a:r>
              <a:rPr sz="2700" baseline="37037" dirty="0">
                <a:latin typeface="Symbol"/>
                <a:cs typeface="Symbol"/>
              </a:rPr>
              <a:t></a:t>
            </a:r>
            <a:endParaRPr sz="2700" baseline="37037">
              <a:latin typeface="Symbol"/>
              <a:cs typeface="Symbol"/>
            </a:endParaRPr>
          </a:p>
        </p:txBody>
      </p:sp>
      <p:sp>
        <p:nvSpPr>
          <p:cNvPr id="34" name="object 34"/>
          <p:cNvSpPr txBox="1"/>
          <p:nvPr/>
        </p:nvSpPr>
        <p:spPr>
          <a:xfrm>
            <a:off x="5768340" y="414782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14</a:t>
            </a:r>
            <a:r>
              <a:rPr sz="2000" dirty="0">
                <a:latin typeface="Times New Roman"/>
                <a:cs typeface="Times New Roman"/>
              </a:rPr>
              <a:t>)</a:t>
            </a:r>
            <a:endParaRPr sz="2000">
              <a:latin typeface="Times New Roman"/>
              <a:cs typeface="Times New Roman"/>
            </a:endParaRPr>
          </a:p>
        </p:txBody>
      </p:sp>
      <p:sp>
        <p:nvSpPr>
          <p:cNvPr id="35" name="object 35"/>
          <p:cNvSpPr txBox="1"/>
          <p:nvPr/>
        </p:nvSpPr>
        <p:spPr>
          <a:xfrm>
            <a:off x="289559" y="4838700"/>
            <a:ext cx="8272780" cy="922019"/>
          </a:xfrm>
          <a:prstGeom prst="rect">
            <a:avLst/>
          </a:prstGeom>
        </p:spPr>
        <p:txBody>
          <a:bodyPr vert="horz" wrap="square" lIns="0" tIns="15240" rIns="0" bIns="0" rtlCol="0">
            <a:spAutoFit/>
          </a:bodyPr>
          <a:lstStyle/>
          <a:p>
            <a:pPr marL="19685">
              <a:lnSpc>
                <a:spcPct val="100000"/>
              </a:lnSpc>
              <a:spcBef>
                <a:spcPts val="120"/>
              </a:spcBef>
            </a:pPr>
            <a:r>
              <a:rPr sz="2000" dirty="0">
                <a:latin typeface="Times New Roman"/>
                <a:cs typeface="Times New Roman"/>
              </a:rPr>
              <a:t>For convenience, we </a:t>
            </a:r>
            <a:r>
              <a:rPr sz="2000" spc="-5" dirty="0">
                <a:latin typeface="Times New Roman"/>
                <a:cs typeface="Times New Roman"/>
              </a:rPr>
              <a:t>shall </a:t>
            </a:r>
            <a:r>
              <a:rPr sz="2000" dirty="0">
                <a:latin typeface="Times New Roman"/>
                <a:cs typeface="Times New Roman"/>
              </a:rPr>
              <a:t>shift our </a:t>
            </a:r>
            <a:r>
              <a:rPr sz="2000" spc="-5" dirty="0">
                <a:latin typeface="Times New Roman"/>
                <a:cs typeface="Times New Roman"/>
              </a:rPr>
              <a:t>interval </a:t>
            </a:r>
            <a:r>
              <a:rPr sz="2000" dirty="0">
                <a:latin typeface="Times New Roman"/>
                <a:cs typeface="Times New Roman"/>
              </a:rPr>
              <a:t>from </a:t>
            </a:r>
            <a:r>
              <a:rPr sz="3825" spc="-37" baseline="3267" dirty="0">
                <a:latin typeface="Symbol"/>
                <a:cs typeface="Symbol"/>
              </a:rPr>
              <a:t></a:t>
            </a:r>
            <a:r>
              <a:rPr sz="2775" spc="-37" baseline="4504" dirty="0">
                <a:latin typeface="Times New Roman"/>
                <a:cs typeface="Times New Roman"/>
              </a:rPr>
              <a:t>0,2</a:t>
            </a:r>
            <a:r>
              <a:rPr sz="2925" spc="-37" baseline="4273" dirty="0">
                <a:latin typeface="Symbol"/>
                <a:cs typeface="Symbol"/>
              </a:rPr>
              <a:t></a:t>
            </a:r>
            <a:r>
              <a:rPr sz="2925" spc="-37" baseline="4273" dirty="0">
                <a:latin typeface="Times New Roman"/>
                <a:cs typeface="Times New Roman"/>
              </a:rPr>
              <a:t> </a:t>
            </a:r>
            <a:r>
              <a:rPr sz="3825" spc="-630" baseline="3267" dirty="0">
                <a:latin typeface="Symbol"/>
                <a:cs typeface="Symbol"/>
              </a:rPr>
              <a:t></a:t>
            </a:r>
            <a:r>
              <a:rPr sz="3825" spc="-630" baseline="3267" dirty="0">
                <a:latin typeface="Times New Roman"/>
                <a:cs typeface="Times New Roman"/>
              </a:rPr>
              <a:t> </a:t>
            </a:r>
            <a:r>
              <a:rPr sz="3000" baseline="2777" dirty="0">
                <a:latin typeface="Times New Roman"/>
                <a:cs typeface="Times New Roman"/>
              </a:rPr>
              <a:t>to </a:t>
            </a:r>
            <a:r>
              <a:rPr sz="3675" spc="-284" baseline="2267" dirty="0">
                <a:latin typeface="Symbol"/>
                <a:cs typeface="Symbol"/>
              </a:rPr>
              <a:t></a:t>
            </a:r>
            <a:r>
              <a:rPr sz="2700" spc="-284" baseline="3086" dirty="0">
                <a:latin typeface="Symbol"/>
                <a:cs typeface="Symbol"/>
              </a:rPr>
              <a:t></a:t>
            </a:r>
            <a:r>
              <a:rPr sz="2700" spc="-284" baseline="3086" dirty="0">
                <a:latin typeface="Times New Roman"/>
                <a:cs typeface="Times New Roman"/>
              </a:rPr>
              <a:t> </a:t>
            </a:r>
            <a:r>
              <a:rPr sz="2775" spc="-120" baseline="3003" dirty="0">
                <a:latin typeface="Symbol"/>
                <a:cs typeface="Symbol"/>
              </a:rPr>
              <a:t></a:t>
            </a:r>
            <a:r>
              <a:rPr sz="2775" spc="-120" baseline="3003" dirty="0">
                <a:latin typeface="Times New Roman"/>
                <a:cs typeface="Times New Roman"/>
              </a:rPr>
              <a:t> </a:t>
            </a:r>
            <a:r>
              <a:rPr sz="2700" spc="-7" baseline="3086" dirty="0">
                <a:latin typeface="Times New Roman"/>
                <a:cs typeface="Times New Roman"/>
              </a:rPr>
              <a:t>,</a:t>
            </a:r>
            <a:r>
              <a:rPr sz="2775" spc="-7" baseline="3003" dirty="0">
                <a:latin typeface="Symbol"/>
                <a:cs typeface="Symbol"/>
              </a:rPr>
              <a:t></a:t>
            </a:r>
            <a:r>
              <a:rPr sz="2775" spc="-7" baseline="3003" dirty="0">
                <a:latin typeface="Times New Roman"/>
                <a:cs typeface="Times New Roman"/>
              </a:rPr>
              <a:t> </a:t>
            </a:r>
            <a:r>
              <a:rPr sz="3675" spc="-719" baseline="2267" dirty="0">
                <a:latin typeface="Symbol"/>
                <a:cs typeface="Symbol"/>
              </a:rPr>
              <a:t></a:t>
            </a:r>
            <a:r>
              <a:rPr sz="3675" spc="-719" baseline="2267" dirty="0">
                <a:latin typeface="Times New Roman"/>
                <a:cs typeface="Times New Roman"/>
              </a:rPr>
              <a:t> </a:t>
            </a:r>
            <a:r>
              <a:rPr sz="1800" baseline="4629" dirty="0">
                <a:latin typeface="Times New Roman"/>
                <a:cs typeface="Times New Roman"/>
              </a:rPr>
              <a:t>. </a:t>
            </a:r>
            <a:r>
              <a:rPr sz="3000" baseline="2777" dirty="0">
                <a:latin typeface="Times New Roman"/>
                <a:cs typeface="Times New Roman"/>
              </a:rPr>
              <a:t>In </a:t>
            </a:r>
            <a:r>
              <a:rPr sz="3000" spc="-7" baseline="2777" dirty="0">
                <a:latin typeface="Times New Roman"/>
                <a:cs typeface="Times New Roman"/>
              </a:rPr>
              <a:t>this</a:t>
            </a:r>
            <a:r>
              <a:rPr sz="3000" spc="-465" baseline="2777" dirty="0">
                <a:latin typeface="Times New Roman"/>
                <a:cs typeface="Times New Roman"/>
              </a:rPr>
              <a:t> </a:t>
            </a:r>
            <a:r>
              <a:rPr sz="3000" spc="-7" baseline="2777" dirty="0">
                <a:latin typeface="Times New Roman"/>
                <a:cs typeface="Times New Roman"/>
              </a:rPr>
              <a:t>interval</a:t>
            </a:r>
            <a:endParaRPr sz="3000" baseline="2777">
              <a:latin typeface="Times New Roman"/>
              <a:cs typeface="Times New Roman"/>
            </a:endParaRPr>
          </a:p>
          <a:p>
            <a:pPr marL="12700">
              <a:lnSpc>
                <a:spcPct val="100000"/>
              </a:lnSpc>
              <a:spcBef>
                <a:spcPts val="1580"/>
              </a:spcBef>
            </a:pPr>
            <a:r>
              <a:rPr sz="2000" dirty="0">
                <a:latin typeface="Times New Roman"/>
                <a:cs typeface="Times New Roman"/>
              </a:rPr>
              <a:t>we have </a:t>
            </a:r>
            <a:r>
              <a:rPr sz="2000" spc="-10" dirty="0">
                <a:latin typeface="Times New Roman"/>
                <a:cs typeface="Times New Roman"/>
              </a:rPr>
              <a:t>simply </a:t>
            </a:r>
            <a:r>
              <a:rPr sz="2000" dirty="0">
                <a:latin typeface="Times New Roman"/>
                <a:cs typeface="Times New Roman"/>
              </a:rPr>
              <a:t>f(x)=x. </a:t>
            </a:r>
            <a:r>
              <a:rPr sz="2000" spc="-5" dirty="0">
                <a:latin typeface="Times New Roman"/>
                <a:cs typeface="Times New Roman"/>
              </a:rPr>
              <a:t>Using </a:t>
            </a:r>
            <a:r>
              <a:rPr sz="2000" dirty="0">
                <a:latin typeface="Times New Roman"/>
                <a:cs typeface="Times New Roman"/>
              </a:rPr>
              <a:t>Eqs.(7.11) </a:t>
            </a:r>
            <a:r>
              <a:rPr sz="2000" spc="-5" dirty="0">
                <a:latin typeface="Times New Roman"/>
                <a:cs typeface="Times New Roman"/>
              </a:rPr>
              <a:t>and </a:t>
            </a:r>
            <a:r>
              <a:rPr sz="2000" dirty="0">
                <a:latin typeface="Times New Roman"/>
                <a:cs typeface="Times New Roman"/>
              </a:rPr>
              <a:t>(7.12), we</a:t>
            </a:r>
            <a:r>
              <a:rPr sz="2000" spc="55" dirty="0">
                <a:latin typeface="Times New Roman"/>
                <a:cs typeface="Times New Roman"/>
              </a:rPr>
              <a:t> </a:t>
            </a:r>
            <a:r>
              <a:rPr sz="2000" dirty="0">
                <a:latin typeface="Times New Roman"/>
                <a:cs typeface="Times New Roman"/>
              </a:rPr>
              <a:t>have</a:t>
            </a:r>
            <a:endParaRPr sz="2000">
              <a:latin typeface="Times New Roman"/>
              <a:cs typeface="Times New Roman"/>
            </a:endParaRPr>
          </a:p>
        </p:txBody>
      </p:sp>
      <p:sp>
        <p:nvSpPr>
          <p:cNvPr id="36" name="object 36"/>
          <p:cNvSpPr/>
          <p:nvPr/>
        </p:nvSpPr>
        <p:spPr>
          <a:xfrm>
            <a:off x="4495800" y="2438400"/>
            <a:ext cx="3761740" cy="9652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34160" y="58420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3" name="object 3"/>
          <p:cNvSpPr/>
          <p:nvPr/>
        </p:nvSpPr>
        <p:spPr>
          <a:xfrm>
            <a:off x="1534160"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4" name="object 4"/>
          <p:cNvSpPr/>
          <p:nvPr/>
        </p:nvSpPr>
        <p:spPr>
          <a:xfrm>
            <a:off x="3610609"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5" name="object 5"/>
          <p:cNvSpPr/>
          <p:nvPr/>
        </p:nvSpPr>
        <p:spPr>
          <a:xfrm>
            <a:off x="3261359" y="1814829"/>
            <a:ext cx="0" cy="309880"/>
          </a:xfrm>
          <a:custGeom>
            <a:avLst/>
            <a:gdLst/>
            <a:ahLst/>
            <a:cxnLst/>
            <a:rect l="l" t="t" r="r" b="b"/>
            <a:pathLst>
              <a:path h="309880">
                <a:moveTo>
                  <a:pt x="0" y="0"/>
                </a:moveTo>
                <a:lnTo>
                  <a:pt x="0" y="309880"/>
                </a:lnTo>
              </a:path>
            </a:pathLst>
          </a:custGeom>
          <a:ln w="10160">
            <a:solidFill>
              <a:srgbClr val="000000"/>
            </a:solidFill>
          </a:ln>
        </p:spPr>
        <p:txBody>
          <a:bodyPr wrap="square" lIns="0" tIns="0" rIns="0" bIns="0" rtlCol="0"/>
          <a:lstStyle/>
          <a:p>
            <a:endParaRPr/>
          </a:p>
        </p:txBody>
      </p:sp>
      <p:sp>
        <p:nvSpPr>
          <p:cNvPr id="6" name="object 6"/>
          <p:cNvSpPr/>
          <p:nvPr/>
        </p:nvSpPr>
        <p:spPr>
          <a:xfrm>
            <a:off x="1534160" y="2663189"/>
            <a:ext cx="205740" cy="0"/>
          </a:xfrm>
          <a:custGeom>
            <a:avLst/>
            <a:gdLst/>
            <a:ahLst/>
            <a:cxnLst/>
            <a:rect l="l" t="t" r="r" b="b"/>
            <a:pathLst>
              <a:path w="205739">
                <a:moveTo>
                  <a:pt x="0" y="0"/>
                </a:moveTo>
                <a:lnTo>
                  <a:pt x="205740" y="0"/>
                </a:lnTo>
              </a:path>
            </a:pathLst>
          </a:custGeom>
          <a:ln w="10160">
            <a:solidFill>
              <a:srgbClr val="000000"/>
            </a:solidFill>
          </a:ln>
        </p:spPr>
        <p:txBody>
          <a:bodyPr wrap="square" lIns="0" tIns="0" rIns="0" bIns="0" rtlCol="0"/>
          <a:lstStyle/>
          <a:p>
            <a:endParaRPr/>
          </a:p>
        </p:txBody>
      </p:sp>
      <p:sp>
        <p:nvSpPr>
          <p:cNvPr id="7" name="object 7"/>
          <p:cNvSpPr txBox="1"/>
          <p:nvPr/>
        </p:nvSpPr>
        <p:spPr>
          <a:xfrm>
            <a:off x="1231900" y="2454910"/>
            <a:ext cx="1560195" cy="336550"/>
          </a:xfrm>
          <a:prstGeom prst="rect">
            <a:avLst/>
          </a:prstGeom>
        </p:spPr>
        <p:txBody>
          <a:bodyPr vert="horz" wrap="square" lIns="0" tIns="11430" rIns="0" bIns="0" rtlCol="0">
            <a:spAutoFit/>
          </a:bodyPr>
          <a:lstStyle/>
          <a:p>
            <a:pPr marL="38100">
              <a:lnSpc>
                <a:spcPct val="100000"/>
              </a:lnSpc>
              <a:spcBef>
                <a:spcPts val="90"/>
              </a:spcBef>
            </a:pPr>
            <a:r>
              <a:rPr sz="2050" spc="720" dirty="0">
                <a:latin typeface="Symbol"/>
                <a:cs typeface="Symbol"/>
              </a:rPr>
              <a:t></a:t>
            </a:r>
            <a:r>
              <a:rPr sz="2050" spc="-110" dirty="0">
                <a:latin typeface="Times New Roman"/>
                <a:cs typeface="Times New Roman"/>
              </a:rPr>
              <a:t> </a:t>
            </a:r>
            <a:r>
              <a:rPr sz="3075" spc="419" baseline="33875" dirty="0">
                <a:latin typeface="Times New Roman"/>
                <a:cs typeface="Times New Roman"/>
              </a:rPr>
              <a:t>2</a:t>
            </a:r>
            <a:r>
              <a:rPr sz="3075" spc="-15" baseline="33875" dirty="0">
                <a:latin typeface="Times New Roman"/>
                <a:cs typeface="Times New Roman"/>
              </a:rPr>
              <a:t> </a:t>
            </a:r>
            <a:r>
              <a:rPr sz="2050" spc="195" dirty="0">
                <a:latin typeface="Times New Roman"/>
                <a:cs typeface="Times New Roman"/>
              </a:rPr>
              <a:t>(</a:t>
            </a:r>
            <a:r>
              <a:rPr sz="2050" spc="195" dirty="0">
                <a:latin typeface="Symbol"/>
                <a:cs typeface="Symbol"/>
              </a:rPr>
              <a:t></a:t>
            </a:r>
            <a:r>
              <a:rPr sz="2050" spc="195" dirty="0">
                <a:latin typeface="Times New Roman"/>
                <a:cs typeface="Times New Roman"/>
              </a:rPr>
              <a:t>1)</a:t>
            </a:r>
            <a:r>
              <a:rPr sz="1800" i="1" spc="292" baseline="41666" dirty="0">
                <a:latin typeface="Times New Roman"/>
                <a:cs typeface="Times New Roman"/>
              </a:rPr>
              <a:t>n</a:t>
            </a:r>
            <a:r>
              <a:rPr sz="1800" spc="292" baseline="41666" dirty="0">
                <a:latin typeface="Symbol"/>
                <a:cs typeface="Symbol"/>
              </a:rPr>
              <a:t></a:t>
            </a:r>
            <a:r>
              <a:rPr sz="1800" spc="292" baseline="41666" dirty="0">
                <a:latin typeface="Times New Roman"/>
                <a:cs typeface="Times New Roman"/>
              </a:rPr>
              <a:t>1</a:t>
            </a:r>
            <a:r>
              <a:rPr sz="1800" spc="-254" baseline="41666" dirty="0">
                <a:latin typeface="Times New Roman"/>
                <a:cs typeface="Times New Roman"/>
              </a:rPr>
              <a:t> </a:t>
            </a:r>
            <a:r>
              <a:rPr sz="2050" spc="140" dirty="0">
                <a:latin typeface="Times New Roman"/>
                <a:cs typeface="Times New Roman"/>
              </a:rPr>
              <a:t>,</a:t>
            </a:r>
            <a:endParaRPr sz="2050">
              <a:latin typeface="Times New Roman"/>
              <a:cs typeface="Times New Roman"/>
            </a:endParaRPr>
          </a:p>
        </p:txBody>
      </p:sp>
      <p:sp>
        <p:nvSpPr>
          <p:cNvPr id="8" name="object 8"/>
          <p:cNvSpPr txBox="1"/>
          <p:nvPr/>
        </p:nvSpPr>
        <p:spPr>
          <a:xfrm>
            <a:off x="1231900" y="908049"/>
            <a:ext cx="543560" cy="336550"/>
          </a:xfrm>
          <a:prstGeom prst="rect">
            <a:avLst/>
          </a:prstGeom>
        </p:spPr>
        <p:txBody>
          <a:bodyPr vert="horz" wrap="square" lIns="0" tIns="11430" rIns="0" bIns="0" rtlCol="0">
            <a:spAutoFit/>
          </a:bodyPr>
          <a:lstStyle/>
          <a:p>
            <a:pPr marL="38100">
              <a:lnSpc>
                <a:spcPct val="100000"/>
              </a:lnSpc>
              <a:spcBef>
                <a:spcPts val="90"/>
              </a:spcBef>
            </a:pPr>
            <a:r>
              <a:rPr sz="3075" spc="1080" baseline="-33875" dirty="0">
                <a:latin typeface="Symbol"/>
                <a:cs typeface="Symbol"/>
              </a:rPr>
              <a:t></a:t>
            </a:r>
            <a:r>
              <a:rPr sz="3075" spc="-75" baseline="-33875" dirty="0">
                <a:latin typeface="Times New Roman"/>
                <a:cs typeface="Times New Roman"/>
              </a:rPr>
              <a:t> </a:t>
            </a:r>
            <a:r>
              <a:rPr sz="2050" spc="280" dirty="0">
                <a:latin typeface="Times New Roman"/>
                <a:cs typeface="Times New Roman"/>
              </a:rPr>
              <a:t>1</a:t>
            </a:r>
            <a:endParaRPr sz="2050">
              <a:latin typeface="Times New Roman"/>
              <a:cs typeface="Times New Roman"/>
            </a:endParaRPr>
          </a:p>
        </p:txBody>
      </p:sp>
      <p:sp>
        <p:nvSpPr>
          <p:cNvPr id="9" name="object 9"/>
          <p:cNvSpPr txBox="1"/>
          <p:nvPr/>
        </p:nvSpPr>
        <p:spPr>
          <a:xfrm>
            <a:off x="1231900" y="215899"/>
            <a:ext cx="543560" cy="336550"/>
          </a:xfrm>
          <a:prstGeom prst="rect">
            <a:avLst/>
          </a:prstGeom>
        </p:spPr>
        <p:txBody>
          <a:bodyPr vert="horz" wrap="square" lIns="0" tIns="11430" rIns="0" bIns="0" rtlCol="0">
            <a:spAutoFit/>
          </a:bodyPr>
          <a:lstStyle/>
          <a:p>
            <a:pPr marL="38100">
              <a:lnSpc>
                <a:spcPct val="100000"/>
              </a:lnSpc>
              <a:spcBef>
                <a:spcPts val="90"/>
              </a:spcBef>
            </a:pPr>
            <a:r>
              <a:rPr sz="3075" spc="1080" baseline="-33875" dirty="0">
                <a:latin typeface="Symbol"/>
                <a:cs typeface="Symbol"/>
              </a:rPr>
              <a:t></a:t>
            </a:r>
            <a:r>
              <a:rPr sz="3075" spc="-75" baseline="-33875" dirty="0">
                <a:latin typeface="Times New Roman"/>
                <a:cs typeface="Times New Roman"/>
              </a:rPr>
              <a:t> </a:t>
            </a:r>
            <a:r>
              <a:rPr sz="2050" spc="280" dirty="0">
                <a:latin typeface="Times New Roman"/>
                <a:cs typeface="Times New Roman"/>
              </a:rPr>
              <a:t>1</a:t>
            </a:r>
            <a:endParaRPr sz="2050">
              <a:latin typeface="Times New Roman"/>
              <a:cs typeface="Times New Roman"/>
            </a:endParaRPr>
          </a:p>
        </p:txBody>
      </p:sp>
      <p:sp>
        <p:nvSpPr>
          <p:cNvPr id="10" name="object 10"/>
          <p:cNvSpPr txBox="1"/>
          <p:nvPr/>
        </p:nvSpPr>
        <p:spPr>
          <a:xfrm>
            <a:off x="3846829" y="2011679"/>
            <a:ext cx="122555" cy="207010"/>
          </a:xfrm>
          <a:prstGeom prst="rect">
            <a:avLst/>
          </a:prstGeom>
        </p:spPr>
        <p:txBody>
          <a:bodyPr vert="horz" wrap="square" lIns="0" tIns="11430" rIns="0" bIns="0" rtlCol="0">
            <a:spAutoFit/>
          </a:bodyPr>
          <a:lstStyle/>
          <a:p>
            <a:pPr marL="12700">
              <a:lnSpc>
                <a:spcPct val="100000"/>
              </a:lnSpc>
              <a:spcBef>
                <a:spcPts val="90"/>
              </a:spcBef>
            </a:pPr>
            <a:r>
              <a:rPr sz="1200" spc="160" dirty="0">
                <a:latin typeface="Times New Roman"/>
                <a:cs typeface="Times New Roman"/>
              </a:rPr>
              <a:t>0</a:t>
            </a:r>
            <a:endParaRPr sz="1200">
              <a:latin typeface="Times New Roman"/>
              <a:cs typeface="Times New Roman"/>
            </a:endParaRPr>
          </a:p>
        </p:txBody>
      </p:sp>
      <p:sp>
        <p:nvSpPr>
          <p:cNvPr id="11" name="object 11"/>
          <p:cNvSpPr txBox="1"/>
          <p:nvPr/>
        </p:nvSpPr>
        <p:spPr>
          <a:xfrm>
            <a:off x="3281679" y="1973579"/>
            <a:ext cx="122555" cy="207010"/>
          </a:xfrm>
          <a:prstGeom prst="rect">
            <a:avLst/>
          </a:prstGeom>
        </p:spPr>
        <p:txBody>
          <a:bodyPr vert="horz" wrap="square" lIns="0" tIns="11430" rIns="0" bIns="0" rtlCol="0">
            <a:spAutoFit/>
          </a:bodyPr>
          <a:lstStyle/>
          <a:p>
            <a:pPr marL="12700">
              <a:lnSpc>
                <a:spcPct val="100000"/>
              </a:lnSpc>
              <a:spcBef>
                <a:spcPts val="90"/>
              </a:spcBef>
            </a:pPr>
            <a:r>
              <a:rPr sz="1200" spc="160" dirty="0">
                <a:latin typeface="Times New Roman"/>
                <a:cs typeface="Times New Roman"/>
              </a:rPr>
              <a:t>0</a:t>
            </a:r>
            <a:endParaRPr sz="1200">
              <a:latin typeface="Times New Roman"/>
              <a:cs typeface="Times New Roman"/>
            </a:endParaRPr>
          </a:p>
        </p:txBody>
      </p:sp>
      <p:sp>
        <p:nvSpPr>
          <p:cNvPr id="12" name="object 12"/>
          <p:cNvSpPr txBox="1"/>
          <p:nvPr/>
        </p:nvSpPr>
        <p:spPr>
          <a:xfrm>
            <a:off x="5069840" y="1670050"/>
            <a:ext cx="240665" cy="566420"/>
          </a:xfrm>
          <a:prstGeom prst="rect">
            <a:avLst/>
          </a:prstGeom>
        </p:spPr>
        <p:txBody>
          <a:bodyPr vert="horz" wrap="square" lIns="0" tIns="11430" rIns="0" bIns="0" rtlCol="0">
            <a:spAutoFit/>
          </a:bodyPr>
          <a:lstStyle/>
          <a:p>
            <a:pPr marL="38100">
              <a:lnSpc>
                <a:spcPts val="2135"/>
              </a:lnSpc>
              <a:spcBef>
                <a:spcPts val="90"/>
              </a:spcBef>
            </a:pPr>
            <a:r>
              <a:rPr sz="2050" spc="500" dirty="0">
                <a:latin typeface="Symbol"/>
                <a:cs typeface="Symbol"/>
              </a:rPr>
              <a:t></a:t>
            </a:r>
            <a:endParaRPr sz="2050">
              <a:latin typeface="Symbol"/>
              <a:cs typeface="Symbol"/>
            </a:endParaRPr>
          </a:p>
          <a:p>
            <a:pPr marL="38100">
              <a:lnSpc>
                <a:spcPts val="2135"/>
              </a:lnSpc>
            </a:pPr>
            <a:r>
              <a:rPr sz="2050" spc="-145" dirty="0">
                <a:latin typeface="Symbol"/>
                <a:cs typeface="Symbol"/>
              </a:rPr>
              <a:t></a:t>
            </a:r>
            <a:r>
              <a:rPr sz="3075" spc="-217" baseline="-9485" dirty="0">
                <a:latin typeface="Symbol"/>
                <a:cs typeface="Symbol"/>
              </a:rPr>
              <a:t></a:t>
            </a:r>
            <a:endParaRPr sz="3075" baseline="-9485">
              <a:latin typeface="Symbol"/>
              <a:cs typeface="Symbol"/>
            </a:endParaRPr>
          </a:p>
        </p:txBody>
      </p:sp>
      <p:sp>
        <p:nvSpPr>
          <p:cNvPr id="13" name="object 13"/>
          <p:cNvSpPr txBox="1"/>
          <p:nvPr/>
        </p:nvSpPr>
        <p:spPr>
          <a:xfrm>
            <a:off x="4062729" y="1762760"/>
            <a:ext cx="1031240" cy="336550"/>
          </a:xfrm>
          <a:prstGeom prst="rect">
            <a:avLst/>
          </a:prstGeom>
        </p:spPr>
        <p:txBody>
          <a:bodyPr vert="horz" wrap="square" lIns="0" tIns="11430" rIns="0" bIns="0" rtlCol="0">
            <a:spAutoFit/>
          </a:bodyPr>
          <a:lstStyle/>
          <a:p>
            <a:pPr marL="12700">
              <a:lnSpc>
                <a:spcPct val="100000"/>
              </a:lnSpc>
              <a:spcBef>
                <a:spcPts val="90"/>
              </a:spcBef>
            </a:pPr>
            <a:r>
              <a:rPr sz="2050" spc="240" dirty="0">
                <a:latin typeface="Times New Roman"/>
                <a:cs typeface="Times New Roman"/>
              </a:rPr>
              <a:t>cos</a:t>
            </a:r>
            <a:r>
              <a:rPr sz="2050" spc="-210" dirty="0">
                <a:latin typeface="Times New Roman"/>
                <a:cs typeface="Times New Roman"/>
              </a:rPr>
              <a:t> </a:t>
            </a:r>
            <a:r>
              <a:rPr sz="2050" i="1" spc="220" dirty="0">
                <a:latin typeface="Times New Roman"/>
                <a:cs typeface="Times New Roman"/>
              </a:rPr>
              <a:t>ntdt</a:t>
            </a:r>
            <a:endParaRPr sz="2050">
              <a:latin typeface="Times New Roman"/>
              <a:cs typeface="Times New Roman"/>
            </a:endParaRPr>
          </a:p>
        </p:txBody>
      </p:sp>
      <p:sp>
        <p:nvSpPr>
          <p:cNvPr id="14" name="object 14"/>
          <p:cNvSpPr txBox="1"/>
          <p:nvPr/>
        </p:nvSpPr>
        <p:spPr>
          <a:xfrm>
            <a:off x="3754120" y="1725929"/>
            <a:ext cx="188595" cy="492125"/>
          </a:xfrm>
          <a:prstGeom prst="rect">
            <a:avLst/>
          </a:prstGeom>
        </p:spPr>
        <p:txBody>
          <a:bodyPr vert="horz" wrap="square" lIns="0" tIns="13970" rIns="0" bIns="0" rtlCol="0">
            <a:spAutoFit/>
          </a:bodyPr>
          <a:lstStyle/>
          <a:p>
            <a:pPr marL="12700">
              <a:lnSpc>
                <a:spcPct val="100000"/>
              </a:lnSpc>
              <a:spcBef>
                <a:spcPts val="110"/>
              </a:spcBef>
            </a:pPr>
            <a:r>
              <a:rPr sz="3050" spc="180" dirty="0">
                <a:latin typeface="Symbol"/>
                <a:cs typeface="Symbol"/>
              </a:rPr>
              <a:t></a:t>
            </a:r>
            <a:endParaRPr sz="3050">
              <a:latin typeface="Symbol"/>
              <a:cs typeface="Symbol"/>
            </a:endParaRPr>
          </a:p>
        </p:txBody>
      </p:sp>
      <p:sp>
        <p:nvSpPr>
          <p:cNvPr id="15" name="object 15"/>
          <p:cNvSpPr txBox="1"/>
          <p:nvPr/>
        </p:nvSpPr>
        <p:spPr>
          <a:xfrm>
            <a:off x="3901440" y="1032509"/>
            <a:ext cx="188595" cy="492125"/>
          </a:xfrm>
          <a:prstGeom prst="rect">
            <a:avLst/>
          </a:prstGeom>
        </p:spPr>
        <p:txBody>
          <a:bodyPr vert="horz" wrap="square" lIns="0" tIns="13970" rIns="0" bIns="0" rtlCol="0">
            <a:spAutoFit/>
          </a:bodyPr>
          <a:lstStyle/>
          <a:p>
            <a:pPr marL="12700">
              <a:lnSpc>
                <a:spcPct val="100000"/>
              </a:lnSpc>
              <a:spcBef>
                <a:spcPts val="110"/>
              </a:spcBef>
            </a:pPr>
            <a:r>
              <a:rPr sz="3050" spc="-110" dirty="0">
                <a:latin typeface="Symbol"/>
                <a:cs typeface="Symbol"/>
              </a:rPr>
              <a:t></a:t>
            </a:r>
            <a:endParaRPr sz="3050">
              <a:latin typeface="Symbol"/>
              <a:cs typeface="Symbol"/>
            </a:endParaRPr>
          </a:p>
        </p:txBody>
      </p:sp>
      <p:sp>
        <p:nvSpPr>
          <p:cNvPr id="16" name="object 16"/>
          <p:cNvSpPr txBox="1"/>
          <p:nvPr/>
        </p:nvSpPr>
        <p:spPr>
          <a:xfrm>
            <a:off x="1824989" y="1032509"/>
            <a:ext cx="188595" cy="492125"/>
          </a:xfrm>
          <a:prstGeom prst="rect">
            <a:avLst/>
          </a:prstGeom>
        </p:spPr>
        <p:txBody>
          <a:bodyPr vert="horz" wrap="square" lIns="0" tIns="13970" rIns="0" bIns="0" rtlCol="0">
            <a:spAutoFit/>
          </a:bodyPr>
          <a:lstStyle/>
          <a:p>
            <a:pPr marL="12700">
              <a:lnSpc>
                <a:spcPct val="100000"/>
              </a:lnSpc>
              <a:spcBef>
                <a:spcPts val="110"/>
              </a:spcBef>
            </a:pPr>
            <a:r>
              <a:rPr sz="3050" spc="-80" dirty="0">
                <a:latin typeface="Symbol"/>
                <a:cs typeface="Symbol"/>
              </a:rPr>
              <a:t></a:t>
            </a:r>
            <a:endParaRPr sz="3050">
              <a:latin typeface="Symbol"/>
              <a:cs typeface="Symbol"/>
            </a:endParaRPr>
          </a:p>
        </p:txBody>
      </p:sp>
      <p:sp>
        <p:nvSpPr>
          <p:cNvPr id="17" name="object 17"/>
          <p:cNvSpPr txBox="1"/>
          <p:nvPr/>
        </p:nvSpPr>
        <p:spPr>
          <a:xfrm>
            <a:off x="1916429" y="875029"/>
            <a:ext cx="3449320" cy="651510"/>
          </a:xfrm>
          <a:prstGeom prst="rect">
            <a:avLst/>
          </a:prstGeom>
        </p:spPr>
        <p:txBody>
          <a:bodyPr vert="horz" wrap="square" lIns="0" tIns="11430" rIns="0" bIns="0" rtlCol="0">
            <a:spAutoFit/>
          </a:bodyPr>
          <a:lstStyle/>
          <a:p>
            <a:pPr marL="50800">
              <a:lnSpc>
                <a:spcPts val="1995"/>
              </a:lnSpc>
              <a:spcBef>
                <a:spcPts val="90"/>
              </a:spcBef>
              <a:tabLst>
                <a:tab pos="1735455" algn="l"/>
                <a:tab pos="2126615" algn="l"/>
              </a:tabLst>
            </a:pPr>
            <a:r>
              <a:rPr sz="1300" spc="360" dirty="0">
                <a:latin typeface="Symbol"/>
                <a:cs typeface="Symbol"/>
              </a:rPr>
              <a:t></a:t>
            </a:r>
            <a:r>
              <a:rPr sz="1300" spc="360" dirty="0">
                <a:latin typeface="Times New Roman"/>
                <a:cs typeface="Times New Roman"/>
              </a:rPr>
              <a:t>	</a:t>
            </a:r>
            <a:r>
              <a:rPr sz="3075" spc="419" baseline="-6775" dirty="0">
                <a:latin typeface="Times New Roman"/>
                <a:cs typeface="Times New Roman"/>
              </a:rPr>
              <a:t>2	</a:t>
            </a:r>
            <a:r>
              <a:rPr sz="1300" spc="360" dirty="0">
                <a:latin typeface="Symbol"/>
                <a:cs typeface="Symbol"/>
              </a:rPr>
              <a:t></a:t>
            </a:r>
            <a:endParaRPr sz="1300">
              <a:latin typeface="Symbol"/>
              <a:cs typeface="Symbol"/>
            </a:endParaRPr>
          </a:p>
          <a:p>
            <a:pPr marL="223520">
              <a:lnSpc>
                <a:spcPts val="1750"/>
              </a:lnSpc>
              <a:tabLst>
                <a:tab pos="2299335" algn="l"/>
              </a:tabLst>
            </a:pPr>
            <a:r>
              <a:rPr sz="2050" i="1" spc="155" dirty="0">
                <a:latin typeface="Times New Roman"/>
                <a:cs typeface="Times New Roman"/>
              </a:rPr>
              <a:t>t </a:t>
            </a:r>
            <a:r>
              <a:rPr sz="2050" spc="215" dirty="0">
                <a:latin typeface="Times New Roman"/>
                <a:cs typeface="Times New Roman"/>
              </a:rPr>
              <a:t>sin</a:t>
            </a:r>
            <a:r>
              <a:rPr sz="2050" spc="-290" dirty="0">
                <a:latin typeface="Times New Roman"/>
                <a:cs typeface="Times New Roman"/>
              </a:rPr>
              <a:t> </a:t>
            </a:r>
            <a:r>
              <a:rPr sz="2050" i="1" spc="220" dirty="0">
                <a:latin typeface="Times New Roman"/>
                <a:cs typeface="Times New Roman"/>
              </a:rPr>
              <a:t>ntdt</a:t>
            </a:r>
            <a:r>
              <a:rPr sz="2050" i="1" spc="240" dirty="0">
                <a:latin typeface="Times New Roman"/>
                <a:cs typeface="Times New Roman"/>
              </a:rPr>
              <a:t> </a:t>
            </a:r>
            <a:r>
              <a:rPr sz="2050" spc="720" dirty="0">
                <a:latin typeface="Symbol"/>
                <a:cs typeface="Symbol"/>
              </a:rPr>
              <a:t></a:t>
            </a:r>
            <a:r>
              <a:rPr sz="2050" spc="720" dirty="0">
                <a:latin typeface="Times New Roman"/>
                <a:cs typeface="Times New Roman"/>
              </a:rPr>
              <a:t>	</a:t>
            </a:r>
            <a:r>
              <a:rPr sz="2050" i="1" spc="155" dirty="0">
                <a:latin typeface="Times New Roman"/>
                <a:cs typeface="Times New Roman"/>
              </a:rPr>
              <a:t>t </a:t>
            </a:r>
            <a:r>
              <a:rPr sz="2050" spc="215" dirty="0">
                <a:latin typeface="Times New Roman"/>
                <a:cs typeface="Times New Roman"/>
              </a:rPr>
              <a:t>sin</a:t>
            </a:r>
            <a:r>
              <a:rPr sz="2050" spc="-360" dirty="0">
                <a:latin typeface="Times New Roman"/>
                <a:cs typeface="Times New Roman"/>
              </a:rPr>
              <a:t> </a:t>
            </a:r>
            <a:r>
              <a:rPr sz="2050" i="1" spc="220" dirty="0">
                <a:latin typeface="Times New Roman"/>
                <a:cs typeface="Times New Roman"/>
              </a:rPr>
              <a:t>ntdt</a:t>
            </a:r>
            <a:endParaRPr sz="2050">
              <a:latin typeface="Times New Roman"/>
              <a:cs typeface="Times New Roman"/>
            </a:endParaRPr>
          </a:p>
          <a:p>
            <a:pPr marL="828675" algn="ctr">
              <a:lnSpc>
                <a:spcPts val="1195"/>
              </a:lnSpc>
            </a:pPr>
            <a:r>
              <a:rPr sz="1200" spc="160" dirty="0">
                <a:latin typeface="Times New Roman"/>
                <a:cs typeface="Times New Roman"/>
              </a:rPr>
              <a:t>0</a:t>
            </a:r>
            <a:endParaRPr sz="1200">
              <a:latin typeface="Times New Roman"/>
              <a:cs typeface="Times New Roman"/>
            </a:endParaRPr>
          </a:p>
        </p:txBody>
      </p:sp>
      <p:sp>
        <p:nvSpPr>
          <p:cNvPr id="18" name="object 18"/>
          <p:cNvSpPr txBox="1"/>
          <p:nvPr/>
        </p:nvSpPr>
        <p:spPr>
          <a:xfrm>
            <a:off x="1921510" y="1305439"/>
            <a:ext cx="259079" cy="224154"/>
          </a:xfrm>
          <a:prstGeom prst="rect">
            <a:avLst/>
          </a:prstGeom>
        </p:spPr>
        <p:txBody>
          <a:bodyPr vert="horz" wrap="square" lIns="0" tIns="12700" rIns="0" bIns="0" rtlCol="0">
            <a:spAutoFit/>
          </a:bodyPr>
          <a:lstStyle/>
          <a:p>
            <a:pPr marL="12700">
              <a:lnSpc>
                <a:spcPct val="100000"/>
              </a:lnSpc>
              <a:spcBef>
                <a:spcPts val="100"/>
              </a:spcBef>
            </a:pPr>
            <a:r>
              <a:rPr sz="1200" spc="95" dirty="0">
                <a:latin typeface="Symbol"/>
                <a:cs typeface="Symbol"/>
              </a:rPr>
              <a:t></a:t>
            </a:r>
            <a:r>
              <a:rPr sz="1300" spc="360" dirty="0">
                <a:latin typeface="Symbol"/>
                <a:cs typeface="Symbol"/>
              </a:rPr>
              <a:t></a:t>
            </a:r>
            <a:endParaRPr sz="1300">
              <a:latin typeface="Symbol"/>
              <a:cs typeface="Symbol"/>
            </a:endParaRPr>
          </a:p>
        </p:txBody>
      </p:sp>
      <p:sp>
        <p:nvSpPr>
          <p:cNvPr id="19" name="object 19"/>
          <p:cNvSpPr txBox="1"/>
          <p:nvPr/>
        </p:nvSpPr>
        <p:spPr>
          <a:xfrm>
            <a:off x="1824989" y="340359"/>
            <a:ext cx="188595" cy="492125"/>
          </a:xfrm>
          <a:prstGeom prst="rect">
            <a:avLst/>
          </a:prstGeom>
        </p:spPr>
        <p:txBody>
          <a:bodyPr vert="horz" wrap="square" lIns="0" tIns="13970" rIns="0" bIns="0" rtlCol="0">
            <a:spAutoFit/>
          </a:bodyPr>
          <a:lstStyle/>
          <a:p>
            <a:pPr marL="12700">
              <a:lnSpc>
                <a:spcPct val="100000"/>
              </a:lnSpc>
              <a:spcBef>
                <a:spcPts val="110"/>
              </a:spcBef>
            </a:pPr>
            <a:r>
              <a:rPr sz="3050" spc="-80" dirty="0">
                <a:latin typeface="Symbol"/>
                <a:cs typeface="Symbol"/>
              </a:rPr>
              <a:t></a:t>
            </a:r>
            <a:endParaRPr sz="3050">
              <a:latin typeface="Symbol"/>
              <a:cs typeface="Symbol"/>
            </a:endParaRPr>
          </a:p>
        </p:txBody>
      </p:sp>
      <p:sp>
        <p:nvSpPr>
          <p:cNvPr id="20" name="object 20"/>
          <p:cNvSpPr txBox="1"/>
          <p:nvPr/>
        </p:nvSpPr>
        <p:spPr>
          <a:xfrm>
            <a:off x="1954529" y="275469"/>
            <a:ext cx="1947545" cy="438150"/>
          </a:xfrm>
          <a:prstGeom prst="rect">
            <a:avLst/>
          </a:prstGeom>
        </p:spPr>
        <p:txBody>
          <a:bodyPr vert="horz" wrap="square" lIns="0" tIns="12700" rIns="0" bIns="0" rtlCol="0">
            <a:spAutoFit/>
          </a:bodyPr>
          <a:lstStyle/>
          <a:p>
            <a:pPr marL="12700">
              <a:lnSpc>
                <a:spcPts val="1175"/>
              </a:lnSpc>
              <a:spcBef>
                <a:spcPts val="100"/>
              </a:spcBef>
            </a:pPr>
            <a:r>
              <a:rPr sz="1300" spc="360" dirty="0">
                <a:latin typeface="Symbol"/>
                <a:cs typeface="Symbol"/>
              </a:rPr>
              <a:t></a:t>
            </a:r>
            <a:endParaRPr sz="1300">
              <a:latin typeface="Symbol"/>
              <a:cs typeface="Symbol"/>
            </a:endParaRPr>
          </a:p>
          <a:p>
            <a:pPr marL="185420">
              <a:lnSpc>
                <a:spcPts val="2075"/>
              </a:lnSpc>
            </a:pPr>
            <a:r>
              <a:rPr sz="2050" i="1" spc="155" dirty="0">
                <a:latin typeface="Times New Roman"/>
                <a:cs typeface="Times New Roman"/>
              </a:rPr>
              <a:t>t</a:t>
            </a:r>
            <a:r>
              <a:rPr sz="2050" i="1" spc="-80" dirty="0">
                <a:latin typeface="Times New Roman"/>
                <a:cs typeface="Times New Roman"/>
              </a:rPr>
              <a:t> </a:t>
            </a:r>
            <a:r>
              <a:rPr sz="2050" spc="250" dirty="0">
                <a:latin typeface="Times New Roman"/>
                <a:cs typeface="Times New Roman"/>
              </a:rPr>
              <a:t>cos</a:t>
            </a:r>
            <a:r>
              <a:rPr sz="2050" spc="-185" dirty="0">
                <a:latin typeface="Times New Roman"/>
                <a:cs typeface="Times New Roman"/>
              </a:rPr>
              <a:t> </a:t>
            </a:r>
            <a:r>
              <a:rPr sz="2050" i="1" spc="220" dirty="0">
                <a:latin typeface="Times New Roman"/>
                <a:cs typeface="Times New Roman"/>
              </a:rPr>
              <a:t>ntdt</a:t>
            </a:r>
            <a:r>
              <a:rPr sz="2050" i="1" spc="200" dirty="0">
                <a:latin typeface="Times New Roman"/>
                <a:cs typeface="Times New Roman"/>
              </a:rPr>
              <a:t> </a:t>
            </a:r>
            <a:r>
              <a:rPr sz="2050" spc="415" dirty="0">
                <a:latin typeface="Symbol"/>
                <a:cs typeface="Symbol"/>
              </a:rPr>
              <a:t></a:t>
            </a:r>
            <a:r>
              <a:rPr sz="2050" spc="415" dirty="0">
                <a:latin typeface="Times New Roman"/>
                <a:cs typeface="Times New Roman"/>
              </a:rPr>
              <a:t>0,</a:t>
            </a:r>
            <a:endParaRPr sz="2050">
              <a:latin typeface="Times New Roman"/>
              <a:cs typeface="Times New Roman"/>
            </a:endParaRPr>
          </a:p>
        </p:txBody>
      </p:sp>
      <p:sp>
        <p:nvSpPr>
          <p:cNvPr id="21" name="object 21"/>
          <p:cNvSpPr txBox="1"/>
          <p:nvPr/>
        </p:nvSpPr>
        <p:spPr>
          <a:xfrm>
            <a:off x="1921510" y="612019"/>
            <a:ext cx="259079" cy="224154"/>
          </a:xfrm>
          <a:prstGeom prst="rect">
            <a:avLst/>
          </a:prstGeom>
        </p:spPr>
        <p:txBody>
          <a:bodyPr vert="horz" wrap="square" lIns="0" tIns="12700" rIns="0" bIns="0" rtlCol="0">
            <a:spAutoFit/>
          </a:bodyPr>
          <a:lstStyle/>
          <a:p>
            <a:pPr marL="12700">
              <a:lnSpc>
                <a:spcPct val="100000"/>
              </a:lnSpc>
              <a:spcBef>
                <a:spcPts val="100"/>
              </a:spcBef>
            </a:pPr>
            <a:r>
              <a:rPr sz="1200" spc="95" dirty="0">
                <a:latin typeface="Symbol"/>
                <a:cs typeface="Symbol"/>
              </a:rPr>
              <a:t></a:t>
            </a:r>
            <a:r>
              <a:rPr sz="1300" spc="360" dirty="0">
                <a:latin typeface="Symbol"/>
                <a:cs typeface="Symbol"/>
              </a:rPr>
              <a:t></a:t>
            </a:r>
            <a:endParaRPr sz="1300">
              <a:latin typeface="Symbol"/>
              <a:cs typeface="Symbol"/>
            </a:endParaRPr>
          </a:p>
        </p:txBody>
      </p:sp>
      <p:sp>
        <p:nvSpPr>
          <p:cNvPr id="22" name="object 22"/>
          <p:cNvSpPr txBox="1"/>
          <p:nvPr/>
        </p:nvSpPr>
        <p:spPr>
          <a:xfrm>
            <a:off x="1046480" y="1242060"/>
            <a:ext cx="122555" cy="207010"/>
          </a:xfrm>
          <a:prstGeom prst="rect">
            <a:avLst/>
          </a:prstGeom>
        </p:spPr>
        <p:txBody>
          <a:bodyPr vert="horz" wrap="square" lIns="0" tIns="11430" rIns="0" bIns="0" rtlCol="0">
            <a:spAutoFit/>
          </a:bodyPr>
          <a:lstStyle/>
          <a:p>
            <a:pPr marL="12700">
              <a:lnSpc>
                <a:spcPct val="100000"/>
              </a:lnSpc>
              <a:spcBef>
                <a:spcPts val="90"/>
              </a:spcBef>
            </a:pPr>
            <a:r>
              <a:rPr sz="1200" i="1" spc="160" dirty="0">
                <a:latin typeface="Times New Roman"/>
                <a:cs typeface="Times New Roman"/>
              </a:rPr>
              <a:t>n</a:t>
            </a:r>
            <a:endParaRPr sz="1200">
              <a:latin typeface="Times New Roman"/>
              <a:cs typeface="Times New Roman"/>
            </a:endParaRPr>
          </a:p>
        </p:txBody>
      </p:sp>
      <p:sp>
        <p:nvSpPr>
          <p:cNvPr id="23" name="object 23"/>
          <p:cNvSpPr txBox="1"/>
          <p:nvPr/>
        </p:nvSpPr>
        <p:spPr>
          <a:xfrm>
            <a:off x="1046480" y="549910"/>
            <a:ext cx="122555" cy="207010"/>
          </a:xfrm>
          <a:prstGeom prst="rect">
            <a:avLst/>
          </a:prstGeom>
        </p:spPr>
        <p:txBody>
          <a:bodyPr vert="horz" wrap="square" lIns="0" tIns="11430" rIns="0" bIns="0" rtlCol="0">
            <a:spAutoFit/>
          </a:bodyPr>
          <a:lstStyle/>
          <a:p>
            <a:pPr marL="12700">
              <a:lnSpc>
                <a:spcPct val="100000"/>
              </a:lnSpc>
              <a:spcBef>
                <a:spcPts val="90"/>
              </a:spcBef>
            </a:pPr>
            <a:r>
              <a:rPr sz="1200" i="1" spc="160" dirty="0">
                <a:latin typeface="Times New Roman"/>
                <a:cs typeface="Times New Roman"/>
              </a:rPr>
              <a:t>n</a:t>
            </a:r>
            <a:endParaRPr sz="1200">
              <a:latin typeface="Times New Roman"/>
              <a:cs typeface="Times New Roman"/>
            </a:endParaRPr>
          </a:p>
        </p:txBody>
      </p:sp>
      <p:sp>
        <p:nvSpPr>
          <p:cNvPr id="24" name="object 24"/>
          <p:cNvSpPr txBox="1"/>
          <p:nvPr/>
        </p:nvSpPr>
        <p:spPr>
          <a:xfrm>
            <a:off x="448309" y="2655570"/>
            <a:ext cx="3155950" cy="588010"/>
          </a:xfrm>
          <a:prstGeom prst="rect">
            <a:avLst/>
          </a:prstGeom>
        </p:spPr>
        <p:txBody>
          <a:bodyPr vert="horz" wrap="square" lIns="0" tIns="11430" rIns="0" bIns="0" rtlCol="0">
            <a:spAutoFit/>
          </a:bodyPr>
          <a:lstStyle/>
          <a:p>
            <a:pPr marR="767715" algn="ctr">
              <a:lnSpc>
                <a:spcPts val="2250"/>
              </a:lnSpc>
              <a:spcBef>
                <a:spcPts val="90"/>
              </a:spcBef>
            </a:pPr>
            <a:r>
              <a:rPr sz="2050" i="1" spc="280" dirty="0">
                <a:latin typeface="Times New Roman"/>
                <a:cs typeface="Times New Roman"/>
              </a:rPr>
              <a:t>n</a:t>
            </a:r>
            <a:endParaRPr sz="2050">
              <a:latin typeface="Times New Roman"/>
              <a:cs typeface="Times New Roman"/>
            </a:endParaRPr>
          </a:p>
          <a:p>
            <a:pPr algn="ctr">
              <a:lnSpc>
                <a:spcPts val="2190"/>
              </a:lnSpc>
            </a:pPr>
            <a:r>
              <a:rPr sz="2000" dirty="0">
                <a:latin typeface="Times New Roman"/>
                <a:cs typeface="Times New Roman"/>
              </a:rPr>
              <a:t>So, the expansion of f(x)</a:t>
            </a:r>
            <a:r>
              <a:rPr sz="2000" spc="-40" dirty="0">
                <a:latin typeface="Times New Roman"/>
                <a:cs typeface="Times New Roman"/>
              </a:rPr>
              <a:t> </a:t>
            </a:r>
            <a:r>
              <a:rPr sz="2000" dirty="0">
                <a:latin typeface="Times New Roman"/>
                <a:cs typeface="Times New Roman"/>
              </a:rPr>
              <a:t>reads</a:t>
            </a:r>
            <a:endParaRPr sz="2000">
              <a:latin typeface="Times New Roman"/>
              <a:cs typeface="Times New Roman"/>
            </a:endParaRPr>
          </a:p>
        </p:txBody>
      </p:sp>
      <p:sp>
        <p:nvSpPr>
          <p:cNvPr id="25" name="object 25"/>
          <p:cNvSpPr txBox="1"/>
          <p:nvPr/>
        </p:nvSpPr>
        <p:spPr>
          <a:xfrm>
            <a:off x="891539" y="1069340"/>
            <a:ext cx="191770" cy="336550"/>
          </a:xfrm>
          <a:prstGeom prst="rect">
            <a:avLst/>
          </a:prstGeom>
        </p:spPr>
        <p:txBody>
          <a:bodyPr vert="horz" wrap="square" lIns="0" tIns="11430" rIns="0" bIns="0" rtlCol="0">
            <a:spAutoFit/>
          </a:bodyPr>
          <a:lstStyle/>
          <a:p>
            <a:pPr marL="12700">
              <a:lnSpc>
                <a:spcPct val="100000"/>
              </a:lnSpc>
              <a:spcBef>
                <a:spcPts val="90"/>
              </a:spcBef>
            </a:pPr>
            <a:r>
              <a:rPr sz="2050" i="1" spc="280" dirty="0">
                <a:latin typeface="Times New Roman"/>
                <a:cs typeface="Times New Roman"/>
              </a:rPr>
              <a:t>b</a:t>
            </a:r>
            <a:endParaRPr sz="2050">
              <a:latin typeface="Times New Roman"/>
              <a:cs typeface="Times New Roman"/>
            </a:endParaRPr>
          </a:p>
        </p:txBody>
      </p:sp>
      <p:sp>
        <p:nvSpPr>
          <p:cNvPr id="26" name="object 26"/>
          <p:cNvSpPr txBox="1"/>
          <p:nvPr/>
        </p:nvSpPr>
        <p:spPr>
          <a:xfrm>
            <a:off x="876300" y="377190"/>
            <a:ext cx="191770" cy="336550"/>
          </a:xfrm>
          <a:prstGeom prst="rect">
            <a:avLst/>
          </a:prstGeom>
        </p:spPr>
        <p:txBody>
          <a:bodyPr vert="horz" wrap="square" lIns="0" tIns="11430" rIns="0" bIns="0" rtlCol="0">
            <a:spAutoFit/>
          </a:bodyPr>
          <a:lstStyle/>
          <a:p>
            <a:pPr marL="12700">
              <a:lnSpc>
                <a:spcPct val="100000"/>
              </a:lnSpc>
              <a:spcBef>
                <a:spcPts val="90"/>
              </a:spcBef>
            </a:pPr>
            <a:r>
              <a:rPr sz="2050" i="1" spc="280" dirty="0">
                <a:latin typeface="Times New Roman"/>
                <a:cs typeface="Times New Roman"/>
              </a:rPr>
              <a:t>a</a:t>
            </a:r>
            <a:endParaRPr sz="2050">
              <a:latin typeface="Times New Roman"/>
              <a:cs typeface="Times New Roman"/>
            </a:endParaRPr>
          </a:p>
        </p:txBody>
      </p:sp>
      <p:sp>
        <p:nvSpPr>
          <p:cNvPr id="27" name="object 27"/>
          <p:cNvSpPr txBox="1"/>
          <p:nvPr/>
        </p:nvSpPr>
        <p:spPr>
          <a:xfrm>
            <a:off x="3883659" y="1661039"/>
            <a:ext cx="162560" cy="224154"/>
          </a:xfrm>
          <a:prstGeom prst="rect">
            <a:avLst/>
          </a:prstGeom>
        </p:spPr>
        <p:txBody>
          <a:bodyPr vert="horz" wrap="square" lIns="0" tIns="12700" rIns="0" bIns="0" rtlCol="0">
            <a:spAutoFit/>
          </a:bodyPr>
          <a:lstStyle/>
          <a:p>
            <a:pPr marL="12700">
              <a:lnSpc>
                <a:spcPct val="100000"/>
              </a:lnSpc>
              <a:spcBef>
                <a:spcPts val="100"/>
              </a:spcBef>
            </a:pPr>
            <a:r>
              <a:rPr sz="1300" spc="360" dirty="0">
                <a:latin typeface="Symbol"/>
                <a:cs typeface="Symbol"/>
              </a:rPr>
              <a:t></a:t>
            </a:r>
            <a:endParaRPr sz="1300">
              <a:latin typeface="Symbol"/>
              <a:cs typeface="Symbol"/>
            </a:endParaRPr>
          </a:p>
        </p:txBody>
      </p:sp>
      <p:sp>
        <p:nvSpPr>
          <p:cNvPr id="28" name="object 28"/>
          <p:cNvSpPr txBox="1"/>
          <p:nvPr/>
        </p:nvSpPr>
        <p:spPr>
          <a:xfrm>
            <a:off x="1219200" y="1762760"/>
            <a:ext cx="2566670" cy="336550"/>
          </a:xfrm>
          <a:prstGeom prst="rect">
            <a:avLst/>
          </a:prstGeom>
        </p:spPr>
        <p:txBody>
          <a:bodyPr vert="horz" wrap="square" lIns="0" tIns="11430" rIns="0" bIns="0" rtlCol="0">
            <a:spAutoFit/>
          </a:bodyPr>
          <a:lstStyle/>
          <a:p>
            <a:pPr marL="50800">
              <a:lnSpc>
                <a:spcPct val="100000"/>
              </a:lnSpc>
              <a:spcBef>
                <a:spcPts val="90"/>
              </a:spcBef>
            </a:pPr>
            <a:r>
              <a:rPr sz="2050" spc="720" dirty="0">
                <a:latin typeface="Symbol"/>
                <a:cs typeface="Symbol"/>
              </a:rPr>
              <a:t></a:t>
            </a:r>
            <a:r>
              <a:rPr sz="3075" u="sng" spc="-254" baseline="33875" dirty="0">
                <a:uFill>
                  <a:solidFill>
                    <a:srgbClr val="000000"/>
                  </a:solidFill>
                </a:uFill>
                <a:latin typeface="Times New Roman"/>
                <a:cs typeface="Times New Roman"/>
              </a:rPr>
              <a:t> </a:t>
            </a:r>
            <a:r>
              <a:rPr sz="3075" u="sng" spc="419" baseline="33875" dirty="0">
                <a:uFill>
                  <a:solidFill>
                    <a:srgbClr val="000000"/>
                  </a:solidFill>
                </a:uFill>
                <a:latin typeface="Times New Roman"/>
                <a:cs typeface="Times New Roman"/>
              </a:rPr>
              <a:t>2</a:t>
            </a:r>
            <a:r>
              <a:rPr sz="3075" spc="419" baseline="33875" dirty="0">
                <a:latin typeface="Times New Roman"/>
                <a:cs typeface="Times New Roman"/>
              </a:rPr>
              <a:t> </a:t>
            </a:r>
            <a:r>
              <a:rPr sz="3075" spc="562" baseline="20325" dirty="0">
                <a:latin typeface="Symbol"/>
                <a:cs typeface="Symbol"/>
              </a:rPr>
              <a:t></a:t>
            </a:r>
            <a:r>
              <a:rPr sz="2050" spc="375" dirty="0">
                <a:latin typeface="Symbol"/>
                <a:cs typeface="Symbol"/>
              </a:rPr>
              <a:t></a:t>
            </a:r>
            <a:r>
              <a:rPr sz="2050" i="1" spc="375" dirty="0">
                <a:latin typeface="Times New Roman"/>
                <a:cs typeface="Times New Roman"/>
              </a:rPr>
              <a:t>t </a:t>
            </a:r>
            <a:r>
              <a:rPr sz="2050" spc="245" dirty="0">
                <a:latin typeface="Times New Roman"/>
                <a:cs typeface="Times New Roman"/>
              </a:rPr>
              <a:t>cos </a:t>
            </a:r>
            <a:r>
              <a:rPr sz="2050" i="1" spc="220" dirty="0">
                <a:latin typeface="Times New Roman"/>
                <a:cs typeface="Times New Roman"/>
              </a:rPr>
              <a:t>nt </a:t>
            </a:r>
            <a:r>
              <a:rPr sz="1950" spc="540" baseline="53418" dirty="0">
                <a:latin typeface="Symbol"/>
                <a:cs typeface="Symbol"/>
              </a:rPr>
              <a:t></a:t>
            </a:r>
            <a:r>
              <a:rPr sz="1950" spc="540" baseline="53418" dirty="0">
                <a:latin typeface="Times New Roman"/>
                <a:cs typeface="Times New Roman"/>
              </a:rPr>
              <a:t> </a:t>
            </a:r>
            <a:r>
              <a:rPr sz="2050" spc="720" dirty="0">
                <a:latin typeface="Symbol"/>
                <a:cs typeface="Symbol"/>
              </a:rPr>
              <a:t></a:t>
            </a:r>
            <a:endParaRPr sz="2050">
              <a:latin typeface="Symbol"/>
              <a:cs typeface="Symbol"/>
            </a:endParaRPr>
          </a:p>
        </p:txBody>
      </p:sp>
      <p:sp>
        <p:nvSpPr>
          <p:cNvPr id="29" name="object 29"/>
          <p:cNvSpPr txBox="1"/>
          <p:nvPr/>
        </p:nvSpPr>
        <p:spPr>
          <a:xfrm>
            <a:off x="1492250" y="1937993"/>
            <a:ext cx="667385" cy="365760"/>
          </a:xfrm>
          <a:prstGeom prst="rect">
            <a:avLst/>
          </a:prstGeom>
        </p:spPr>
        <p:txBody>
          <a:bodyPr vert="horz" wrap="square" lIns="0" tIns="16510" rIns="0" bIns="0" rtlCol="0">
            <a:spAutoFit/>
          </a:bodyPr>
          <a:lstStyle/>
          <a:p>
            <a:pPr marL="38100">
              <a:lnSpc>
                <a:spcPct val="100000"/>
              </a:lnSpc>
              <a:spcBef>
                <a:spcPts val="130"/>
              </a:spcBef>
            </a:pPr>
            <a:r>
              <a:rPr sz="2200" spc="245" dirty="0">
                <a:latin typeface="Symbol"/>
                <a:cs typeface="Symbol"/>
              </a:rPr>
              <a:t></a:t>
            </a:r>
            <a:r>
              <a:rPr sz="2050" i="1" spc="245" dirty="0">
                <a:latin typeface="Times New Roman"/>
                <a:cs typeface="Times New Roman"/>
              </a:rPr>
              <a:t>n</a:t>
            </a:r>
            <a:r>
              <a:rPr sz="2050" i="1" spc="55" dirty="0">
                <a:latin typeface="Times New Roman"/>
                <a:cs typeface="Times New Roman"/>
              </a:rPr>
              <a:t> </a:t>
            </a:r>
            <a:r>
              <a:rPr sz="3075" spc="-217" baseline="13550" dirty="0">
                <a:latin typeface="Symbol"/>
                <a:cs typeface="Symbol"/>
              </a:rPr>
              <a:t></a:t>
            </a:r>
            <a:r>
              <a:rPr sz="3075" spc="-217" baseline="4065" dirty="0">
                <a:latin typeface="Symbol"/>
                <a:cs typeface="Symbol"/>
              </a:rPr>
              <a:t></a:t>
            </a:r>
            <a:endParaRPr sz="3075" baseline="4065">
              <a:latin typeface="Symbol"/>
              <a:cs typeface="Symbol"/>
            </a:endParaRPr>
          </a:p>
        </p:txBody>
      </p:sp>
      <p:sp>
        <p:nvSpPr>
          <p:cNvPr id="30" name="object 30"/>
          <p:cNvSpPr txBox="1"/>
          <p:nvPr/>
        </p:nvSpPr>
        <p:spPr>
          <a:xfrm>
            <a:off x="3594100" y="1245843"/>
            <a:ext cx="260350" cy="365760"/>
          </a:xfrm>
          <a:prstGeom prst="rect">
            <a:avLst/>
          </a:prstGeom>
        </p:spPr>
        <p:txBody>
          <a:bodyPr vert="horz" wrap="square" lIns="0" tIns="16510" rIns="0" bIns="0" rtlCol="0">
            <a:spAutoFit/>
          </a:bodyPr>
          <a:lstStyle/>
          <a:p>
            <a:pPr marL="12700">
              <a:lnSpc>
                <a:spcPct val="100000"/>
              </a:lnSpc>
              <a:spcBef>
                <a:spcPts val="130"/>
              </a:spcBef>
            </a:pPr>
            <a:r>
              <a:rPr sz="2200" spc="635" dirty="0">
                <a:latin typeface="Symbol"/>
                <a:cs typeface="Symbol"/>
              </a:rPr>
              <a:t></a:t>
            </a:r>
            <a:endParaRPr sz="2200">
              <a:latin typeface="Symbol"/>
              <a:cs typeface="Symbol"/>
            </a:endParaRPr>
          </a:p>
        </p:txBody>
      </p:sp>
      <p:sp>
        <p:nvSpPr>
          <p:cNvPr id="31" name="object 31"/>
          <p:cNvSpPr txBox="1"/>
          <p:nvPr/>
        </p:nvSpPr>
        <p:spPr>
          <a:xfrm>
            <a:off x="1517650" y="1245843"/>
            <a:ext cx="260350" cy="365760"/>
          </a:xfrm>
          <a:prstGeom prst="rect">
            <a:avLst/>
          </a:prstGeom>
        </p:spPr>
        <p:txBody>
          <a:bodyPr vert="horz" wrap="square" lIns="0" tIns="16510" rIns="0" bIns="0" rtlCol="0">
            <a:spAutoFit/>
          </a:bodyPr>
          <a:lstStyle/>
          <a:p>
            <a:pPr marL="12700">
              <a:lnSpc>
                <a:spcPct val="100000"/>
              </a:lnSpc>
              <a:spcBef>
                <a:spcPts val="130"/>
              </a:spcBef>
            </a:pPr>
            <a:r>
              <a:rPr sz="2200" spc="635" dirty="0">
                <a:latin typeface="Symbol"/>
                <a:cs typeface="Symbol"/>
              </a:rPr>
              <a:t></a:t>
            </a:r>
            <a:endParaRPr sz="2200">
              <a:latin typeface="Symbol"/>
              <a:cs typeface="Symbol"/>
            </a:endParaRPr>
          </a:p>
        </p:txBody>
      </p:sp>
      <p:sp>
        <p:nvSpPr>
          <p:cNvPr id="32" name="object 32"/>
          <p:cNvSpPr txBox="1"/>
          <p:nvPr/>
        </p:nvSpPr>
        <p:spPr>
          <a:xfrm>
            <a:off x="1517650" y="552423"/>
            <a:ext cx="260350" cy="365760"/>
          </a:xfrm>
          <a:prstGeom prst="rect">
            <a:avLst/>
          </a:prstGeom>
        </p:spPr>
        <p:txBody>
          <a:bodyPr vert="horz" wrap="square" lIns="0" tIns="16510" rIns="0" bIns="0" rtlCol="0">
            <a:spAutoFit/>
          </a:bodyPr>
          <a:lstStyle/>
          <a:p>
            <a:pPr marL="12700">
              <a:lnSpc>
                <a:spcPct val="100000"/>
              </a:lnSpc>
              <a:spcBef>
                <a:spcPts val="130"/>
              </a:spcBef>
            </a:pPr>
            <a:r>
              <a:rPr sz="2200" spc="635" dirty="0">
                <a:latin typeface="Symbol"/>
                <a:cs typeface="Symbol"/>
              </a:rPr>
              <a:t></a:t>
            </a:r>
            <a:endParaRPr sz="2200">
              <a:latin typeface="Symbol"/>
              <a:cs typeface="Symbol"/>
            </a:endParaRPr>
          </a:p>
        </p:txBody>
      </p:sp>
      <p:sp>
        <p:nvSpPr>
          <p:cNvPr id="33" name="object 33"/>
          <p:cNvSpPr txBox="1"/>
          <p:nvPr/>
        </p:nvSpPr>
        <p:spPr>
          <a:xfrm>
            <a:off x="6838950" y="3454400"/>
            <a:ext cx="245745" cy="345440"/>
          </a:xfrm>
          <a:prstGeom prst="rect">
            <a:avLst/>
          </a:prstGeom>
        </p:spPr>
        <p:txBody>
          <a:bodyPr vert="horz" wrap="square" lIns="0" tIns="12700" rIns="0" bIns="0" rtlCol="0">
            <a:spAutoFit/>
          </a:bodyPr>
          <a:lstStyle/>
          <a:p>
            <a:pPr marL="38100">
              <a:lnSpc>
                <a:spcPct val="100000"/>
              </a:lnSpc>
              <a:spcBef>
                <a:spcPts val="100"/>
              </a:spcBef>
            </a:pPr>
            <a:r>
              <a:rPr sz="2100" dirty="0">
                <a:latin typeface="Symbol"/>
                <a:cs typeface="Symbol"/>
              </a:rPr>
              <a:t></a:t>
            </a:r>
            <a:r>
              <a:rPr sz="3150" baseline="-30423" dirty="0">
                <a:latin typeface="Times New Roman"/>
                <a:cs typeface="Times New Roman"/>
              </a:rPr>
              <a:t>.</a:t>
            </a:r>
            <a:endParaRPr sz="3150" baseline="-30423">
              <a:latin typeface="Times New Roman"/>
              <a:cs typeface="Times New Roman"/>
            </a:endParaRPr>
          </a:p>
        </p:txBody>
      </p:sp>
      <p:sp>
        <p:nvSpPr>
          <p:cNvPr id="34" name="object 34"/>
          <p:cNvSpPr txBox="1"/>
          <p:nvPr/>
        </p:nvSpPr>
        <p:spPr>
          <a:xfrm>
            <a:off x="1798320" y="3710940"/>
            <a:ext cx="180975" cy="345440"/>
          </a:xfrm>
          <a:prstGeom prst="rect">
            <a:avLst/>
          </a:prstGeom>
        </p:spPr>
        <p:txBody>
          <a:bodyPr vert="horz" wrap="square" lIns="0" tIns="12700" rIns="0" bIns="0" rtlCol="0">
            <a:spAutoFit/>
          </a:bodyPr>
          <a:lstStyle/>
          <a:p>
            <a:pPr marL="38100">
              <a:lnSpc>
                <a:spcPct val="100000"/>
              </a:lnSpc>
              <a:spcBef>
                <a:spcPts val="100"/>
              </a:spcBef>
            </a:pPr>
            <a:r>
              <a:rPr sz="2100" spc="-395" dirty="0">
                <a:latin typeface="Symbol"/>
                <a:cs typeface="Symbol"/>
              </a:rPr>
              <a:t></a:t>
            </a:r>
            <a:r>
              <a:rPr sz="3150" spc="-592" baseline="-26455" dirty="0">
                <a:latin typeface="Symbol"/>
                <a:cs typeface="Symbol"/>
              </a:rPr>
              <a:t></a:t>
            </a:r>
            <a:endParaRPr sz="3150" baseline="-26455">
              <a:latin typeface="Symbol"/>
              <a:cs typeface="Symbol"/>
            </a:endParaRPr>
          </a:p>
        </p:txBody>
      </p:sp>
      <p:sp>
        <p:nvSpPr>
          <p:cNvPr id="35" name="object 35"/>
          <p:cNvSpPr txBox="1"/>
          <p:nvPr/>
        </p:nvSpPr>
        <p:spPr>
          <a:xfrm>
            <a:off x="2941320" y="3807459"/>
            <a:ext cx="3203575" cy="345440"/>
          </a:xfrm>
          <a:prstGeom prst="rect">
            <a:avLst/>
          </a:prstGeom>
        </p:spPr>
        <p:txBody>
          <a:bodyPr vert="horz" wrap="square" lIns="0" tIns="12700" rIns="0" bIns="0" rtlCol="0">
            <a:spAutoFit/>
          </a:bodyPr>
          <a:lstStyle/>
          <a:p>
            <a:pPr marL="12700">
              <a:lnSpc>
                <a:spcPct val="100000"/>
              </a:lnSpc>
              <a:spcBef>
                <a:spcPts val="100"/>
              </a:spcBef>
              <a:tabLst>
                <a:tab pos="929005" algn="l"/>
                <a:tab pos="3054985" algn="l"/>
              </a:tabLst>
            </a:pPr>
            <a:r>
              <a:rPr sz="2100" spc="10" dirty="0">
                <a:latin typeface="Times New Roman"/>
                <a:cs typeface="Times New Roman"/>
              </a:rPr>
              <a:t>2	3	</a:t>
            </a:r>
            <a:r>
              <a:rPr sz="2100" i="1" spc="10" dirty="0">
                <a:latin typeface="Times New Roman"/>
                <a:cs typeface="Times New Roman"/>
              </a:rPr>
              <a:t>n</a:t>
            </a:r>
            <a:endParaRPr sz="2100">
              <a:latin typeface="Times New Roman"/>
              <a:cs typeface="Times New Roman"/>
            </a:endParaRPr>
          </a:p>
        </p:txBody>
      </p:sp>
      <p:sp>
        <p:nvSpPr>
          <p:cNvPr id="36" name="object 36"/>
          <p:cNvSpPr txBox="1"/>
          <p:nvPr/>
        </p:nvSpPr>
        <p:spPr>
          <a:xfrm>
            <a:off x="510540" y="3601720"/>
            <a:ext cx="6509384" cy="582930"/>
          </a:xfrm>
          <a:prstGeom prst="rect">
            <a:avLst/>
          </a:prstGeom>
        </p:spPr>
        <p:txBody>
          <a:bodyPr vert="horz" wrap="square" lIns="0" tIns="12700" rIns="0" bIns="0" rtlCol="0">
            <a:spAutoFit/>
          </a:bodyPr>
          <a:lstStyle/>
          <a:p>
            <a:pPr marL="38100">
              <a:lnSpc>
                <a:spcPts val="2195"/>
              </a:lnSpc>
              <a:spcBef>
                <a:spcPts val="100"/>
              </a:spcBef>
            </a:pPr>
            <a:r>
              <a:rPr sz="2100" i="1" spc="5" dirty="0">
                <a:latin typeface="Times New Roman"/>
                <a:cs typeface="Times New Roman"/>
              </a:rPr>
              <a:t>f </a:t>
            </a:r>
            <a:r>
              <a:rPr sz="2100" spc="75" dirty="0">
                <a:latin typeface="Times New Roman"/>
                <a:cs typeface="Times New Roman"/>
              </a:rPr>
              <a:t>(</a:t>
            </a:r>
            <a:r>
              <a:rPr sz="2100" i="1" spc="75" dirty="0">
                <a:latin typeface="Times New Roman"/>
                <a:cs typeface="Times New Roman"/>
              </a:rPr>
              <a:t>x</a:t>
            </a:r>
            <a:r>
              <a:rPr sz="2100" spc="75" dirty="0">
                <a:latin typeface="Times New Roman"/>
                <a:cs typeface="Times New Roman"/>
              </a:rPr>
              <a:t>) </a:t>
            </a:r>
            <a:r>
              <a:rPr sz="2100" spc="25" dirty="0">
                <a:latin typeface="Symbol"/>
                <a:cs typeface="Symbol"/>
              </a:rPr>
              <a:t></a:t>
            </a:r>
            <a:r>
              <a:rPr sz="2100" spc="25" dirty="0">
                <a:latin typeface="Times New Roman"/>
                <a:cs typeface="Times New Roman"/>
              </a:rPr>
              <a:t> </a:t>
            </a:r>
            <a:r>
              <a:rPr sz="2100" i="1" spc="10" dirty="0">
                <a:latin typeface="Times New Roman"/>
                <a:cs typeface="Times New Roman"/>
              </a:rPr>
              <a:t>x </a:t>
            </a:r>
            <a:r>
              <a:rPr sz="2100" spc="25" dirty="0">
                <a:latin typeface="Symbol"/>
                <a:cs typeface="Symbol"/>
              </a:rPr>
              <a:t></a:t>
            </a:r>
            <a:r>
              <a:rPr sz="2100" spc="25" dirty="0">
                <a:latin typeface="Times New Roman"/>
                <a:cs typeface="Times New Roman"/>
              </a:rPr>
              <a:t> </a:t>
            </a:r>
            <a:r>
              <a:rPr sz="2100" spc="15" dirty="0">
                <a:latin typeface="Times New Roman"/>
                <a:cs typeface="Times New Roman"/>
              </a:rPr>
              <a:t>2</a:t>
            </a:r>
            <a:r>
              <a:rPr sz="3150" spc="22" baseline="30423" dirty="0">
                <a:latin typeface="Symbol"/>
                <a:cs typeface="Symbol"/>
              </a:rPr>
              <a:t></a:t>
            </a:r>
            <a:r>
              <a:rPr sz="2100" spc="15" dirty="0">
                <a:latin typeface="Times New Roman"/>
                <a:cs typeface="Times New Roman"/>
              </a:rPr>
              <a:t>sin </a:t>
            </a:r>
            <a:r>
              <a:rPr sz="2100" i="1" spc="10" dirty="0">
                <a:latin typeface="Times New Roman"/>
                <a:cs typeface="Times New Roman"/>
              </a:rPr>
              <a:t>x </a:t>
            </a:r>
            <a:r>
              <a:rPr sz="2100" spc="25" dirty="0">
                <a:latin typeface="Symbol"/>
                <a:cs typeface="Symbol"/>
              </a:rPr>
              <a:t></a:t>
            </a:r>
            <a:r>
              <a:rPr sz="2100" spc="25" dirty="0">
                <a:latin typeface="Times New Roman"/>
                <a:cs typeface="Times New Roman"/>
              </a:rPr>
              <a:t> </a:t>
            </a:r>
            <a:r>
              <a:rPr sz="3150" u="sng" spc="7" baseline="34391" dirty="0">
                <a:uFill>
                  <a:solidFill>
                    <a:srgbClr val="000000"/>
                  </a:solidFill>
                </a:uFill>
                <a:latin typeface="Times New Roman"/>
                <a:cs typeface="Times New Roman"/>
              </a:rPr>
              <a:t>sin </a:t>
            </a:r>
            <a:r>
              <a:rPr sz="3150" u="sng" spc="120" baseline="34391" dirty="0">
                <a:uFill>
                  <a:solidFill>
                    <a:srgbClr val="000000"/>
                  </a:solidFill>
                </a:uFill>
                <a:latin typeface="Times New Roman"/>
                <a:cs typeface="Times New Roman"/>
              </a:rPr>
              <a:t>2</a:t>
            </a:r>
            <a:r>
              <a:rPr sz="3150" i="1" u="sng" spc="120" baseline="34391" dirty="0">
                <a:uFill>
                  <a:solidFill>
                    <a:srgbClr val="000000"/>
                  </a:solidFill>
                </a:uFill>
                <a:latin typeface="Times New Roman"/>
                <a:cs typeface="Times New Roman"/>
              </a:rPr>
              <a:t>x</a:t>
            </a:r>
            <a:r>
              <a:rPr sz="3150" i="1" spc="120" baseline="34391" dirty="0">
                <a:latin typeface="Times New Roman"/>
                <a:cs typeface="Times New Roman"/>
              </a:rPr>
              <a:t> </a:t>
            </a:r>
            <a:r>
              <a:rPr sz="2100" spc="25" dirty="0">
                <a:latin typeface="Symbol"/>
                <a:cs typeface="Symbol"/>
              </a:rPr>
              <a:t></a:t>
            </a:r>
            <a:r>
              <a:rPr sz="2100" spc="25" dirty="0">
                <a:latin typeface="Times New Roman"/>
                <a:cs typeface="Times New Roman"/>
              </a:rPr>
              <a:t> </a:t>
            </a:r>
            <a:r>
              <a:rPr sz="3150" u="sng" spc="7" baseline="34391" dirty="0">
                <a:uFill>
                  <a:solidFill>
                    <a:srgbClr val="000000"/>
                  </a:solidFill>
                </a:uFill>
                <a:latin typeface="Times New Roman"/>
                <a:cs typeface="Times New Roman"/>
              </a:rPr>
              <a:t>sin </a:t>
            </a:r>
            <a:r>
              <a:rPr sz="3150" u="sng" spc="67" baseline="34391" dirty="0">
                <a:uFill>
                  <a:solidFill>
                    <a:srgbClr val="000000"/>
                  </a:solidFill>
                </a:uFill>
                <a:latin typeface="Times New Roman"/>
                <a:cs typeface="Times New Roman"/>
              </a:rPr>
              <a:t>3</a:t>
            </a:r>
            <a:r>
              <a:rPr sz="3150" i="1" u="sng" spc="67" baseline="34391" dirty="0">
                <a:uFill>
                  <a:solidFill>
                    <a:srgbClr val="000000"/>
                  </a:solidFill>
                </a:uFill>
                <a:latin typeface="Times New Roman"/>
                <a:cs typeface="Times New Roman"/>
              </a:rPr>
              <a:t>x</a:t>
            </a:r>
            <a:r>
              <a:rPr sz="3150" i="1" spc="67" baseline="34391" dirty="0">
                <a:latin typeface="Times New Roman"/>
                <a:cs typeface="Times New Roman"/>
              </a:rPr>
              <a:t> </a:t>
            </a:r>
            <a:r>
              <a:rPr sz="2100" spc="400" dirty="0">
                <a:latin typeface="Symbol"/>
                <a:cs typeface="Symbol"/>
              </a:rPr>
              <a:t></a:t>
            </a:r>
            <a:r>
              <a:rPr sz="2100" spc="400" dirty="0">
                <a:latin typeface="Arial"/>
                <a:cs typeface="Arial"/>
              </a:rPr>
              <a:t></a:t>
            </a:r>
            <a:r>
              <a:rPr sz="2100" spc="400" dirty="0">
                <a:latin typeface="Symbol"/>
                <a:cs typeface="Symbol"/>
              </a:rPr>
              <a:t></a:t>
            </a:r>
            <a:r>
              <a:rPr sz="2100" spc="400" dirty="0">
                <a:latin typeface="Times New Roman"/>
                <a:cs typeface="Times New Roman"/>
              </a:rPr>
              <a:t> </a:t>
            </a:r>
            <a:r>
              <a:rPr sz="2100" spc="5" dirty="0">
                <a:latin typeface="Times New Roman"/>
                <a:cs typeface="Times New Roman"/>
              </a:rPr>
              <a:t>(</a:t>
            </a:r>
            <a:r>
              <a:rPr sz="2100" spc="5" dirty="0">
                <a:latin typeface="Symbol"/>
                <a:cs typeface="Symbol"/>
              </a:rPr>
              <a:t></a:t>
            </a:r>
            <a:r>
              <a:rPr sz="2100" spc="5" dirty="0">
                <a:latin typeface="Times New Roman"/>
                <a:cs typeface="Times New Roman"/>
              </a:rPr>
              <a:t>1)</a:t>
            </a:r>
            <a:r>
              <a:rPr sz="1800" i="1" spc="7" baseline="43981" dirty="0">
                <a:latin typeface="Times New Roman"/>
                <a:cs typeface="Times New Roman"/>
              </a:rPr>
              <a:t>n</a:t>
            </a:r>
            <a:r>
              <a:rPr sz="1800" spc="7" baseline="43981" dirty="0">
                <a:latin typeface="Symbol"/>
                <a:cs typeface="Symbol"/>
              </a:rPr>
              <a:t></a:t>
            </a:r>
            <a:r>
              <a:rPr sz="1800" spc="7" baseline="43981" dirty="0">
                <a:latin typeface="Times New Roman"/>
                <a:cs typeface="Times New Roman"/>
              </a:rPr>
              <a:t>1 </a:t>
            </a:r>
            <a:r>
              <a:rPr sz="3150" u="sng" spc="7" baseline="34391" dirty="0">
                <a:uFill>
                  <a:solidFill>
                    <a:srgbClr val="000000"/>
                  </a:solidFill>
                </a:uFill>
                <a:latin typeface="Times New Roman"/>
                <a:cs typeface="Times New Roman"/>
              </a:rPr>
              <a:t>sin </a:t>
            </a:r>
            <a:r>
              <a:rPr sz="3150" i="1" u="sng" spc="15" baseline="34391" dirty="0">
                <a:uFill>
                  <a:solidFill>
                    <a:srgbClr val="000000"/>
                  </a:solidFill>
                </a:uFill>
                <a:latin typeface="Times New Roman"/>
                <a:cs typeface="Times New Roman"/>
              </a:rPr>
              <a:t>nx</a:t>
            </a:r>
            <a:r>
              <a:rPr sz="3150" i="1" spc="15" baseline="34391" dirty="0">
                <a:latin typeface="Times New Roman"/>
                <a:cs typeface="Times New Roman"/>
              </a:rPr>
              <a:t> </a:t>
            </a:r>
            <a:r>
              <a:rPr sz="2100" spc="25" dirty="0">
                <a:latin typeface="Symbol"/>
                <a:cs typeface="Symbol"/>
              </a:rPr>
              <a:t></a:t>
            </a:r>
            <a:r>
              <a:rPr sz="2100" spc="25" dirty="0">
                <a:latin typeface="Times New Roman"/>
                <a:cs typeface="Times New Roman"/>
              </a:rPr>
              <a:t> </a:t>
            </a:r>
            <a:r>
              <a:rPr sz="2100" spc="-155" dirty="0">
                <a:latin typeface="Arial"/>
                <a:cs typeface="Arial"/>
              </a:rPr>
              <a:t></a:t>
            </a:r>
            <a:r>
              <a:rPr sz="3150" spc="-232" baseline="-22486" dirty="0">
                <a:latin typeface="Symbol"/>
                <a:cs typeface="Symbol"/>
              </a:rPr>
              <a:t></a:t>
            </a:r>
            <a:endParaRPr sz="3150" baseline="-22486">
              <a:latin typeface="Symbol"/>
              <a:cs typeface="Symbol"/>
            </a:endParaRPr>
          </a:p>
          <a:p>
            <a:pPr marR="30480" algn="r">
              <a:lnSpc>
                <a:spcPts val="2195"/>
              </a:lnSpc>
            </a:pPr>
            <a:r>
              <a:rPr sz="2100" spc="15" dirty="0">
                <a:latin typeface="Symbol"/>
                <a:cs typeface="Symbol"/>
              </a:rPr>
              <a:t></a:t>
            </a:r>
            <a:endParaRPr sz="2100">
              <a:latin typeface="Symbol"/>
              <a:cs typeface="Symbol"/>
            </a:endParaRPr>
          </a:p>
        </p:txBody>
      </p:sp>
      <p:sp>
        <p:nvSpPr>
          <p:cNvPr id="37" name="object 37"/>
          <p:cNvSpPr txBox="1"/>
          <p:nvPr/>
        </p:nvSpPr>
        <p:spPr>
          <a:xfrm>
            <a:off x="7597140" y="361569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15</a:t>
            </a:r>
            <a:r>
              <a:rPr sz="2000" dirty="0">
                <a:latin typeface="Times New Roman"/>
                <a:cs typeface="Times New Roman"/>
              </a:rPr>
              <a:t>)</a:t>
            </a:r>
            <a:endParaRPr sz="2000">
              <a:latin typeface="Times New Roman"/>
              <a:cs typeface="Times New Roman"/>
            </a:endParaRPr>
          </a:p>
        </p:txBody>
      </p:sp>
      <p:sp>
        <p:nvSpPr>
          <p:cNvPr id="38" name="object 38"/>
          <p:cNvSpPr txBox="1"/>
          <p:nvPr/>
        </p:nvSpPr>
        <p:spPr>
          <a:xfrm>
            <a:off x="251459" y="4376420"/>
            <a:ext cx="8403590" cy="1635760"/>
          </a:xfrm>
          <a:prstGeom prst="rect">
            <a:avLst/>
          </a:prstGeom>
        </p:spPr>
        <p:txBody>
          <a:bodyPr vert="horz" wrap="square" lIns="0" tIns="12700" rIns="0" bIns="0" rtlCol="0">
            <a:spAutoFit/>
          </a:bodyPr>
          <a:lstStyle/>
          <a:p>
            <a:pPr marL="70485" marR="1415415">
              <a:lnSpc>
                <a:spcPct val="100000"/>
              </a:lnSpc>
              <a:spcBef>
                <a:spcPts val="100"/>
              </a:spcBef>
            </a:pPr>
            <a:r>
              <a:rPr sz="2000" dirty="0">
                <a:latin typeface="Times New Roman"/>
                <a:cs typeface="Times New Roman"/>
              </a:rPr>
              <a:t>Figure 7.1 shows </a:t>
            </a:r>
            <a:r>
              <a:rPr sz="2000" i="1" spc="-5" dirty="0">
                <a:latin typeface="Times New Roman"/>
                <a:cs typeface="Times New Roman"/>
              </a:rPr>
              <a:t>f(x) </a:t>
            </a:r>
            <a:r>
              <a:rPr sz="2000" spc="5" dirty="0">
                <a:latin typeface="Times New Roman"/>
                <a:cs typeface="Times New Roman"/>
              </a:rPr>
              <a:t>for </a:t>
            </a:r>
            <a:r>
              <a:rPr sz="2000" spc="-5" dirty="0">
                <a:latin typeface="Times New Roman"/>
                <a:cs typeface="Times New Roman"/>
              </a:rPr>
              <a:t>the </a:t>
            </a:r>
            <a:r>
              <a:rPr sz="2000" dirty="0">
                <a:latin typeface="Times New Roman"/>
                <a:cs typeface="Times New Roman"/>
              </a:rPr>
              <a:t>sum of 4, 6, and 10 </a:t>
            </a:r>
            <a:r>
              <a:rPr sz="2000" spc="-10" dirty="0">
                <a:latin typeface="Times New Roman"/>
                <a:cs typeface="Times New Roman"/>
              </a:rPr>
              <a:t>terms </a:t>
            </a:r>
            <a:r>
              <a:rPr sz="2000" dirty="0">
                <a:latin typeface="Times New Roman"/>
                <a:cs typeface="Times New Roman"/>
              </a:rPr>
              <a:t>of </a:t>
            </a:r>
            <a:r>
              <a:rPr sz="2000" spc="-5" dirty="0">
                <a:latin typeface="Times New Roman"/>
                <a:cs typeface="Times New Roman"/>
              </a:rPr>
              <a:t>the series.  </a:t>
            </a:r>
            <a:r>
              <a:rPr sz="2000" dirty="0">
                <a:latin typeface="Times New Roman"/>
                <a:cs typeface="Times New Roman"/>
              </a:rPr>
              <a:t>Three </a:t>
            </a:r>
            <a:r>
              <a:rPr sz="2000" spc="-5" dirty="0">
                <a:latin typeface="Times New Roman"/>
                <a:cs typeface="Times New Roman"/>
              </a:rPr>
              <a:t>features </a:t>
            </a:r>
            <a:r>
              <a:rPr sz="2000" dirty="0">
                <a:latin typeface="Times New Roman"/>
                <a:cs typeface="Times New Roman"/>
              </a:rPr>
              <a:t>deserve</a:t>
            </a:r>
            <a:r>
              <a:rPr sz="2000" spc="5" dirty="0">
                <a:latin typeface="Times New Roman"/>
                <a:cs typeface="Times New Roman"/>
              </a:rPr>
              <a:t> </a:t>
            </a:r>
            <a:r>
              <a:rPr sz="2000" spc="-10" dirty="0">
                <a:latin typeface="Times New Roman"/>
                <a:cs typeface="Times New Roman"/>
              </a:rPr>
              <a:t>comment.</a:t>
            </a:r>
            <a:endParaRPr sz="2000">
              <a:latin typeface="Times New Roman"/>
              <a:cs typeface="Times New Roman"/>
            </a:endParaRPr>
          </a:p>
          <a:p>
            <a:pPr marL="38100" marR="30480">
              <a:lnSpc>
                <a:spcPct val="100000"/>
              </a:lnSpc>
              <a:spcBef>
                <a:spcPts val="600"/>
              </a:spcBef>
              <a:buSzPct val="95000"/>
              <a:buAutoNum type="arabicPeriod"/>
              <a:tabLst>
                <a:tab pos="229870" algn="l"/>
              </a:tabLst>
            </a:pPr>
            <a:r>
              <a:rPr sz="2000" dirty="0">
                <a:latin typeface="Times New Roman"/>
                <a:cs typeface="Times New Roman"/>
              </a:rPr>
              <a:t>There is a </a:t>
            </a:r>
            <a:r>
              <a:rPr sz="2000" spc="-5" dirty="0">
                <a:latin typeface="Times New Roman"/>
                <a:cs typeface="Times New Roman"/>
              </a:rPr>
              <a:t>steady increase in the </a:t>
            </a:r>
            <a:r>
              <a:rPr sz="2000" dirty="0">
                <a:latin typeface="Times New Roman"/>
                <a:cs typeface="Times New Roman"/>
              </a:rPr>
              <a:t>accuracy of the </a:t>
            </a:r>
            <a:r>
              <a:rPr sz="2000" spc="-5" dirty="0">
                <a:latin typeface="Times New Roman"/>
                <a:cs typeface="Times New Roman"/>
              </a:rPr>
              <a:t>representation as the number </a:t>
            </a:r>
            <a:r>
              <a:rPr sz="2000" dirty="0">
                <a:latin typeface="Times New Roman"/>
                <a:cs typeface="Times New Roman"/>
              </a:rPr>
              <a:t>of  </a:t>
            </a:r>
            <a:r>
              <a:rPr sz="2000" spc="-10" dirty="0">
                <a:latin typeface="Times New Roman"/>
                <a:cs typeface="Times New Roman"/>
              </a:rPr>
              <a:t>terms </a:t>
            </a:r>
            <a:r>
              <a:rPr sz="2000" dirty="0">
                <a:latin typeface="Times New Roman"/>
                <a:cs typeface="Times New Roman"/>
              </a:rPr>
              <a:t>included </a:t>
            </a:r>
            <a:r>
              <a:rPr sz="2000" spc="-5" dirty="0">
                <a:latin typeface="Times New Roman"/>
                <a:cs typeface="Times New Roman"/>
              </a:rPr>
              <a:t>is</a:t>
            </a:r>
            <a:r>
              <a:rPr sz="2000" spc="10" dirty="0">
                <a:latin typeface="Times New Roman"/>
                <a:cs typeface="Times New Roman"/>
              </a:rPr>
              <a:t> </a:t>
            </a:r>
            <a:r>
              <a:rPr sz="2000" spc="-5" dirty="0">
                <a:latin typeface="Times New Roman"/>
                <a:cs typeface="Times New Roman"/>
              </a:rPr>
              <a:t>increased.</a:t>
            </a:r>
            <a:endParaRPr sz="2000">
              <a:latin typeface="Times New Roman"/>
              <a:cs typeface="Times New Roman"/>
            </a:endParaRPr>
          </a:p>
          <a:p>
            <a:pPr marL="229870" indent="-192405">
              <a:lnSpc>
                <a:spcPts val="2480"/>
              </a:lnSpc>
              <a:buSzPct val="95000"/>
              <a:buAutoNum type="arabicPeriod"/>
              <a:tabLst>
                <a:tab pos="230504" algn="l"/>
              </a:tabLst>
            </a:pPr>
            <a:r>
              <a:rPr sz="2000" dirty="0">
                <a:latin typeface="Times New Roman"/>
                <a:cs typeface="Times New Roman"/>
              </a:rPr>
              <a:t>All the curves pass through </a:t>
            </a:r>
            <a:r>
              <a:rPr sz="2000" spc="-5" dirty="0">
                <a:latin typeface="Times New Roman"/>
                <a:cs typeface="Times New Roman"/>
              </a:rPr>
              <a:t>the midpoint </a:t>
            </a:r>
            <a:r>
              <a:rPr sz="2850" i="1" spc="7" baseline="4385" dirty="0">
                <a:latin typeface="Times New Roman"/>
                <a:cs typeface="Times New Roman"/>
              </a:rPr>
              <a:t>f </a:t>
            </a:r>
            <a:r>
              <a:rPr sz="2850" spc="97" baseline="4385" dirty="0">
                <a:latin typeface="Times New Roman"/>
                <a:cs typeface="Times New Roman"/>
              </a:rPr>
              <a:t>(</a:t>
            </a:r>
            <a:r>
              <a:rPr sz="2850" i="1" spc="97" baseline="4385" dirty="0">
                <a:latin typeface="Times New Roman"/>
                <a:cs typeface="Times New Roman"/>
              </a:rPr>
              <a:t>x</a:t>
            </a:r>
            <a:r>
              <a:rPr sz="2850" spc="97" baseline="4385" dirty="0">
                <a:latin typeface="Times New Roman"/>
                <a:cs typeface="Times New Roman"/>
              </a:rPr>
              <a:t>) </a:t>
            </a:r>
            <a:r>
              <a:rPr sz="2850" spc="30" baseline="4385" dirty="0">
                <a:latin typeface="Symbol"/>
                <a:cs typeface="Symbol"/>
              </a:rPr>
              <a:t></a:t>
            </a:r>
            <a:r>
              <a:rPr sz="2850" spc="30" baseline="4385" dirty="0">
                <a:latin typeface="Times New Roman"/>
                <a:cs typeface="Times New Roman"/>
              </a:rPr>
              <a:t> </a:t>
            </a:r>
            <a:r>
              <a:rPr sz="2850" spc="15" baseline="4385" dirty="0">
                <a:latin typeface="Times New Roman"/>
                <a:cs typeface="Times New Roman"/>
              </a:rPr>
              <a:t>0 </a:t>
            </a:r>
            <a:r>
              <a:rPr sz="3000" baseline="4166" dirty="0">
                <a:latin typeface="Times New Roman"/>
                <a:cs typeface="Times New Roman"/>
              </a:rPr>
              <a:t>at </a:t>
            </a:r>
            <a:r>
              <a:rPr sz="3375" i="1" spc="-15" baseline="6172" dirty="0">
                <a:latin typeface="Times New Roman"/>
                <a:cs typeface="Times New Roman"/>
              </a:rPr>
              <a:t>x </a:t>
            </a:r>
            <a:r>
              <a:rPr sz="3375" spc="-44" baseline="6172" dirty="0">
                <a:latin typeface="Symbol"/>
                <a:cs typeface="Symbol"/>
              </a:rPr>
              <a:t></a:t>
            </a:r>
            <a:r>
              <a:rPr sz="3375" spc="-494" baseline="6172" dirty="0">
                <a:latin typeface="Times New Roman"/>
                <a:cs typeface="Times New Roman"/>
              </a:rPr>
              <a:t> </a:t>
            </a:r>
            <a:r>
              <a:rPr sz="3525" spc="-127" baseline="5910" dirty="0">
                <a:latin typeface="Symbol"/>
                <a:cs typeface="Symbol"/>
              </a:rPr>
              <a:t></a:t>
            </a:r>
            <a:endParaRPr sz="3525" baseline="5910">
              <a:latin typeface="Symbol"/>
              <a:cs typeface="Symbol"/>
            </a:endParaRPr>
          </a:p>
        </p:txBody>
      </p:sp>
      <p:sp>
        <p:nvSpPr>
          <p:cNvPr id="39" name="object 39"/>
          <p:cNvSpPr txBox="1"/>
          <p:nvPr/>
        </p:nvSpPr>
        <p:spPr>
          <a:xfrm>
            <a:off x="1184910" y="3862070"/>
            <a:ext cx="6350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a:t>
            </a:r>
            <a:endParaRPr sz="120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98600" y="3082290"/>
            <a:ext cx="5374640" cy="330200"/>
          </a:xfrm>
          <a:prstGeom prst="rect">
            <a:avLst/>
          </a:prstGeom>
        </p:spPr>
        <p:txBody>
          <a:bodyPr vert="horz" wrap="square" lIns="0" tIns="12700" rIns="0" bIns="0" rtlCol="0">
            <a:spAutoFit/>
          </a:bodyPr>
          <a:lstStyle/>
          <a:p>
            <a:pPr marL="12700">
              <a:lnSpc>
                <a:spcPct val="100000"/>
              </a:lnSpc>
              <a:spcBef>
                <a:spcPts val="100"/>
              </a:spcBef>
              <a:tabLst>
                <a:tab pos="1245235" algn="l"/>
              </a:tabLst>
            </a:pPr>
            <a:r>
              <a:rPr b="1" spc="-5" dirty="0">
                <a:latin typeface="Times New Roman"/>
                <a:cs typeface="Times New Roman"/>
              </a:rPr>
              <a:t>Figure</a:t>
            </a:r>
            <a:r>
              <a:rPr b="1" spc="10" dirty="0">
                <a:latin typeface="Times New Roman"/>
                <a:cs typeface="Times New Roman"/>
              </a:rPr>
              <a:t> </a:t>
            </a:r>
            <a:r>
              <a:rPr b="1" dirty="0">
                <a:latin typeface="Times New Roman"/>
                <a:cs typeface="Times New Roman"/>
              </a:rPr>
              <a:t>7.1	</a:t>
            </a:r>
            <a:r>
              <a:rPr dirty="0"/>
              <a:t>Fourier </a:t>
            </a:r>
            <a:r>
              <a:rPr spc="-5" dirty="0"/>
              <a:t>representation </a:t>
            </a:r>
            <a:r>
              <a:rPr dirty="0"/>
              <a:t>of </a:t>
            </a:r>
            <a:r>
              <a:rPr spc="-5" dirty="0"/>
              <a:t>sawtooth</a:t>
            </a:r>
            <a:r>
              <a:rPr spc="35" dirty="0"/>
              <a:t> </a:t>
            </a:r>
            <a:r>
              <a:rPr spc="-5" dirty="0"/>
              <a:t>wave</a:t>
            </a:r>
          </a:p>
        </p:txBody>
      </p:sp>
      <p:sp>
        <p:nvSpPr>
          <p:cNvPr id="3" name="object 3"/>
          <p:cNvSpPr/>
          <p:nvPr/>
        </p:nvSpPr>
        <p:spPr>
          <a:xfrm>
            <a:off x="1676400" y="4343400"/>
            <a:ext cx="4676140" cy="120015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0489" y="412750"/>
            <a:ext cx="8410575" cy="1535430"/>
          </a:xfrm>
          <a:prstGeom prst="rect">
            <a:avLst/>
          </a:prstGeom>
        </p:spPr>
        <p:txBody>
          <a:bodyPr vert="horz" wrap="square" lIns="0" tIns="12700" rIns="0" bIns="0" rtlCol="0">
            <a:spAutoFit/>
          </a:bodyPr>
          <a:lstStyle/>
          <a:p>
            <a:pPr marL="542290" indent="-117475">
              <a:lnSpc>
                <a:spcPct val="100000"/>
              </a:lnSpc>
              <a:spcBef>
                <a:spcPts val="100"/>
              </a:spcBef>
              <a:buSzPct val="95000"/>
              <a:buFont typeface="Symbol"/>
              <a:buChar char=""/>
              <a:tabLst>
                <a:tab pos="542925" algn="l"/>
              </a:tabLst>
            </a:pPr>
            <a:r>
              <a:rPr sz="2000" spc="-10" dirty="0">
                <a:latin typeface="Times New Roman"/>
                <a:cs typeface="Times New Roman"/>
              </a:rPr>
              <a:t>Summation </a:t>
            </a:r>
            <a:r>
              <a:rPr sz="2000" dirty="0">
                <a:latin typeface="Times New Roman"/>
                <a:cs typeface="Times New Roman"/>
              </a:rPr>
              <a:t>of </a:t>
            </a:r>
            <a:r>
              <a:rPr sz="2000" spc="-5" dirty="0">
                <a:latin typeface="Times New Roman"/>
                <a:cs typeface="Times New Roman"/>
              </a:rPr>
              <a:t>Fourier</a:t>
            </a:r>
            <a:r>
              <a:rPr sz="2000" spc="40" dirty="0">
                <a:latin typeface="Times New Roman"/>
                <a:cs typeface="Times New Roman"/>
              </a:rPr>
              <a:t> </a:t>
            </a:r>
            <a:r>
              <a:rPr sz="2000" spc="-5" dirty="0">
                <a:latin typeface="Times New Roman"/>
                <a:cs typeface="Times New Roman"/>
              </a:rPr>
              <a:t>Series</a:t>
            </a:r>
            <a:endParaRPr sz="2000">
              <a:latin typeface="Times New Roman"/>
              <a:cs typeface="Times New Roman"/>
            </a:endParaRPr>
          </a:p>
          <a:p>
            <a:pPr>
              <a:lnSpc>
                <a:spcPct val="100000"/>
              </a:lnSpc>
              <a:spcBef>
                <a:spcPts val="45"/>
              </a:spcBef>
            </a:pPr>
            <a:endParaRPr sz="1950">
              <a:latin typeface="Times New Roman"/>
              <a:cs typeface="Times New Roman"/>
            </a:endParaRPr>
          </a:p>
          <a:p>
            <a:pPr marL="12700" marR="5080">
              <a:lnSpc>
                <a:spcPct val="100000"/>
              </a:lnSpc>
            </a:pPr>
            <a:r>
              <a:rPr sz="2000" spc="-5" dirty="0">
                <a:latin typeface="Times New Roman"/>
                <a:cs typeface="Times New Roman"/>
              </a:rPr>
              <a:t>Usually in this chapter </a:t>
            </a:r>
            <a:r>
              <a:rPr sz="2000" dirty="0">
                <a:latin typeface="Times New Roman"/>
                <a:cs typeface="Times New Roman"/>
              </a:rPr>
              <a:t>we </a:t>
            </a:r>
            <a:r>
              <a:rPr sz="2000" spc="-5" dirty="0">
                <a:latin typeface="Times New Roman"/>
                <a:cs typeface="Times New Roman"/>
              </a:rPr>
              <a:t>shall </a:t>
            </a:r>
            <a:r>
              <a:rPr sz="2000" dirty="0">
                <a:latin typeface="Times New Roman"/>
                <a:cs typeface="Times New Roman"/>
              </a:rPr>
              <a:t>be concerned </a:t>
            </a:r>
            <a:r>
              <a:rPr sz="2000" spc="-5" dirty="0">
                <a:latin typeface="Times New Roman"/>
                <a:cs typeface="Times New Roman"/>
              </a:rPr>
              <a:t>with </a:t>
            </a:r>
            <a:r>
              <a:rPr sz="2000" dirty="0">
                <a:latin typeface="Times New Roman"/>
                <a:cs typeface="Times New Roman"/>
              </a:rPr>
              <a:t>finding the </a:t>
            </a:r>
            <a:r>
              <a:rPr sz="2000" spc="-5" dirty="0">
                <a:latin typeface="Times New Roman"/>
                <a:cs typeface="Times New Roman"/>
              </a:rPr>
              <a:t>coefficients </a:t>
            </a:r>
            <a:r>
              <a:rPr sz="2000" dirty="0">
                <a:latin typeface="Times New Roman"/>
                <a:cs typeface="Times New Roman"/>
              </a:rPr>
              <a:t>of </a:t>
            </a:r>
            <a:r>
              <a:rPr sz="2000" spc="-5" dirty="0">
                <a:latin typeface="Times New Roman"/>
                <a:cs typeface="Times New Roman"/>
              </a:rPr>
              <a:t>the  Fourier </a:t>
            </a:r>
            <a:r>
              <a:rPr sz="2000" dirty="0">
                <a:latin typeface="Times New Roman"/>
                <a:cs typeface="Times New Roman"/>
              </a:rPr>
              <a:t>expansion of a known function. </a:t>
            </a:r>
            <a:r>
              <a:rPr sz="2000" spc="-5" dirty="0">
                <a:latin typeface="Times New Roman"/>
                <a:cs typeface="Times New Roman"/>
              </a:rPr>
              <a:t>Occasionally, </a:t>
            </a:r>
            <a:r>
              <a:rPr sz="2000" dirty="0">
                <a:latin typeface="Times New Roman"/>
                <a:cs typeface="Times New Roman"/>
              </a:rPr>
              <a:t>we </a:t>
            </a:r>
            <a:r>
              <a:rPr sz="2000" spc="-10" dirty="0">
                <a:latin typeface="Times New Roman"/>
                <a:cs typeface="Times New Roman"/>
              </a:rPr>
              <a:t>may </a:t>
            </a:r>
            <a:r>
              <a:rPr sz="2000" spc="-5" dirty="0">
                <a:latin typeface="Times New Roman"/>
                <a:cs typeface="Times New Roman"/>
              </a:rPr>
              <a:t>wish to </a:t>
            </a:r>
            <a:r>
              <a:rPr sz="2000" dirty="0">
                <a:latin typeface="Times New Roman"/>
                <a:cs typeface="Times New Roman"/>
              </a:rPr>
              <a:t>reverse </a:t>
            </a:r>
            <a:r>
              <a:rPr sz="2000" spc="-5" dirty="0">
                <a:latin typeface="Times New Roman"/>
                <a:cs typeface="Times New Roman"/>
              </a:rPr>
              <a:t>this  </a:t>
            </a:r>
            <a:r>
              <a:rPr sz="2000" dirty="0">
                <a:latin typeface="Times New Roman"/>
                <a:cs typeface="Times New Roman"/>
              </a:rPr>
              <a:t>process and </a:t>
            </a:r>
            <a:r>
              <a:rPr sz="2000" spc="-5" dirty="0">
                <a:latin typeface="Times New Roman"/>
                <a:cs typeface="Times New Roman"/>
              </a:rPr>
              <a:t>determine the function represented </a:t>
            </a:r>
            <a:r>
              <a:rPr sz="2000" dirty="0">
                <a:latin typeface="Times New Roman"/>
                <a:cs typeface="Times New Roman"/>
              </a:rPr>
              <a:t>by a given Fourier</a:t>
            </a:r>
            <a:r>
              <a:rPr sz="2000" spc="65" dirty="0">
                <a:latin typeface="Times New Roman"/>
                <a:cs typeface="Times New Roman"/>
              </a:rPr>
              <a:t> </a:t>
            </a:r>
            <a:r>
              <a:rPr sz="2000" spc="-5" dirty="0">
                <a:latin typeface="Times New Roman"/>
                <a:cs typeface="Times New Roman"/>
              </a:rPr>
              <a:t>series.</a:t>
            </a:r>
            <a:endParaRPr sz="2000">
              <a:latin typeface="Times New Roman"/>
              <a:cs typeface="Times New Roman"/>
            </a:endParaRPr>
          </a:p>
        </p:txBody>
      </p:sp>
      <p:sp>
        <p:nvSpPr>
          <p:cNvPr id="3" name="object 3"/>
          <p:cNvSpPr txBox="1"/>
          <p:nvPr/>
        </p:nvSpPr>
        <p:spPr>
          <a:xfrm>
            <a:off x="224790" y="1998979"/>
            <a:ext cx="196215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Consider </a:t>
            </a:r>
            <a:r>
              <a:rPr sz="2000" spc="-5" dirty="0">
                <a:latin typeface="Times New Roman"/>
                <a:cs typeface="Times New Roman"/>
              </a:rPr>
              <a:t>the</a:t>
            </a:r>
            <a:r>
              <a:rPr sz="2000" spc="-55" dirty="0">
                <a:latin typeface="Times New Roman"/>
                <a:cs typeface="Times New Roman"/>
              </a:rPr>
              <a:t> </a:t>
            </a:r>
            <a:r>
              <a:rPr sz="2000" spc="-5" dirty="0">
                <a:latin typeface="Times New Roman"/>
                <a:cs typeface="Times New Roman"/>
              </a:rPr>
              <a:t>series</a:t>
            </a:r>
            <a:endParaRPr sz="2000">
              <a:latin typeface="Times New Roman"/>
              <a:cs typeface="Times New Roman"/>
            </a:endParaRPr>
          </a:p>
        </p:txBody>
      </p:sp>
      <p:sp>
        <p:nvSpPr>
          <p:cNvPr id="4" name="object 4"/>
          <p:cNvSpPr/>
          <p:nvPr/>
        </p:nvSpPr>
        <p:spPr>
          <a:xfrm>
            <a:off x="2834639" y="2091689"/>
            <a:ext cx="80010" cy="228600"/>
          </a:xfrm>
          <a:custGeom>
            <a:avLst/>
            <a:gdLst/>
            <a:ahLst/>
            <a:cxnLst/>
            <a:rect l="l" t="t" r="r" b="b"/>
            <a:pathLst>
              <a:path w="80010" h="228600">
                <a:moveTo>
                  <a:pt x="80010" y="0"/>
                </a:moveTo>
                <a:lnTo>
                  <a:pt x="0" y="228600"/>
                </a:lnTo>
              </a:path>
            </a:pathLst>
          </a:custGeom>
          <a:ln w="8890">
            <a:solidFill>
              <a:srgbClr val="000000"/>
            </a:solidFill>
          </a:ln>
        </p:spPr>
        <p:txBody>
          <a:bodyPr wrap="square" lIns="0" tIns="0" rIns="0" bIns="0" rtlCol="0"/>
          <a:lstStyle/>
          <a:p>
            <a:endParaRPr/>
          </a:p>
        </p:txBody>
      </p:sp>
      <p:sp>
        <p:nvSpPr>
          <p:cNvPr id="5" name="object 5"/>
          <p:cNvSpPr txBox="1"/>
          <p:nvPr/>
        </p:nvSpPr>
        <p:spPr>
          <a:xfrm>
            <a:off x="2156460" y="1963420"/>
            <a:ext cx="301625" cy="436880"/>
          </a:xfrm>
          <a:prstGeom prst="rect">
            <a:avLst/>
          </a:prstGeom>
        </p:spPr>
        <p:txBody>
          <a:bodyPr vert="horz" wrap="square" lIns="0" tIns="12700" rIns="0" bIns="0" rtlCol="0">
            <a:spAutoFit/>
          </a:bodyPr>
          <a:lstStyle/>
          <a:p>
            <a:pPr marL="12700">
              <a:lnSpc>
                <a:spcPct val="100000"/>
              </a:lnSpc>
              <a:spcBef>
                <a:spcPts val="100"/>
              </a:spcBef>
            </a:pPr>
            <a:r>
              <a:rPr sz="2700" spc="140" dirty="0">
                <a:latin typeface="Symbol"/>
                <a:cs typeface="Symbol"/>
              </a:rPr>
              <a:t></a:t>
            </a:r>
            <a:endParaRPr sz="2700">
              <a:latin typeface="Symbol"/>
              <a:cs typeface="Symbol"/>
            </a:endParaRPr>
          </a:p>
        </p:txBody>
      </p:sp>
      <p:sp>
        <p:nvSpPr>
          <p:cNvPr id="6" name="object 6"/>
          <p:cNvSpPr txBox="1"/>
          <p:nvPr/>
        </p:nvSpPr>
        <p:spPr>
          <a:xfrm>
            <a:off x="2419350" y="1898650"/>
            <a:ext cx="247015" cy="502920"/>
          </a:xfrm>
          <a:prstGeom prst="rect">
            <a:avLst/>
          </a:prstGeom>
        </p:spPr>
        <p:txBody>
          <a:bodyPr vert="horz" wrap="square" lIns="0" tIns="91440" rIns="0" bIns="0" rtlCol="0">
            <a:spAutoFit/>
          </a:bodyPr>
          <a:lstStyle/>
          <a:p>
            <a:pPr marL="12700">
              <a:lnSpc>
                <a:spcPct val="100000"/>
              </a:lnSpc>
              <a:spcBef>
                <a:spcPts val="720"/>
              </a:spcBef>
            </a:pPr>
            <a:r>
              <a:rPr sz="1050" spc="135" dirty="0">
                <a:latin typeface="Symbol"/>
                <a:cs typeface="Symbol"/>
              </a:rPr>
              <a:t></a:t>
            </a:r>
            <a:endParaRPr sz="1050">
              <a:latin typeface="Symbol"/>
              <a:cs typeface="Symbol"/>
            </a:endParaRPr>
          </a:p>
          <a:p>
            <a:pPr marL="14604">
              <a:lnSpc>
                <a:spcPct val="100000"/>
              </a:lnSpc>
              <a:spcBef>
                <a:spcPts val="620"/>
              </a:spcBef>
            </a:pPr>
            <a:r>
              <a:rPr sz="1050" i="1" spc="80" dirty="0">
                <a:latin typeface="Times New Roman"/>
                <a:cs typeface="Times New Roman"/>
              </a:rPr>
              <a:t>n</a:t>
            </a:r>
            <a:r>
              <a:rPr sz="1050" spc="-45" dirty="0">
                <a:latin typeface="Symbol"/>
                <a:cs typeface="Symbol"/>
              </a:rPr>
              <a:t></a:t>
            </a:r>
            <a:r>
              <a:rPr sz="1050" spc="45" dirty="0">
                <a:latin typeface="Times New Roman"/>
                <a:cs typeface="Times New Roman"/>
              </a:rPr>
              <a:t>1</a:t>
            </a:r>
            <a:endParaRPr sz="1050">
              <a:latin typeface="Times New Roman"/>
              <a:cs typeface="Times New Roman"/>
            </a:endParaRPr>
          </a:p>
        </p:txBody>
      </p:sp>
      <p:sp>
        <p:nvSpPr>
          <p:cNvPr id="7" name="object 7"/>
          <p:cNvSpPr txBox="1"/>
          <p:nvPr/>
        </p:nvSpPr>
        <p:spPr>
          <a:xfrm>
            <a:off x="2660650" y="2025650"/>
            <a:ext cx="1125855" cy="299720"/>
          </a:xfrm>
          <a:prstGeom prst="rect">
            <a:avLst/>
          </a:prstGeom>
        </p:spPr>
        <p:txBody>
          <a:bodyPr vert="horz" wrap="square" lIns="0" tIns="12700" rIns="0" bIns="0" rtlCol="0">
            <a:spAutoFit/>
          </a:bodyPr>
          <a:lstStyle/>
          <a:p>
            <a:pPr marL="12700">
              <a:lnSpc>
                <a:spcPct val="100000"/>
              </a:lnSpc>
              <a:spcBef>
                <a:spcPts val="100"/>
              </a:spcBef>
            </a:pPr>
            <a:r>
              <a:rPr sz="1800" spc="-20" dirty="0">
                <a:latin typeface="Times New Roman"/>
                <a:cs typeface="Times New Roman"/>
              </a:rPr>
              <a:t>(1</a:t>
            </a:r>
            <a:r>
              <a:rPr sz="1800" spc="100" dirty="0">
                <a:latin typeface="Times New Roman"/>
                <a:cs typeface="Times New Roman"/>
              </a:rPr>
              <a:t> </a:t>
            </a:r>
            <a:r>
              <a:rPr sz="1800" i="1" spc="75" dirty="0">
                <a:latin typeface="Times New Roman"/>
                <a:cs typeface="Times New Roman"/>
              </a:rPr>
              <a:t>n</a:t>
            </a:r>
            <a:r>
              <a:rPr sz="1800" spc="75" dirty="0">
                <a:latin typeface="Times New Roman"/>
                <a:cs typeface="Times New Roman"/>
              </a:rPr>
              <a:t>)</a:t>
            </a:r>
            <a:r>
              <a:rPr sz="1800" spc="-235" dirty="0">
                <a:latin typeface="Times New Roman"/>
                <a:cs typeface="Times New Roman"/>
              </a:rPr>
              <a:t> </a:t>
            </a:r>
            <a:r>
              <a:rPr sz="1800" spc="65" dirty="0">
                <a:latin typeface="Times New Roman"/>
                <a:cs typeface="Times New Roman"/>
              </a:rPr>
              <a:t>cos</a:t>
            </a:r>
            <a:r>
              <a:rPr sz="1800" spc="-210" dirty="0">
                <a:latin typeface="Times New Roman"/>
                <a:cs typeface="Times New Roman"/>
              </a:rPr>
              <a:t> </a:t>
            </a:r>
            <a:r>
              <a:rPr sz="1800" i="1" spc="70" dirty="0">
                <a:latin typeface="Times New Roman"/>
                <a:cs typeface="Times New Roman"/>
              </a:rPr>
              <a:t>nx</a:t>
            </a:r>
            <a:endParaRPr sz="1800">
              <a:latin typeface="Times New Roman"/>
              <a:cs typeface="Times New Roman"/>
            </a:endParaRPr>
          </a:p>
        </p:txBody>
      </p:sp>
      <p:sp>
        <p:nvSpPr>
          <p:cNvPr id="8" name="object 8"/>
          <p:cNvSpPr txBox="1"/>
          <p:nvPr/>
        </p:nvSpPr>
        <p:spPr>
          <a:xfrm>
            <a:off x="3938270" y="1992781"/>
            <a:ext cx="4984750" cy="357505"/>
          </a:xfrm>
          <a:prstGeom prst="rect">
            <a:avLst/>
          </a:prstGeom>
        </p:spPr>
        <p:txBody>
          <a:bodyPr vert="horz" wrap="square" lIns="0" tIns="15875" rIns="0" bIns="0" rtlCol="0">
            <a:spAutoFit/>
          </a:bodyPr>
          <a:lstStyle/>
          <a:p>
            <a:pPr marL="38100">
              <a:lnSpc>
                <a:spcPct val="100000"/>
              </a:lnSpc>
              <a:spcBef>
                <a:spcPts val="125"/>
              </a:spcBef>
            </a:pPr>
            <a:r>
              <a:rPr sz="2000" dirty="0">
                <a:latin typeface="Times New Roman"/>
                <a:cs typeface="Times New Roman"/>
              </a:rPr>
              <a:t>, </a:t>
            </a:r>
            <a:r>
              <a:rPr sz="3150" i="1" spc="22" baseline="6613" dirty="0">
                <a:latin typeface="Times New Roman"/>
                <a:cs typeface="Times New Roman"/>
              </a:rPr>
              <a:t>x </a:t>
            </a:r>
            <a:r>
              <a:rPr sz="3150" spc="52" baseline="6613" dirty="0">
                <a:latin typeface="Symbol"/>
                <a:cs typeface="Symbol"/>
              </a:rPr>
              <a:t></a:t>
            </a:r>
            <a:r>
              <a:rPr sz="3150" spc="52" baseline="6613" dirty="0">
                <a:latin typeface="Times New Roman"/>
                <a:cs typeface="Times New Roman"/>
              </a:rPr>
              <a:t>(0,2</a:t>
            </a:r>
            <a:r>
              <a:rPr sz="3225" spc="52" baseline="6459" dirty="0">
                <a:latin typeface="Symbol"/>
                <a:cs typeface="Symbol"/>
              </a:rPr>
              <a:t></a:t>
            </a:r>
            <a:r>
              <a:rPr sz="3225" spc="-667" baseline="6459" dirty="0">
                <a:latin typeface="Times New Roman"/>
                <a:cs typeface="Times New Roman"/>
              </a:rPr>
              <a:t> </a:t>
            </a:r>
            <a:r>
              <a:rPr sz="3150" spc="-555" baseline="6613" dirty="0">
                <a:latin typeface="Times New Roman"/>
                <a:cs typeface="Times New Roman"/>
              </a:rPr>
              <a:t>)</a:t>
            </a:r>
            <a:r>
              <a:rPr sz="2000" spc="-370" dirty="0">
                <a:latin typeface="Times New Roman"/>
                <a:cs typeface="Times New Roman"/>
              </a:rPr>
              <a:t>S</a:t>
            </a:r>
            <a:r>
              <a:rPr sz="3150" spc="-555" baseline="6613" dirty="0">
                <a:latin typeface="Times New Roman"/>
                <a:cs typeface="Times New Roman"/>
              </a:rPr>
              <a:t>. </a:t>
            </a:r>
            <a:r>
              <a:rPr sz="2000" spc="-5" dirty="0">
                <a:latin typeface="Times New Roman"/>
                <a:cs typeface="Times New Roman"/>
              </a:rPr>
              <a:t>ince the series is </a:t>
            </a:r>
            <a:r>
              <a:rPr sz="2000" dirty="0">
                <a:latin typeface="Times New Roman"/>
                <a:cs typeface="Times New Roman"/>
              </a:rPr>
              <a:t>only </a:t>
            </a:r>
            <a:r>
              <a:rPr sz="2000" spc="-5" dirty="0">
                <a:latin typeface="Times New Roman"/>
                <a:cs typeface="Times New Roman"/>
              </a:rPr>
              <a:t>conditionally</a:t>
            </a:r>
            <a:endParaRPr sz="2000">
              <a:latin typeface="Times New Roman"/>
              <a:cs typeface="Times New Roman"/>
            </a:endParaRPr>
          </a:p>
        </p:txBody>
      </p:sp>
      <p:sp>
        <p:nvSpPr>
          <p:cNvPr id="9" name="object 9"/>
          <p:cNvSpPr txBox="1"/>
          <p:nvPr/>
        </p:nvSpPr>
        <p:spPr>
          <a:xfrm>
            <a:off x="66039" y="2373629"/>
            <a:ext cx="429704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convergent (and diverges at </a:t>
            </a:r>
            <a:r>
              <a:rPr sz="2000" i="1" spc="-5" dirty="0">
                <a:latin typeface="Times New Roman"/>
                <a:cs typeface="Times New Roman"/>
              </a:rPr>
              <a:t>x</a:t>
            </a:r>
            <a:r>
              <a:rPr sz="2000" spc="-5" dirty="0">
                <a:latin typeface="Times New Roman"/>
                <a:cs typeface="Times New Roman"/>
              </a:rPr>
              <a:t>=0), </a:t>
            </a:r>
            <a:r>
              <a:rPr sz="2000" dirty="0">
                <a:latin typeface="Times New Roman"/>
                <a:cs typeface="Times New Roman"/>
              </a:rPr>
              <a:t>we</a:t>
            </a:r>
            <a:r>
              <a:rPr sz="2000" spc="5" dirty="0">
                <a:latin typeface="Times New Roman"/>
                <a:cs typeface="Times New Roman"/>
              </a:rPr>
              <a:t> </a:t>
            </a:r>
            <a:r>
              <a:rPr sz="2000" spc="-5" dirty="0">
                <a:latin typeface="Times New Roman"/>
                <a:cs typeface="Times New Roman"/>
              </a:rPr>
              <a:t>take</a:t>
            </a:r>
            <a:endParaRPr sz="2000">
              <a:latin typeface="Times New Roman"/>
              <a:cs typeface="Times New Roman"/>
            </a:endParaRPr>
          </a:p>
        </p:txBody>
      </p:sp>
      <p:sp>
        <p:nvSpPr>
          <p:cNvPr id="10" name="object 10"/>
          <p:cNvSpPr/>
          <p:nvPr/>
        </p:nvSpPr>
        <p:spPr>
          <a:xfrm>
            <a:off x="3486150" y="3237229"/>
            <a:ext cx="1168400" cy="0"/>
          </a:xfrm>
          <a:custGeom>
            <a:avLst/>
            <a:gdLst/>
            <a:ahLst/>
            <a:cxnLst/>
            <a:rect l="l" t="t" r="r" b="b"/>
            <a:pathLst>
              <a:path w="1168400">
                <a:moveTo>
                  <a:pt x="0" y="0"/>
                </a:moveTo>
                <a:lnTo>
                  <a:pt x="1168400" y="0"/>
                </a:lnTo>
              </a:path>
            </a:pathLst>
          </a:custGeom>
          <a:ln w="11430">
            <a:solidFill>
              <a:srgbClr val="000000"/>
            </a:solidFill>
          </a:ln>
        </p:spPr>
        <p:txBody>
          <a:bodyPr wrap="square" lIns="0" tIns="0" rIns="0" bIns="0" rtlCol="0"/>
          <a:lstStyle/>
          <a:p>
            <a:endParaRPr/>
          </a:p>
        </p:txBody>
      </p:sp>
      <p:sp>
        <p:nvSpPr>
          <p:cNvPr id="11" name="object 11"/>
          <p:cNvSpPr txBox="1"/>
          <p:nvPr/>
        </p:nvSpPr>
        <p:spPr>
          <a:xfrm>
            <a:off x="3073400" y="2940050"/>
            <a:ext cx="427990" cy="527050"/>
          </a:xfrm>
          <a:prstGeom prst="rect">
            <a:avLst/>
          </a:prstGeom>
        </p:spPr>
        <p:txBody>
          <a:bodyPr vert="horz" wrap="square" lIns="0" tIns="11430" rIns="0" bIns="0" rtlCol="0">
            <a:spAutoFit/>
          </a:bodyPr>
          <a:lstStyle/>
          <a:p>
            <a:pPr marL="12700">
              <a:lnSpc>
                <a:spcPct val="100000"/>
              </a:lnSpc>
              <a:spcBef>
                <a:spcPts val="90"/>
              </a:spcBef>
            </a:pPr>
            <a:r>
              <a:rPr sz="3300" spc="-1535" dirty="0">
                <a:latin typeface="Symbol"/>
                <a:cs typeface="Symbol"/>
              </a:rPr>
              <a:t></a:t>
            </a:r>
            <a:endParaRPr sz="3300">
              <a:latin typeface="Symbol"/>
              <a:cs typeface="Symbol"/>
            </a:endParaRPr>
          </a:p>
        </p:txBody>
      </p:sp>
      <p:sp>
        <p:nvSpPr>
          <p:cNvPr id="12" name="object 12"/>
          <p:cNvSpPr txBox="1"/>
          <p:nvPr/>
        </p:nvSpPr>
        <p:spPr>
          <a:xfrm>
            <a:off x="3177539" y="2848610"/>
            <a:ext cx="187325" cy="220979"/>
          </a:xfrm>
          <a:prstGeom prst="rect">
            <a:avLst/>
          </a:prstGeom>
        </p:spPr>
        <p:txBody>
          <a:bodyPr vert="horz" wrap="square" lIns="0" tIns="16510" rIns="0" bIns="0" rtlCol="0">
            <a:spAutoFit/>
          </a:bodyPr>
          <a:lstStyle/>
          <a:p>
            <a:pPr marL="12700">
              <a:lnSpc>
                <a:spcPct val="100000"/>
              </a:lnSpc>
              <a:spcBef>
                <a:spcPts val="130"/>
              </a:spcBef>
            </a:pPr>
            <a:r>
              <a:rPr sz="1250" spc="380" dirty="0">
                <a:latin typeface="Symbol"/>
                <a:cs typeface="Symbol"/>
              </a:rPr>
              <a:t></a:t>
            </a:r>
            <a:endParaRPr sz="1250">
              <a:latin typeface="Symbol"/>
              <a:cs typeface="Symbol"/>
            </a:endParaRPr>
          </a:p>
        </p:txBody>
      </p:sp>
      <p:sp>
        <p:nvSpPr>
          <p:cNvPr id="13" name="object 13"/>
          <p:cNvSpPr txBox="1"/>
          <p:nvPr/>
        </p:nvSpPr>
        <p:spPr>
          <a:xfrm>
            <a:off x="1024889" y="2848610"/>
            <a:ext cx="427990" cy="618490"/>
          </a:xfrm>
          <a:prstGeom prst="rect">
            <a:avLst/>
          </a:prstGeom>
        </p:spPr>
        <p:txBody>
          <a:bodyPr vert="horz" wrap="square" lIns="0" tIns="16510" rIns="0" bIns="0" rtlCol="0">
            <a:spAutoFit/>
          </a:bodyPr>
          <a:lstStyle/>
          <a:p>
            <a:pPr marL="116839">
              <a:lnSpc>
                <a:spcPts val="1090"/>
              </a:lnSpc>
              <a:spcBef>
                <a:spcPts val="130"/>
              </a:spcBef>
            </a:pPr>
            <a:r>
              <a:rPr sz="1250" spc="380" dirty="0">
                <a:latin typeface="Symbol"/>
                <a:cs typeface="Symbol"/>
              </a:rPr>
              <a:t></a:t>
            </a:r>
            <a:endParaRPr sz="1250">
              <a:latin typeface="Symbol"/>
              <a:cs typeface="Symbol"/>
            </a:endParaRPr>
          </a:p>
          <a:p>
            <a:pPr marL="12700">
              <a:lnSpc>
                <a:spcPts val="3550"/>
              </a:lnSpc>
            </a:pPr>
            <a:r>
              <a:rPr sz="3300" spc="-1535" dirty="0">
                <a:latin typeface="Symbol"/>
                <a:cs typeface="Symbol"/>
              </a:rPr>
              <a:t></a:t>
            </a:r>
            <a:endParaRPr sz="3300">
              <a:latin typeface="Symbol"/>
              <a:cs typeface="Symbol"/>
            </a:endParaRPr>
          </a:p>
        </p:txBody>
      </p:sp>
      <p:sp>
        <p:nvSpPr>
          <p:cNvPr id="14" name="object 14"/>
          <p:cNvSpPr txBox="1"/>
          <p:nvPr/>
        </p:nvSpPr>
        <p:spPr>
          <a:xfrm>
            <a:off x="2341879" y="3016250"/>
            <a:ext cx="716915" cy="359410"/>
          </a:xfrm>
          <a:prstGeom prst="rect">
            <a:avLst/>
          </a:prstGeom>
        </p:spPr>
        <p:txBody>
          <a:bodyPr vert="horz" wrap="square" lIns="0" tIns="11430" rIns="0" bIns="0" rtlCol="0">
            <a:spAutoFit/>
          </a:bodyPr>
          <a:lstStyle/>
          <a:p>
            <a:pPr marL="12700">
              <a:lnSpc>
                <a:spcPct val="100000"/>
              </a:lnSpc>
              <a:spcBef>
                <a:spcPts val="90"/>
              </a:spcBef>
            </a:pPr>
            <a:r>
              <a:rPr sz="2200" spc="770" dirty="0">
                <a:latin typeface="Symbol"/>
                <a:cs typeface="Symbol"/>
              </a:rPr>
              <a:t></a:t>
            </a:r>
            <a:r>
              <a:rPr sz="2200" spc="175" dirty="0">
                <a:latin typeface="Times New Roman"/>
                <a:cs typeface="Times New Roman"/>
              </a:rPr>
              <a:t>lim</a:t>
            </a:r>
            <a:endParaRPr sz="2200">
              <a:latin typeface="Times New Roman"/>
              <a:cs typeface="Times New Roman"/>
            </a:endParaRPr>
          </a:p>
        </p:txBody>
      </p:sp>
      <p:sp>
        <p:nvSpPr>
          <p:cNvPr id="15" name="object 15"/>
          <p:cNvSpPr txBox="1"/>
          <p:nvPr/>
        </p:nvSpPr>
        <p:spPr>
          <a:xfrm>
            <a:off x="2645410" y="3294380"/>
            <a:ext cx="379730" cy="220979"/>
          </a:xfrm>
          <a:prstGeom prst="rect">
            <a:avLst/>
          </a:prstGeom>
        </p:spPr>
        <p:txBody>
          <a:bodyPr vert="horz" wrap="square" lIns="0" tIns="16510" rIns="0" bIns="0" rtlCol="0">
            <a:spAutoFit/>
          </a:bodyPr>
          <a:lstStyle/>
          <a:p>
            <a:pPr marL="12700">
              <a:lnSpc>
                <a:spcPct val="100000"/>
              </a:lnSpc>
              <a:spcBef>
                <a:spcPts val="130"/>
              </a:spcBef>
            </a:pPr>
            <a:r>
              <a:rPr sz="1250" i="1" spc="190" dirty="0">
                <a:latin typeface="Times New Roman"/>
                <a:cs typeface="Times New Roman"/>
              </a:rPr>
              <a:t>r</a:t>
            </a:r>
            <a:r>
              <a:rPr sz="1250" spc="114" dirty="0">
                <a:latin typeface="Symbol"/>
                <a:cs typeface="Symbol"/>
              </a:rPr>
              <a:t></a:t>
            </a:r>
            <a:r>
              <a:rPr sz="1250" spc="130" dirty="0">
                <a:latin typeface="Times New Roman"/>
                <a:cs typeface="Times New Roman"/>
              </a:rPr>
              <a:t>1</a:t>
            </a:r>
            <a:endParaRPr sz="1250">
              <a:latin typeface="Times New Roman"/>
              <a:cs typeface="Times New Roman"/>
            </a:endParaRPr>
          </a:p>
        </p:txBody>
      </p:sp>
      <p:sp>
        <p:nvSpPr>
          <p:cNvPr id="16" name="object 16"/>
          <p:cNvSpPr txBox="1"/>
          <p:nvPr/>
        </p:nvSpPr>
        <p:spPr>
          <a:xfrm>
            <a:off x="1064260" y="3397250"/>
            <a:ext cx="2363470" cy="220979"/>
          </a:xfrm>
          <a:prstGeom prst="rect">
            <a:avLst/>
          </a:prstGeom>
        </p:spPr>
        <p:txBody>
          <a:bodyPr vert="horz" wrap="square" lIns="0" tIns="16510" rIns="0" bIns="0" rtlCol="0">
            <a:spAutoFit/>
          </a:bodyPr>
          <a:lstStyle/>
          <a:p>
            <a:pPr marL="12700">
              <a:lnSpc>
                <a:spcPct val="100000"/>
              </a:lnSpc>
              <a:spcBef>
                <a:spcPts val="130"/>
              </a:spcBef>
              <a:tabLst>
                <a:tab pos="2060575" algn="l"/>
              </a:tabLst>
            </a:pPr>
            <a:r>
              <a:rPr sz="1250" i="1" spc="180" dirty="0">
                <a:latin typeface="Times New Roman"/>
                <a:cs typeface="Times New Roman"/>
              </a:rPr>
              <a:t>n</a:t>
            </a:r>
            <a:r>
              <a:rPr sz="1250" spc="20" dirty="0">
                <a:latin typeface="Symbol"/>
                <a:cs typeface="Symbol"/>
              </a:rPr>
              <a:t></a:t>
            </a:r>
            <a:r>
              <a:rPr sz="1250" spc="130" dirty="0">
                <a:latin typeface="Times New Roman"/>
                <a:cs typeface="Times New Roman"/>
              </a:rPr>
              <a:t>1</a:t>
            </a:r>
            <a:r>
              <a:rPr sz="1250" dirty="0">
                <a:latin typeface="Times New Roman"/>
                <a:cs typeface="Times New Roman"/>
              </a:rPr>
              <a:t>	</a:t>
            </a:r>
            <a:r>
              <a:rPr sz="1250" i="1" spc="180" dirty="0">
                <a:latin typeface="Times New Roman"/>
                <a:cs typeface="Times New Roman"/>
              </a:rPr>
              <a:t>n</a:t>
            </a:r>
            <a:r>
              <a:rPr sz="1250" spc="20" dirty="0">
                <a:latin typeface="Symbol"/>
                <a:cs typeface="Symbol"/>
              </a:rPr>
              <a:t></a:t>
            </a:r>
            <a:r>
              <a:rPr sz="1250" spc="130" dirty="0">
                <a:latin typeface="Times New Roman"/>
                <a:cs typeface="Times New Roman"/>
              </a:rPr>
              <a:t>1</a:t>
            </a:r>
            <a:endParaRPr sz="1250">
              <a:latin typeface="Times New Roman"/>
              <a:cs typeface="Times New Roman"/>
            </a:endParaRPr>
          </a:p>
        </p:txBody>
      </p:sp>
      <p:sp>
        <p:nvSpPr>
          <p:cNvPr id="17" name="object 17"/>
          <p:cNvSpPr txBox="1"/>
          <p:nvPr/>
        </p:nvSpPr>
        <p:spPr>
          <a:xfrm>
            <a:off x="3470909" y="2842260"/>
            <a:ext cx="1314450" cy="533400"/>
          </a:xfrm>
          <a:prstGeom prst="rect">
            <a:avLst/>
          </a:prstGeom>
        </p:spPr>
        <p:txBody>
          <a:bodyPr vert="horz" wrap="square" lIns="0" tIns="11430" rIns="0" bIns="0" rtlCol="0">
            <a:spAutoFit/>
          </a:bodyPr>
          <a:lstStyle/>
          <a:p>
            <a:pPr marL="38100">
              <a:lnSpc>
                <a:spcPts val="2005"/>
              </a:lnSpc>
              <a:spcBef>
                <a:spcPts val="90"/>
              </a:spcBef>
            </a:pPr>
            <a:r>
              <a:rPr sz="2200" i="1" spc="270" dirty="0">
                <a:latin typeface="Times New Roman"/>
                <a:cs typeface="Times New Roman"/>
              </a:rPr>
              <a:t>r</a:t>
            </a:r>
            <a:r>
              <a:rPr sz="1875" i="1" spc="405" baseline="44444" dirty="0">
                <a:latin typeface="Times New Roman"/>
                <a:cs typeface="Times New Roman"/>
              </a:rPr>
              <a:t>n </a:t>
            </a:r>
            <a:r>
              <a:rPr sz="2200" spc="170" dirty="0">
                <a:latin typeface="Times New Roman"/>
                <a:cs typeface="Times New Roman"/>
              </a:rPr>
              <a:t>cos</a:t>
            </a:r>
            <a:r>
              <a:rPr sz="2200" spc="-235" dirty="0">
                <a:latin typeface="Times New Roman"/>
                <a:cs typeface="Times New Roman"/>
              </a:rPr>
              <a:t> </a:t>
            </a:r>
            <a:r>
              <a:rPr sz="2200" i="1" spc="185" dirty="0">
                <a:latin typeface="Times New Roman"/>
                <a:cs typeface="Times New Roman"/>
              </a:rPr>
              <a:t>nx</a:t>
            </a:r>
            <a:endParaRPr sz="2200">
              <a:latin typeface="Times New Roman"/>
              <a:cs typeface="Times New Roman"/>
            </a:endParaRPr>
          </a:p>
          <a:p>
            <a:pPr marL="1193800">
              <a:lnSpc>
                <a:spcPts val="2005"/>
              </a:lnSpc>
            </a:pPr>
            <a:r>
              <a:rPr sz="2200" spc="95" dirty="0">
                <a:latin typeface="Times New Roman"/>
                <a:cs typeface="Times New Roman"/>
              </a:rPr>
              <a:t>,</a:t>
            </a:r>
            <a:endParaRPr sz="2200">
              <a:latin typeface="Times New Roman"/>
              <a:cs typeface="Times New Roman"/>
            </a:endParaRPr>
          </a:p>
        </p:txBody>
      </p:sp>
      <p:sp>
        <p:nvSpPr>
          <p:cNvPr id="18" name="object 18"/>
          <p:cNvSpPr txBox="1"/>
          <p:nvPr/>
        </p:nvSpPr>
        <p:spPr>
          <a:xfrm>
            <a:off x="1442719" y="2786126"/>
            <a:ext cx="2725420" cy="805180"/>
          </a:xfrm>
          <a:prstGeom prst="rect">
            <a:avLst/>
          </a:prstGeom>
        </p:spPr>
        <p:txBody>
          <a:bodyPr vert="horz" wrap="square" lIns="0" tIns="67310" rIns="0" bIns="0" rtlCol="0">
            <a:spAutoFit/>
          </a:bodyPr>
          <a:lstStyle/>
          <a:p>
            <a:pPr marL="12700">
              <a:lnSpc>
                <a:spcPct val="100000"/>
              </a:lnSpc>
              <a:spcBef>
                <a:spcPts val="530"/>
              </a:spcBef>
            </a:pPr>
            <a:r>
              <a:rPr sz="2200" u="sng" spc="170" dirty="0">
                <a:uFill>
                  <a:solidFill>
                    <a:srgbClr val="000000"/>
                  </a:solidFill>
                </a:uFill>
                <a:latin typeface="Times New Roman"/>
                <a:cs typeface="Times New Roman"/>
              </a:rPr>
              <a:t>cos</a:t>
            </a:r>
            <a:r>
              <a:rPr sz="2200" u="sng" spc="-204" dirty="0">
                <a:uFill>
                  <a:solidFill>
                    <a:srgbClr val="000000"/>
                  </a:solidFill>
                </a:uFill>
                <a:latin typeface="Times New Roman"/>
                <a:cs typeface="Times New Roman"/>
              </a:rPr>
              <a:t> </a:t>
            </a:r>
            <a:r>
              <a:rPr sz="2200" i="1" u="sng" spc="180" dirty="0">
                <a:uFill>
                  <a:solidFill>
                    <a:srgbClr val="000000"/>
                  </a:solidFill>
                </a:uFill>
                <a:latin typeface="Times New Roman"/>
                <a:cs typeface="Times New Roman"/>
              </a:rPr>
              <a:t>nx</a:t>
            </a:r>
            <a:endParaRPr sz="2200">
              <a:latin typeface="Times New Roman"/>
              <a:cs typeface="Times New Roman"/>
            </a:endParaRPr>
          </a:p>
          <a:p>
            <a:pPr marL="330200">
              <a:lnSpc>
                <a:spcPct val="100000"/>
              </a:lnSpc>
              <a:spcBef>
                <a:spcPts val="430"/>
              </a:spcBef>
              <a:tabLst>
                <a:tab pos="2546985" algn="l"/>
              </a:tabLst>
            </a:pPr>
            <a:r>
              <a:rPr sz="2200" i="1" spc="195" dirty="0">
                <a:latin typeface="Times New Roman"/>
                <a:cs typeface="Times New Roman"/>
              </a:rPr>
              <a:t>n	n</a:t>
            </a:r>
            <a:endParaRPr sz="2200">
              <a:latin typeface="Times New Roman"/>
              <a:cs typeface="Times New Roman"/>
            </a:endParaRPr>
          </a:p>
        </p:txBody>
      </p:sp>
      <p:sp>
        <p:nvSpPr>
          <p:cNvPr id="19" name="object 19"/>
          <p:cNvSpPr txBox="1"/>
          <p:nvPr/>
        </p:nvSpPr>
        <p:spPr>
          <a:xfrm>
            <a:off x="6606540" y="292862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17</a:t>
            </a:r>
            <a:r>
              <a:rPr sz="2000" dirty="0">
                <a:latin typeface="Times New Roman"/>
                <a:cs typeface="Times New Roman"/>
              </a:rPr>
              <a:t>)</a:t>
            </a:r>
            <a:endParaRPr sz="2000">
              <a:latin typeface="Times New Roman"/>
              <a:cs typeface="Times New Roman"/>
            </a:endParaRPr>
          </a:p>
        </p:txBody>
      </p:sp>
      <p:sp>
        <p:nvSpPr>
          <p:cNvPr id="20" name="object 20"/>
          <p:cNvSpPr txBox="1"/>
          <p:nvPr/>
        </p:nvSpPr>
        <p:spPr>
          <a:xfrm>
            <a:off x="207009" y="3751579"/>
            <a:ext cx="8199120" cy="635000"/>
          </a:xfrm>
          <a:prstGeom prst="rect">
            <a:avLst/>
          </a:prstGeom>
        </p:spPr>
        <p:txBody>
          <a:bodyPr vert="horz" wrap="square" lIns="0" tIns="12700" rIns="0" bIns="0" rtlCol="0">
            <a:spAutoFit/>
          </a:bodyPr>
          <a:lstStyle/>
          <a:p>
            <a:pPr marL="12700" marR="5080">
              <a:lnSpc>
                <a:spcPct val="100000"/>
              </a:lnSpc>
              <a:spcBef>
                <a:spcPts val="100"/>
              </a:spcBef>
            </a:pPr>
            <a:r>
              <a:rPr sz="2000" spc="-5" dirty="0">
                <a:latin typeface="Times New Roman"/>
                <a:cs typeface="Times New Roman"/>
              </a:rPr>
              <a:t>absolutely </a:t>
            </a:r>
            <a:r>
              <a:rPr sz="2000" dirty="0">
                <a:latin typeface="Times New Roman"/>
                <a:cs typeface="Times New Roman"/>
              </a:rPr>
              <a:t>convergent for </a:t>
            </a:r>
            <a:r>
              <a:rPr sz="2000" i="1" dirty="0">
                <a:latin typeface="Times New Roman"/>
                <a:cs typeface="Times New Roman"/>
              </a:rPr>
              <a:t>|r|</a:t>
            </a:r>
            <a:r>
              <a:rPr sz="2000" dirty="0">
                <a:latin typeface="Times New Roman"/>
                <a:cs typeface="Times New Roman"/>
              </a:rPr>
              <a:t>&lt;1. Our procedure </a:t>
            </a:r>
            <a:r>
              <a:rPr sz="2000" spc="-5" dirty="0">
                <a:latin typeface="Times New Roman"/>
                <a:cs typeface="Times New Roman"/>
              </a:rPr>
              <a:t>is to </a:t>
            </a:r>
            <a:r>
              <a:rPr sz="2000" dirty="0">
                <a:latin typeface="Times New Roman"/>
                <a:cs typeface="Times New Roman"/>
              </a:rPr>
              <a:t>try </a:t>
            </a:r>
            <a:r>
              <a:rPr sz="2000" spc="-5" dirty="0">
                <a:latin typeface="Times New Roman"/>
                <a:cs typeface="Times New Roman"/>
              </a:rPr>
              <a:t>forming </a:t>
            </a:r>
            <a:r>
              <a:rPr sz="2000" dirty="0">
                <a:latin typeface="Times New Roman"/>
                <a:cs typeface="Times New Roman"/>
              </a:rPr>
              <a:t>power </a:t>
            </a:r>
            <a:r>
              <a:rPr sz="2000" spc="-5" dirty="0">
                <a:latin typeface="Times New Roman"/>
                <a:cs typeface="Times New Roman"/>
              </a:rPr>
              <a:t>series </a:t>
            </a:r>
            <a:r>
              <a:rPr sz="2000" dirty="0">
                <a:latin typeface="Times New Roman"/>
                <a:cs typeface="Times New Roman"/>
              </a:rPr>
              <a:t>by  </a:t>
            </a:r>
            <a:r>
              <a:rPr sz="2000" spc="-5" dirty="0">
                <a:latin typeface="Times New Roman"/>
                <a:cs typeface="Times New Roman"/>
              </a:rPr>
              <a:t>transforming the trigonometric function into </a:t>
            </a:r>
            <a:r>
              <a:rPr sz="2000" dirty="0">
                <a:latin typeface="Times New Roman"/>
                <a:cs typeface="Times New Roman"/>
              </a:rPr>
              <a:t>exponential</a:t>
            </a:r>
            <a:r>
              <a:rPr sz="2000" spc="50" dirty="0">
                <a:latin typeface="Times New Roman"/>
                <a:cs typeface="Times New Roman"/>
              </a:rPr>
              <a:t> </a:t>
            </a:r>
            <a:r>
              <a:rPr sz="2000" spc="-5" dirty="0">
                <a:latin typeface="Times New Roman"/>
                <a:cs typeface="Times New Roman"/>
              </a:rPr>
              <a:t>form:</a:t>
            </a:r>
            <a:endParaRPr sz="2000">
              <a:latin typeface="Times New Roman"/>
              <a:cs typeface="Times New Roman"/>
            </a:endParaRPr>
          </a:p>
        </p:txBody>
      </p:sp>
      <p:sp>
        <p:nvSpPr>
          <p:cNvPr id="21" name="object 21"/>
          <p:cNvSpPr/>
          <p:nvPr/>
        </p:nvSpPr>
        <p:spPr>
          <a:xfrm>
            <a:off x="1381760" y="4926329"/>
            <a:ext cx="1021080" cy="0"/>
          </a:xfrm>
          <a:custGeom>
            <a:avLst/>
            <a:gdLst/>
            <a:ahLst/>
            <a:cxnLst/>
            <a:rect l="l" t="t" r="r" b="b"/>
            <a:pathLst>
              <a:path w="1021080">
                <a:moveTo>
                  <a:pt x="0" y="0"/>
                </a:moveTo>
                <a:lnTo>
                  <a:pt x="1021079" y="0"/>
                </a:lnTo>
              </a:path>
            </a:pathLst>
          </a:custGeom>
          <a:ln w="11430">
            <a:solidFill>
              <a:srgbClr val="000000"/>
            </a:solidFill>
          </a:ln>
        </p:spPr>
        <p:txBody>
          <a:bodyPr wrap="square" lIns="0" tIns="0" rIns="0" bIns="0" rtlCol="0"/>
          <a:lstStyle/>
          <a:p>
            <a:endParaRPr/>
          </a:p>
        </p:txBody>
      </p:sp>
      <p:sp>
        <p:nvSpPr>
          <p:cNvPr id="22" name="object 22"/>
          <p:cNvSpPr/>
          <p:nvPr/>
        </p:nvSpPr>
        <p:spPr>
          <a:xfrm>
            <a:off x="3279140" y="4926329"/>
            <a:ext cx="643890" cy="0"/>
          </a:xfrm>
          <a:custGeom>
            <a:avLst/>
            <a:gdLst/>
            <a:ahLst/>
            <a:cxnLst/>
            <a:rect l="l" t="t" r="r" b="b"/>
            <a:pathLst>
              <a:path w="643889">
                <a:moveTo>
                  <a:pt x="0" y="0"/>
                </a:moveTo>
                <a:lnTo>
                  <a:pt x="643889" y="0"/>
                </a:lnTo>
              </a:path>
            </a:pathLst>
          </a:custGeom>
          <a:ln w="11430">
            <a:solidFill>
              <a:srgbClr val="000000"/>
            </a:solidFill>
          </a:ln>
        </p:spPr>
        <p:txBody>
          <a:bodyPr wrap="square" lIns="0" tIns="0" rIns="0" bIns="0" rtlCol="0"/>
          <a:lstStyle/>
          <a:p>
            <a:endParaRPr/>
          </a:p>
        </p:txBody>
      </p:sp>
      <p:sp>
        <p:nvSpPr>
          <p:cNvPr id="23" name="object 23"/>
          <p:cNvSpPr/>
          <p:nvPr/>
        </p:nvSpPr>
        <p:spPr>
          <a:xfrm>
            <a:off x="4776470" y="4926329"/>
            <a:ext cx="751840" cy="0"/>
          </a:xfrm>
          <a:custGeom>
            <a:avLst/>
            <a:gdLst/>
            <a:ahLst/>
            <a:cxnLst/>
            <a:rect l="l" t="t" r="r" b="b"/>
            <a:pathLst>
              <a:path w="751839">
                <a:moveTo>
                  <a:pt x="0" y="0"/>
                </a:moveTo>
                <a:lnTo>
                  <a:pt x="751839" y="0"/>
                </a:lnTo>
              </a:path>
            </a:pathLst>
          </a:custGeom>
          <a:ln w="11430">
            <a:solidFill>
              <a:srgbClr val="000000"/>
            </a:solidFill>
          </a:ln>
        </p:spPr>
        <p:txBody>
          <a:bodyPr wrap="square" lIns="0" tIns="0" rIns="0" bIns="0" rtlCol="0"/>
          <a:lstStyle/>
          <a:p>
            <a:endParaRPr/>
          </a:p>
        </p:txBody>
      </p:sp>
      <p:sp>
        <p:nvSpPr>
          <p:cNvPr id="24" name="object 24"/>
          <p:cNvSpPr txBox="1"/>
          <p:nvPr/>
        </p:nvSpPr>
        <p:spPr>
          <a:xfrm>
            <a:off x="3948429" y="4372609"/>
            <a:ext cx="809625" cy="545465"/>
          </a:xfrm>
          <a:prstGeom prst="rect">
            <a:avLst/>
          </a:prstGeom>
        </p:spPr>
        <p:txBody>
          <a:bodyPr vert="horz" wrap="square" lIns="0" tIns="167640" rIns="0" bIns="0" rtlCol="0">
            <a:spAutoFit/>
          </a:bodyPr>
          <a:lstStyle/>
          <a:p>
            <a:pPr marR="113030" algn="r">
              <a:lnSpc>
                <a:spcPts val="175"/>
              </a:lnSpc>
              <a:spcBef>
                <a:spcPts val="1320"/>
              </a:spcBef>
            </a:pPr>
            <a:r>
              <a:rPr sz="1300" spc="10" dirty="0">
                <a:latin typeface="Symbol"/>
                <a:cs typeface="Symbol"/>
              </a:rPr>
              <a:t></a:t>
            </a:r>
            <a:endParaRPr sz="1300">
              <a:latin typeface="Symbol"/>
              <a:cs typeface="Symbol"/>
            </a:endParaRPr>
          </a:p>
          <a:p>
            <a:pPr marL="38100">
              <a:lnSpc>
                <a:spcPts val="2695"/>
              </a:lnSpc>
            </a:pPr>
            <a:r>
              <a:rPr sz="3375" baseline="-34567" dirty="0">
                <a:latin typeface="Symbol"/>
                <a:cs typeface="Symbol"/>
              </a:rPr>
              <a:t></a:t>
            </a:r>
            <a:r>
              <a:rPr sz="3375" baseline="-34567" dirty="0">
                <a:latin typeface="Times New Roman"/>
                <a:cs typeface="Times New Roman"/>
              </a:rPr>
              <a:t> </a:t>
            </a:r>
            <a:r>
              <a:rPr sz="2250" u="sng" spc="5" dirty="0">
                <a:uFill>
                  <a:solidFill>
                    <a:srgbClr val="000000"/>
                  </a:solidFill>
                </a:uFill>
                <a:latin typeface="Times New Roman"/>
                <a:cs typeface="Times New Roman"/>
              </a:rPr>
              <a:t>1</a:t>
            </a:r>
            <a:r>
              <a:rPr sz="2250" spc="-70" dirty="0">
                <a:latin typeface="Times New Roman"/>
                <a:cs typeface="Times New Roman"/>
              </a:rPr>
              <a:t> </a:t>
            </a:r>
            <a:r>
              <a:rPr sz="5100" spc="-2565" baseline="-31862" dirty="0">
                <a:latin typeface="Symbol"/>
                <a:cs typeface="Symbol"/>
              </a:rPr>
              <a:t></a:t>
            </a:r>
            <a:endParaRPr sz="5100" baseline="-31862">
              <a:latin typeface="Symbol"/>
              <a:cs typeface="Symbol"/>
            </a:endParaRPr>
          </a:p>
        </p:txBody>
      </p:sp>
      <p:sp>
        <p:nvSpPr>
          <p:cNvPr id="25" name="object 25"/>
          <p:cNvSpPr txBox="1"/>
          <p:nvPr/>
        </p:nvSpPr>
        <p:spPr>
          <a:xfrm>
            <a:off x="1018539" y="4523740"/>
            <a:ext cx="319405" cy="640715"/>
          </a:xfrm>
          <a:prstGeom prst="rect">
            <a:avLst/>
          </a:prstGeom>
        </p:spPr>
        <p:txBody>
          <a:bodyPr vert="horz" wrap="square" lIns="0" tIns="16510" rIns="0" bIns="0" rtlCol="0">
            <a:spAutoFit/>
          </a:bodyPr>
          <a:lstStyle/>
          <a:p>
            <a:pPr marL="104139">
              <a:lnSpc>
                <a:spcPts val="1145"/>
              </a:lnSpc>
              <a:spcBef>
                <a:spcPts val="130"/>
              </a:spcBef>
            </a:pPr>
            <a:r>
              <a:rPr sz="1300" spc="10" dirty="0">
                <a:latin typeface="Symbol"/>
                <a:cs typeface="Symbol"/>
              </a:rPr>
              <a:t></a:t>
            </a:r>
            <a:endParaRPr sz="1300">
              <a:latin typeface="Symbol"/>
              <a:cs typeface="Symbol"/>
            </a:endParaRPr>
          </a:p>
          <a:p>
            <a:pPr marL="12700">
              <a:lnSpc>
                <a:spcPts val="3665"/>
              </a:lnSpc>
            </a:pPr>
            <a:r>
              <a:rPr sz="3400" spc="-1710" dirty="0">
                <a:latin typeface="Symbol"/>
                <a:cs typeface="Symbol"/>
              </a:rPr>
              <a:t></a:t>
            </a:r>
            <a:endParaRPr sz="3400">
              <a:latin typeface="Symbol"/>
              <a:cs typeface="Symbol"/>
            </a:endParaRPr>
          </a:p>
        </p:txBody>
      </p:sp>
      <p:sp>
        <p:nvSpPr>
          <p:cNvPr id="26" name="object 26"/>
          <p:cNvSpPr txBox="1"/>
          <p:nvPr/>
        </p:nvSpPr>
        <p:spPr>
          <a:xfrm>
            <a:off x="1054100" y="5091429"/>
            <a:ext cx="277495" cy="228600"/>
          </a:xfrm>
          <a:prstGeom prst="rect">
            <a:avLst/>
          </a:prstGeom>
        </p:spPr>
        <p:txBody>
          <a:bodyPr vert="horz" wrap="square" lIns="0" tIns="16510" rIns="0" bIns="0" rtlCol="0">
            <a:spAutoFit/>
          </a:bodyPr>
          <a:lstStyle/>
          <a:p>
            <a:pPr marL="12700">
              <a:lnSpc>
                <a:spcPct val="100000"/>
              </a:lnSpc>
              <a:spcBef>
                <a:spcPts val="130"/>
              </a:spcBef>
            </a:pPr>
            <a:r>
              <a:rPr sz="1300" i="1" spc="45" dirty="0">
                <a:latin typeface="Times New Roman"/>
                <a:cs typeface="Times New Roman"/>
              </a:rPr>
              <a:t>n</a:t>
            </a:r>
            <a:r>
              <a:rPr sz="1300" spc="-100" dirty="0">
                <a:latin typeface="Symbol"/>
                <a:cs typeface="Symbol"/>
              </a:rPr>
              <a:t></a:t>
            </a:r>
            <a:r>
              <a:rPr sz="1300" spc="10" dirty="0">
                <a:latin typeface="Times New Roman"/>
                <a:cs typeface="Times New Roman"/>
              </a:rPr>
              <a:t>1</a:t>
            </a:r>
            <a:endParaRPr sz="1300">
              <a:latin typeface="Times New Roman"/>
              <a:cs typeface="Times New Roman"/>
            </a:endParaRPr>
          </a:p>
        </p:txBody>
      </p:sp>
      <p:sp>
        <p:nvSpPr>
          <p:cNvPr id="27" name="object 27"/>
          <p:cNvSpPr txBox="1"/>
          <p:nvPr/>
        </p:nvSpPr>
        <p:spPr>
          <a:xfrm>
            <a:off x="3260090" y="4389120"/>
            <a:ext cx="653415" cy="371475"/>
          </a:xfrm>
          <a:prstGeom prst="rect">
            <a:avLst/>
          </a:prstGeom>
        </p:spPr>
        <p:txBody>
          <a:bodyPr vert="horz" wrap="square" lIns="0" tIns="15240" rIns="0" bIns="0" rtlCol="0">
            <a:spAutoFit/>
          </a:bodyPr>
          <a:lstStyle/>
          <a:p>
            <a:pPr marL="38100">
              <a:lnSpc>
                <a:spcPct val="100000"/>
              </a:lnSpc>
              <a:spcBef>
                <a:spcPts val="120"/>
              </a:spcBef>
            </a:pPr>
            <a:r>
              <a:rPr sz="3375" i="1" spc="97" baseline="-24691" dirty="0">
                <a:latin typeface="Times New Roman"/>
                <a:cs typeface="Times New Roman"/>
              </a:rPr>
              <a:t>r</a:t>
            </a:r>
            <a:r>
              <a:rPr sz="1300" i="1" spc="65" dirty="0">
                <a:latin typeface="Times New Roman"/>
                <a:cs typeface="Times New Roman"/>
              </a:rPr>
              <a:t>n</a:t>
            </a:r>
            <a:r>
              <a:rPr sz="3375" i="1" spc="97" baseline="-24691" dirty="0">
                <a:latin typeface="Times New Roman"/>
                <a:cs typeface="Times New Roman"/>
              </a:rPr>
              <a:t>e</a:t>
            </a:r>
            <a:r>
              <a:rPr sz="1300" i="1" spc="65" dirty="0">
                <a:latin typeface="Times New Roman"/>
                <a:cs typeface="Times New Roman"/>
              </a:rPr>
              <a:t>inx</a:t>
            </a:r>
            <a:endParaRPr sz="1300">
              <a:latin typeface="Times New Roman"/>
              <a:cs typeface="Times New Roman"/>
            </a:endParaRPr>
          </a:p>
        </p:txBody>
      </p:sp>
      <p:sp>
        <p:nvSpPr>
          <p:cNvPr id="28" name="object 28"/>
          <p:cNvSpPr txBox="1"/>
          <p:nvPr/>
        </p:nvSpPr>
        <p:spPr>
          <a:xfrm>
            <a:off x="1363980" y="4372609"/>
            <a:ext cx="1896745" cy="545465"/>
          </a:xfrm>
          <a:prstGeom prst="rect">
            <a:avLst/>
          </a:prstGeom>
        </p:spPr>
        <p:txBody>
          <a:bodyPr vert="horz" wrap="square" lIns="0" tIns="167640" rIns="0" bIns="0" rtlCol="0">
            <a:spAutoFit/>
          </a:bodyPr>
          <a:lstStyle/>
          <a:p>
            <a:pPr marR="113030" algn="r">
              <a:lnSpc>
                <a:spcPts val="175"/>
              </a:lnSpc>
              <a:spcBef>
                <a:spcPts val="1320"/>
              </a:spcBef>
            </a:pPr>
            <a:r>
              <a:rPr sz="1300" spc="10" dirty="0">
                <a:latin typeface="Symbol"/>
                <a:cs typeface="Symbol"/>
              </a:rPr>
              <a:t></a:t>
            </a:r>
            <a:endParaRPr sz="1300">
              <a:latin typeface="Symbol"/>
              <a:cs typeface="Symbol"/>
            </a:endParaRPr>
          </a:p>
          <a:p>
            <a:pPr marL="38100">
              <a:lnSpc>
                <a:spcPts val="2695"/>
              </a:lnSpc>
            </a:pPr>
            <a:r>
              <a:rPr sz="2250" i="1" spc="120" dirty="0">
                <a:latin typeface="Times New Roman"/>
                <a:cs typeface="Times New Roman"/>
              </a:rPr>
              <a:t>r</a:t>
            </a:r>
            <a:r>
              <a:rPr sz="1950" i="1" spc="179" baseline="42735" dirty="0">
                <a:latin typeface="Times New Roman"/>
                <a:cs typeface="Times New Roman"/>
              </a:rPr>
              <a:t>n </a:t>
            </a:r>
            <a:r>
              <a:rPr sz="2250" dirty="0">
                <a:latin typeface="Times New Roman"/>
                <a:cs typeface="Times New Roman"/>
              </a:rPr>
              <a:t>cos </a:t>
            </a:r>
            <a:r>
              <a:rPr sz="2250" i="1" dirty="0">
                <a:latin typeface="Times New Roman"/>
                <a:cs typeface="Times New Roman"/>
              </a:rPr>
              <a:t>nx </a:t>
            </a:r>
            <a:r>
              <a:rPr sz="3375" baseline="-34567" dirty="0">
                <a:latin typeface="Symbol"/>
                <a:cs typeface="Symbol"/>
              </a:rPr>
              <a:t></a:t>
            </a:r>
            <a:r>
              <a:rPr sz="3375" baseline="-34567" dirty="0">
                <a:latin typeface="Times New Roman"/>
                <a:cs typeface="Times New Roman"/>
              </a:rPr>
              <a:t> </a:t>
            </a:r>
            <a:r>
              <a:rPr sz="2250" u="sng" spc="5" dirty="0">
                <a:uFill>
                  <a:solidFill>
                    <a:srgbClr val="000000"/>
                  </a:solidFill>
                </a:uFill>
                <a:latin typeface="Times New Roman"/>
                <a:cs typeface="Times New Roman"/>
              </a:rPr>
              <a:t>1</a:t>
            </a:r>
            <a:r>
              <a:rPr sz="2250" spc="-15" dirty="0">
                <a:latin typeface="Times New Roman"/>
                <a:cs typeface="Times New Roman"/>
              </a:rPr>
              <a:t> </a:t>
            </a:r>
            <a:r>
              <a:rPr sz="5100" spc="-2565" baseline="-31862" dirty="0">
                <a:latin typeface="Symbol"/>
                <a:cs typeface="Symbol"/>
              </a:rPr>
              <a:t></a:t>
            </a:r>
            <a:endParaRPr sz="5100" baseline="-31862">
              <a:latin typeface="Symbol"/>
              <a:cs typeface="Symbol"/>
            </a:endParaRPr>
          </a:p>
        </p:txBody>
      </p:sp>
      <p:sp>
        <p:nvSpPr>
          <p:cNvPr id="29" name="object 29"/>
          <p:cNvSpPr txBox="1"/>
          <p:nvPr/>
        </p:nvSpPr>
        <p:spPr>
          <a:xfrm>
            <a:off x="5069840" y="4921250"/>
            <a:ext cx="169545" cy="371475"/>
          </a:xfrm>
          <a:prstGeom prst="rect">
            <a:avLst/>
          </a:prstGeom>
        </p:spPr>
        <p:txBody>
          <a:bodyPr vert="horz" wrap="square" lIns="0" tIns="15240" rIns="0" bIns="0" rtlCol="0">
            <a:spAutoFit/>
          </a:bodyPr>
          <a:lstStyle/>
          <a:p>
            <a:pPr marL="12700">
              <a:lnSpc>
                <a:spcPct val="100000"/>
              </a:lnSpc>
              <a:spcBef>
                <a:spcPts val="120"/>
              </a:spcBef>
            </a:pPr>
            <a:r>
              <a:rPr sz="2250" i="1" spc="5" dirty="0">
                <a:latin typeface="Times New Roman"/>
                <a:cs typeface="Times New Roman"/>
              </a:rPr>
              <a:t>n</a:t>
            </a:r>
            <a:endParaRPr sz="2250">
              <a:latin typeface="Times New Roman"/>
              <a:cs typeface="Times New Roman"/>
            </a:endParaRPr>
          </a:p>
        </p:txBody>
      </p:sp>
      <p:sp>
        <p:nvSpPr>
          <p:cNvPr id="30" name="object 30"/>
          <p:cNvSpPr txBox="1"/>
          <p:nvPr/>
        </p:nvSpPr>
        <p:spPr>
          <a:xfrm>
            <a:off x="4758690" y="4389120"/>
            <a:ext cx="880110" cy="680085"/>
          </a:xfrm>
          <a:prstGeom prst="rect">
            <a:avLst/>
          </a:prstGeom>
        </p:spPr>
        <p:txBody>
          <a:bodyPr vert="horz" wrap="square" lIns="0" tIns="15240" rIns="0" bIns="0" rtlCol="0">
            <a:spAutoFit/>
          </a:bodyPr>
          <a:lstStyle/>
          <a:p>
            <a:pPr marL="38100">
              <a:lnSpc>
                <a:spcPts val="2565"/>
              </a:lnSpc>
              <a:spcBef>
                <a:spcPts val="120"/>
              </a:spcBef>
            </a:pPr>
            <a:r>
              <a:rPr sz="3375" i="1" spc="112" baseline="-24691" dirty="0">
                <a:latin typeface="Times New Roman"/>
                <a:cs typeface="Times New Roman"/>
              </a:rPr>
              <a:t>r</a:t>
            </a:r>
            <a:r>
              <a:rPr sz="1300" i="1" spc="75" dirty="0">
                <a:latin typeface="Times New Roman"/>
                <a:cs typeface="Times New Roman"/>
              </a:rPr>
              <a:t>n</a:t>
            </a:r>
            <a:r>
              <a:rPr sz="3375" i="1" spc="112" baseline="-24691" dirty="0">
                <a:latin typeface="Times New Roman"/>
                <a:cs typeface="Times New Roman"/>
              </a:rPr>
              <a:t>e</a:t>
            </a:r>
            <a:r>
              <a:rPr sz="1300" spc="75" dirty="0">
                <a:latin typeface="Symbol"/>
                <a:cs typeface="Symbol"/>
              </a:rPr>
              <a:t></a:t>
            </a:r>
            <a:r>
              <a:rPr sz="1300" i="1" spc="75" dirty="0">
                <a:latin typeface="Times New Roman"/>
                <a:cs typeface="Times New Roman"/>
              </a:rPr>
              <a:t>inx</a:t>
            </a:r>
            <a:endParaRPr sz="1300">
              <a:latin typeface="Times New Roman"/>
              <a:cs typeface="Times New Roman"/>
            </a:endParaRPr>
          </a:p>
          <a:p>
            <a:pPr marL="769620">
              <a:lnSpc>
                <a:spcPts val="2565"/>
              </a:lnSpc>
            </a:pPr>
            <a:r>
              <a:rPr sz="2250" dirty="0">
                <a:latin typeface="Times New Roman"/>
                <a:cs typeface="Times New Roman"/>
              </a:rPr>
              <a:t>.</a:t>
            </a:r>
            <a:endParaRPr sz="2250">
              <a:latin typeface="Times New Roman"/>
              <a:cs typeface="Times New Roman"/>
            </a:endParaRPr>
          </a:p>
        </p:txBody>
      </p:sp>
      <p:sp>
        <p:nvSpPr>
          <p:cNvPr id="31" name="object 31"/>
          <p:cNvSpPr txBox="1"/>
          <p:nvPr/>
        </p:nvSpPr>
        <p:spPr>
          <a:xfrm>
            <a:off x="1784350" y="4972050"/>
            <a:ext cx="2992755" cy="371475"/>
          </a:xfrm>
          <a:prstGeom prst="rect">
            <a:avLst/>
          </a:prstGeom>
        </p:spPr>
        <p:txBody>
          <a:bodyPr vert="horz" wrap="square" lIns="0" tIns="15240" rIns="0" bIns="0" rtlCol="0">
            <a:spAutoFit/>
          </a:bodyPr>
          <a:lstStyle/>
          <a:p>
            <a:pPr marL="38100">
              <a:lnSpc>
                <a:spcPct val="100000"/>
              </a:lnSpc>
              <a:spcBef>
                <a:spcPts val="120"/>
              </a:spcBef>
              <a:tabLst>
                <a:tab pos="941705" algn="l"/>
                <a:tab pos="1745614" algn="l"/>
                <a:tab pos="2440305" algn="l"/>
              </a:tabLst>
            </a:pPr>
            <a:r>
              <a:rPr sz="3375" i="1" spc="7" baseline="9876" dirty="0">
                <a:latin typeface="Times New Roman"/>
                <a:cs typeface="Times New Roman"/>
              </a:rPr>
              <a:t>n	</a:t>
            </a:r>
            <a:r>
              <a:rPr sz="3375" spc="7" baseline="9876" dirty="0">
                <a:latin typeface="Times New Roman"/>
                <a:cs typeface="Times New Roman"/>
              </a:rPr>
              <a:t>2</a:t>
            </a:r>
            <a:r>
              <a:rPr sz="3375" spc="247" baseline="9876" dirty="0">
                <a:latin typeface="Times New Roman"/>
                <a:cs typeface="Times New Roman"/>
              </a:rPr>
              <a:t> </a:t>
            </a:r>
            <a:r>
              <a:rPr sz="1300" i="1" spc="-10" dirty="0">
                <a:latin typeface="Times New Roman"/>
                <a:cs typeface="Times New Roman"/>
              </a:rPr>
              <a:t>n</a:t>
            </a:r>
            <a:r>
              <a:rPr sz="1300" spc="-10" dirty="0">
                <a:latin typeface="Symbol"/>
                <a:cs typeface="Symbol"/>
              </a:rPr>
              <a:t></a:t>
            </a:r>
            <a:r>
              <a:rPr sz="1300" spc="-10" dirty="0">
                <a:latin typeface="Times New Roman"/>
                <a:cs typeface="Times New Roman"/>
              </a:rPr>
              <a:t>1	</a:t>
            </a:r>
            <a:r>
              <a:rPr sz="3375" i="1" spc="7" baseline="9876" dirty="0">
                <a:latin typeface="Times New Roman"/>
                <a:cs typeface="Times New Roman"/>
              </a:rPr>
              <a:t>n	</a:t>
            </a:r>
            <a:r>
              <a:rPr sz="3375" spc="7" baseline="9876" dirty="0">
                <a:latin typeface="Times New Roman"/>
                <a:cs typeface="Times New Roman"/>
              </a:rPr>
              <a:t>2</a:t>
            </a:r>
            <a:r>
              <a:rPr sz="3375" spc="165" baseline="9876" dirty="0">
                <a:latin typeface="Times New Roman"/>
                <a:cs typeface="Times New Roman"/>
              </a:rPr>
              <a:t> </a:t>
            </a:r>
            <a:r>
              <a:rPr sz="1300" i="1" spc="-15" dirty="0">
                <a:latin typeface="Times New Roman"/>
                <a:cs typeface="Times New Roman"/>
              </a:rPr>
              <a:t>n</a:t>
            </a:r>
            <a:r>
              <a:rPr sz="1300" spc="-15" dirty="0">
                <a:latin typeface="Symbol"/>
                <a:cs typeface="Symbol"/>
              </a:rPr>
              <a:t></a:t>
            </a:r>
            <a:r>
              <a:rPr sz="1300" spc="-15" dirty="0">
                <a:latin typeface="Times New Roman"/>
                <a:cs typeface="Times New Roman"/>
              </a:rPr>
              <a:t>1</a:t>
            </a:r>
            <a:endParaRPr sz="1300">
              <a:latin typeface="Times New Roman"/>
              <a:cs typeface="Times New Roman"/>
            </a:endParaRPr>
          </a:p>
        </p:txBody>
      </p:sp>
      <p:sp>
        <p:nvSpPr>
          <p:cNvPr id="32" name="object 32"/>
          <p:cNvSpPr txBox="1"/>
          <p:nvPr/>
        </p:nvSpPr>
        <p:spPr>
          <a:xfrm>
            <a:off x="6760209" y="474345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18</a:t>
            </a:r>
            <a:r>
              <a:rPr sz="2000" dirty="0">
                <a:latin typeface="Times New Roman"/>
                <a:cs typeface="Times New Roman"/>
              </a:rPr>
              <a:t>)</a:t>
            </a:r>
            <a:endParaRPr sz="2000">
              <a:latin typeface="Times New Roman"/>
              <a:cs typeface="Times New Roman"/>
            </a:endParaRPr>
          </a:p>
        </p:txBody>
      </p:sp>
      <p:sp>
        <p:nvSpPr>
          <p:cNvPr id="33" name="object 33"/>
          <p:cNvSpPr txBox="1"/>
          <p:nvPr/>
        </p:nvSpPr>
        <p:spPr>
          <a:xfrm>
            <a:off x="213359" y="5519420"/>
            <a:ext cx="714692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Now </a:t>
            </a:r>
            <a:r>
              <a:rPr sz="2000" spc="-5" dirty="0">
                <a:latin typeface="Times New Roman"/>
                <a:cs typeface="Times New Roman"/>
              </a:rPr>
              <a:t>these </a:t>
            </a:r>
            <a:r>
              <a:rPr sz="2000" dirty="0">
                <a:latin typeface="Times New Roman"/>
                <a:cs typeface="Times New Roman"/>
              </a:rPr>
              <a:t>power </a:t>
            </a:r>
            <a:r>
              <a:rPr sz="2000" spc="-5" dirty="0">
                <a:latin typeface="Times New Roman"/>
                <a:cs typeface="Times New Roman"/>
              </a:rPr>
              <a:t>series </a:t>
            </a:r>
            <a:r>
              <a:rPr sz="2000" spc="-10" dirty="0">
                <a:latin typeface="Times New Roman"/>
                <a:cs typeface="Times New Roman"/>
              </a:rPr>
              <a:t>may </a:t>
            </a:r>
            <a:r>
              <a:rPr sz="2000" dirty="0">
                <a:latin typeface="Times New Roman"/>
                <a:cs typeface="Times New Roman"/>
              </a:rPr>
              <a:t>be </a:t>
            </a:r>
            <a:r>
              <a:rPr sz="2000" spc="-5" dirty="0">
                <a:latin typeface="Times New Roman"/>
                <a:cs typeface="Times New Roman"/>
              </a:rPr>
              <a:t>identified </a:t>
            </a:r>
            <a:r>
              <a:rPr sz="2000" dirty="0">
                <a:latin typeface="Times New Roman"/>
                <a:cs typeface="Times New Roman"/>
              </a:rPr>
              <a:t>as </a:t>
            </a:r>
            <a:r>
              <a:rPr sz="2000" spc="-5" dirty="0">
                <a:latin typeface="Times New Roman"/>
                <a:cs typeface="Times New Roman"/>
              </a:rPr>
              <a:t>Maclaurin </a:t>
            </a:r>
            <a:r>
              <a:rPr sz="2000" dirty="0">
                <a:latin typeface="Times New Roman"/>
                <a:cs typeface="Times New Roman"/>
              </a:rPr>
              <a:t>expansions</a:t>
            </a:r>
            <a:r>
              <a:rPr sz="2000" spc="50" dirty="0">
                <a:latin typeface="Times New Roman"/>
                <a:cs typeface="Times New Roman"/>
              </a:rPr>
              <a:t> </a:t>
            </a:r>
            <a:r>
              <a:rPr sz="2000" dirty="0">
                <a:latin typeface="Times New Roman"/>
                <a:cs typeface="Times New Roman"/>
              </a:rPr>
              <a:t>of</a:t>
            </a:r>
            <a:endParaRPr sz="2000">
              <a:latin typeface="Times New Roman"/>
              <a:cs typeface="Times New Roman"/>
            </a:endParaRPr>
          </a:p>
        </p:txBody>
      </p:sp>
      <p:sp>
        <p:nvSpPr>
          <p:cNvPr id="34" name="object 34"/>
          <p:cNvSpPr txBox="1"/>
          <p:nvPr/>
        </p:nvSpPr>
        <p:spPr>
          <a:xfrm>
            <a:off x="7493000" y="5499100"/>
            <a:ext cx="1017269" cy="327660"/>
          </a:xfrm>
          <a:prstGeom prst="rect">
            <a:avLst/>
          </a:prstGeom>
        </p:spPr>
        <p:txBody>
          <a:bodyPr vert="horz" wrap="square" lIns="0" tIns="16510" rIns="0" bIns="0" rtlCol="0">
            <a:spAutoFit/>
          </a:bodyPr>
          <a:lstStyle/>
          <a:p>
            <a:pPr marL="12700">
              <a:lnSpc>
                <a:spcPct val="100000"/>
              </a:lnSpc>
              <a:spcBef>
                <a:spcPts val="130"/>
              </a:spcBef>
            </a:pPr>
            <a:r>
              <a:rPr sz="1950" spc="55" dirty="0">
                <a:latin typeface="Symbol"/>
                <a:cs typeface="Symbol"/>
              </a:rPr>
              <a:t></a:t>
            </a:r>
            <a:r>
              <a:rPr sz="1950" spc="-195" dirty="0">
                <a:latin typeface="Times New Roman"/>
                <a:cs typeface="Times New Roman"/>
              </a:rPr>
              <a:t> </a:t>
            </a:r>
            <a:r>
              <a:rPr sz="1950" spc="-25" dirty="0">
                <a:latin typeface="Times New Roman"/>
                <a:cs typeface="Times New Roman"/>
              </a:rPr>
              <a:t>ln(1</a:t>
            </a:r>
            <a:r>
              <a:rPr sz="1950" spc="-315" dirty="0">
                <a:latin typeface="Times New Roman"/>
                <a:cs typeface="Times New Roman"/>
              </a:rPr>
              <a:t> </a:t>
            </a:r>
            <a:r>
              <a:rPr sz="1950" spc="55" dirty="0">
                <a:latin typeface="Symbol"/>
                <a:cs typeface="Symbol"/>
              </a:rPr>
              <a:t></a:t>
            </a:r>
            <a:r>
              <a:rPr sz="1950" spc="-80" dirty="0">
                <a:latin typeface="Times New Roman"/>
                <a:cs typeface="Times New Roman"/>
              </a:rPr>
              <a:t> </a:t>
            </a:r>
            <a:r>
              <a:rPr sz="1950" i="1" spc="65" dirty="0">
                <a:latin typeface="Times New Roman"/>
                <a:cs typeface="Times New Roman"/>
              </a:rPr>
              <a:t>z</a:t>
            </a:r>
            <a:r>
              <a:rPr sz="1950" spc="65" dirty="0">
                <a:latin typeface="Times New Roman"/>
                <a:cs typeface="Times New Roman"/>
              </a:rPr>
              <a:t>)</a:t>
            </a:r>
            <a:endParaRPr sz="1950">
              <a:latin typeface="Times New Roman"/>
              <a:cs typeface="Times New Roman"/>
            </a:endParaRPr>
          </a:p>
        </p:txBody>
      </p:sp>
      <p:sp>
        <p:nvSpPr>
          <p:cNvPr id="35" name="object 35"/>
          <p:cNvSpPr txBox="1"/>
          <p:nvPr/>
        </p:nvSpPr>
        <p:spPr>
          <a:xfrm>
            <a:off x="243840" y="5930900"/>
            <a:ext cx="1700530" cy="368300"/>
          </a:xfrm>
          <a:prstGeom prst="rect">
            <a:avLst/>
          </a:prstGeom>
        </p:spPr>
        <p:txBody>
          <a:bodyPr vert="horz" wrap="square" lIns="0" tIns="12700" rIns="0" bIns="0" rtlCol="0">
            <a:spAutoFit/>
          </a:bodyPr>
          <a:lstStyle/>
          <a:p>
            <a:pPr marL="38100">
              <a:lnSpc>
                <a:spcPct val="100000"/>
              </a:lnSpc>
              <a:spcBef>
                <a:spcPts val="100"/>
              </a:spcBef>
              <a:tabLst>
                <a:tab pos="1031875" algn="l"/>
              </a:tabLst>
            </a:pPr>
            <a:r>
              <a:rPr sz="3150" i="1" spc="22" baseline="1322" dirty="0">
                <a:latin typeface="Times New Roman"/>
                <a:cs typeface="Times New Roman"/>
              </a:rPr>
              <a:t>z </a:t>
            </a:r>
            <a:r>
              <a:rPr sz="3150" spc="44" baseline="1322" dirty="0">
                <a:latin typeface="Symbol"/>
                <a:cs typeface="Symbol"/>
              </a:rPr>
              <a:t></a:t>
            </a:r>
            <a:r>
              <a:rPr sz="3150" spc="-7" baseline="1322" dirty="0">
                <a:latin typeface="Times New Roman"/>
                <a:cs typeface="Times New Roman"/>
              </a:rPr>
              <a:t> </a:t>
            </a:r>
            <a:r>
              <a:rPr sz="3150" i="1" spc="30" baseline="1322" dirty="0">
                <a:latin typeface="Times New Roman"/>
                <a:cs typeface="Times New Roman"/>
              </a:rPr>
              <a:t>re</a:t>
            </a:r>
            <a:r>
              <a:rPr sz="1875" i="1" spc="30" baseline="44444" dirty="0">
                <a:latin typeface="Times New Roman"/>
                <a:cs typeface="Times New Roman"/>
              </a:rPr>
              <a:t>ix</a:t>
            </a:r>
            <a:r>
              <a:rPr sz="1875" i="1" spc="232" baseline="44444" dirty="0">
                <a:latin typeface="Times New Roman"/>
                <a:cs typeface="Times New Roman"/>
              </a:rPr>
              <a:t> </a:t>
            </a:r>
            <a:r>
              <a:rPr sz="2000" dirty="0">
                <a:latin typeface="Times New Roman"/>
                <a:cs typeface="Times New Roman"/>
              </a:rPr>
              <a:t>,	</a:t>
            </a:r>
            <a:r>
              <a:rPr sz="3375" i="1" spc="419" baseline="-4938" dirty="0">
                <a:latin typeface="Times New Roman"/>
                <a:cs typeface="Times New Roman"/>
              </a:rPr>
              <a:t>re</a:t>
            </a:r>
            <a:r>
              <a:rPr sz="1950" spc="419" baseline="34188" dirty="0">
                <a:latin typeface="Symbol"/>
                <a:cs typeface="Symbol"/>
              </a:rPr>
              <a:t></a:t>
            </a:r>
            <a:r>
              <a:rPr sz="1950" i="1" spc="419" baseline="34188" dirty="0">
                <a:latin typeface="Times New Roman"/>
                <a:cs typeface="Times New Roman"/>
              </a:rPr>
              <a:t>ix</a:t>
            </a:r>
            <a:endParaRPr sz="1950" baseline="34188">
              <a:latin typeface="Times New Roman"/>
              <a:cs typeface="Times New Roman"/>
            </a:endParaRPr>
          </a:p>
        </p:txBody>
      </p:sp>
      <p:sp>
        <p:nvSpPr>
          <p:cNvPr id="36" name="object 36"/>
          <p:cNvSpPr txBox="1"/>
          <p:nvPr/>
        </p:nvSpPr>
        <p:spPr>
          <a:xfrm>
            <a:off x="2054860" y="5976620"/>
            <a:ext cx="392430" cy="330200"/>
          </a:xfrm>
          <a:prstGeom prst="rect">
            <a:avLst/>
          </a:prstGeom>
        </p:spPr>
        <p:txBody>
          <a:bodyPr vert="horz" wrap="square" lIns="0" tIns="12700" rIns="0" bIns="0" rtlCol="0">
            <a:spAutoFit/>
          </a:bodyPr>
          <a:lstStyle/>
          <a:p>
            <a:pPr marL="12700">
              <a:lnSpc>
                <a:spcPct val="100000"/>
              </a:lnSpc>
              <a:spcBef>
                <a:spcPts val="100"/>
              </a:spcBef>
            </a:pPr>
            <a:r>
              <a:rPr sz="2000" spc="-10" dirty="0">
                <a:latin typeface="Times New Roman"/>
                <a:cs typeface="Times New Roman"/>
              </a:rPr>
              <a:t>a</a:t>
            </a:r>
            <a:r>
              <a:rPr sz="2000" spc="5" dirty="0">
                <a:latin typeface="Times New Roman"/>
                <a:cs typeface="Times New Roman"/>
              </a:rPr>
              <a:t>n</a:t>
            </a:r>
            <a:r>
              <a:rPr sz="2000" dirty="0">
                <a:latin typeface="Times New Roman"/>
                <a:cs typeface="Times New Roman"/>
              </a:rPr>
              <a:t>d</a:t>
            </a:r>
            <a:endParaRPr sz="200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05230" y="985519"/>
            <a:ext cx="1159510" cy="0"/>
          </a:xfrm>
          <a:custGeom>
            <a:avLst/>
            <a:gdLst/>
            <a:ahLst/>
            <a:cxnLst/>
            <a:rect l="l" t="t" r="r" b="b"/>
            <a:pathLst>
              <a:path w="1159510">
                <a:moveTo>
                  <a:pt x="0" y="0"/>
                </a:moveTo>
                <a:lnTo>
                  <a:pt x="1159509" y="0"/>
                </a:lnTo>
              </a:path>
            </a:pathLst>
          </a:custGeom>
          <a:ln w="12700">
            <a:solidFill>
              <a:srgbClr val="000000"/>
            </a:solidFill>
          </a:ln>
        </p:spPr>
        <p:txBody>
          <a:bodyPr wrap="square" lIns="0" tIns="0" rIns="0" bIns="0" rtlCol="0"/>
          <a:lstStyle/>
          <a:p>
            <a:endParaRPr/>
          </a:p>
        </p:txBody>
      </p:sp>
      <p:sp>
        <p:nvSpPr>
          <p:cNvPr id="3" name="object 3"/>
          <p:cNvSpPr/>
          <p:nvPr/>
        </p:nvSpPr>
        <p:spPr>
          <a:xfrm>
            <a:off x="5588000" y="1517650"/>
            <a:ext cx="59690" cy="180340"/>
          </a:xfrm>
          <a:custGeom>
            <a:avLst/>
            <a:gdLst/>
            <a:ahLst/>
            <a:cxnLst/>
            <a:rect l="l" t="t" r="r" b="b"/>
            <a:pathLst>
              <a:path w="59689" h="180339">
                <a:moveTo>
                  <a:pt x="59689" y="0"/>
                </a:moveTo>
                <a:lnTo>
                  <a:pt x="0" y="180339"/>
                </a:lnTo>
              </a:path>
            </a:pathLst>
          </a:custGeom>
          <a:ln w="6350">
            <a:solidFill>
              <a:srgbClr val="000000"/>
            </a:solidFill>
          </a:ln>
        </p:spPr>
        <p:txBody>
          <a:bodyPr wrap="square" lIns="0" tIns="0" rIns="0" bIns="0" rtlCol="0"/>
          <a:lstStyle/>
          <a:p>
            <a:endParaRPr/>
          </a:p>
        </p:txBody>
      </p:sp>
      <p:sp>
        <p:nvSpPr>
          <p:cNvPr id="4" name="object 4"/>
          <p:cNvSpPr txBox="1"/>
          <p:nvPr/>
        </p:nvSpPr>
        <p:spPr>
          <a:xfrm>
            <a:off x="796290" y="553719"/>
            <a:ext cx="379095" cy="855980"/>
          </a:xfrm>
          <a:prstGeom prst="rect">
            <a:avLst/>
          </a:prstGeom>
        </p:spPr>
        <p:txBody>
          <a:bodyPr vert="horz" wrap="square" lIns="0" tIns="16510" rIns="0" bIns="0" rtlCol="0">
            <a:spAutoFit/>
          </a:bodyPr>
          <a:lstStyle/>
          <a:p>
            <a:pPr marL="114935">
              <a:lnSpc>
                <a:spcPts val="1240"/>
              </a:lnSpc>
              <a:spcBef>
                <a:spcPts val="130"/>
              </a:spcBef>
            </a:pPr>
            <a:r>
              <a:rPr sz="1400" spc="120" dirty="0">
                <a:latin typeface="Symbol"/>
                <a:cs typeface="Symbol"/>
              </a:rPr>
              <a:t></a:t>
            </a:r>
            <a:endParaRPr sz="1400">
              <a:latin typeface="Symbol"/>
              <a:cs typeface="Symbol"/>
            </a:endParaRPr>
          </a:p>
          <a:p>
            <a:pPr marL="12700">
              <a:lnSpc>
                <a:spcPts val="3760"/>
              </a:lnSpc>
            </a:pPr>
            <a:r>
              <a:rPr sz="3650" spc="-1800" dirty="0">
                <a:latin typeface="Symbol"/>
                <a:cs typeface="Symbol"/>
              </a:rPr>
              <a:t></a:t>
            </a:r>
            <a:endParaRPr sz="3650">
              <a:latin typeface="Symbol"/>
              <a:cs typeface="Symbol"/>
            </a:endParaRPr>
          </a:p>
          <a:p>
            <a:pPr marL="45085">
              <a:lnSpc>
                <a:spcPts val="1500"/>
              </a:lnSpc>
            </a:pPr>
            <a:r>
              <a:rPr sz="1400" i="1" spc="55" dirty="0">
                <a:latin typeface="Times New Roman"/>
                <a:cs typeface="Times New Roman"/>
              </a:rPr>
              <a:t>n</a:t>
            </a:r>
            <a:r>
              <a:rPr sz="1400" spc="55" dirty="0">
                <a:latin typeface="Symbol"/>
                <a:cs typeface="Symbol"/>
              </a:rPr>
              <a:t></a:t>
            </a:r>
            <a:r>
              <a:rPr sz="1400" spc="55" dirty="0">
                <a:latin typeface="Times New Roman"/>
                <a:cs typeface="Times New Roman"/>
              </a:rPr>
              <a:t>1</a:t>
            </a:r>
            <a:endParaRPr sz="1400">
              <a:latin typeface="Times New Roman"/>
              <a:cs typeface="Times New Roman"/>
            </a:endParaRPr>
          </a:p>
        </p:txBody>
      </p:sp>
      <p:sp>
        <p:nvSpPr>
          <p:cNvPr id="5" name="object 5"/>
          <p:cNvSpPr txBox="1"/>
          <p:nvPr/>
        </p:nvSpPr>
        <p:spPr>
          <a:xfrm>
            <a:off x="1694179" y="982979"/>
            <a:ext cx="188595" cy="397510"/>
          </a:xfrm>
          <a:prstGeom prst="rect">
            <a:avLst/>
          </a:prstGeom>
        </p:spPr>
        <p:txBody>
          <a:bodyPr vert="horz" wrap="square" lIns="0" tIns="11430" rIns="0" bIns="0" rtlCol="0">
            <a:spAutoFit/>
          </a:bodyPr>
          <a:lstStyle/>
          <a:p>
            <a:pPr marL="12700">
              <a:lnSpc>
                <a:spcPct val="100000"/>
              </a:lnSpc>
              <a:spcBef>
                <a:spcPts val="90"/>
              </a:spcBef>
            </a:pPr>
            <a:r>
              <a:rPr sz="2450" i="1" spc="55" dirty="0">
                <a:latin typeface="Times New Roman"/>
                <a:cs typeface="Times New Roman"/>
              </a:rPr>
              <a:t>n</a:t>
            </a:r>
            <a:endParaRPr sz="2450">
              <a:latin typeface="Times New Roman"/>
              <a:cs typeface="Times New Roman"/>
            </a:endParaRPr>
          </a:p>
        </p:txBody>
      </p:sp>
      <p:sp>
        <p:nvSpPr>
          <p:cNvPr id="6" name="object 6"/>
          <p:cNvSpPr txBox="1"/>
          <p:nvPr/>
        </p:nvSpPr>
        <p:spPr>
          <a:xfrm>
            <a:off x="2413000" y="982979"/>
            <a:ext cx="3486785" cy="989330"/>
          </a:xfrm>
          <a:prstGeom prst="rect">
            <a:avLst/>
          </a:prstGeom>
        </p:spPr>
        <p:txBody>
          <a:bodyPr vert="horz" wrap="square" lIns="0" tIns="11430" rIns="0" bIns="0" rtlCol="0">
            <a:spAutoFit/>
          </a:bodyPr>
          <a:lstStyle/>
          <a:p>
            <a:pPr marL="543560">
              <a:lnSpc>
                <a:spcPts val="2840"/>
              </a:lnSpc>
              <a:spcBef>
                <a:spcPts val="90"/>
              </a:spcBef>
            </a:pPr>
            <a:r>
              <a:rPr sz="2450" spc="55" dirty="0">
                <a:latin typeface="Times New Roman"/>
                <a:cs typeface="Times New Roman"/>
              </a:rPr>
              <a:t>2</a:t>
            </a:r>
            <a:endParaRPr sz="2450">
              <a:latin typeface="Times New Roman"/>
              <a:cs typeface="Times New Roman"/>
            </a:endParaRPr>
          </a:p>
          <a:p>
            <a:pPr marL="38100">
              <a:lnSpc>
                <a:spcPts val="4760"/>
              </a:lnSpc>
            </a:pPr>
            <a:r>
              <a:rPr sz="2450" spc="130" dirty="0">
                <a:latin typeface="Symbol"/>
                <a:cs typeface="Symbol"/>
              </a:rPr>
              <a:t></a:t>
            </a:r>
            <a:r>
              <a:rPr sz="2450" spc="-85" dirty="0">
                <a:latin typeface="Times New Roman"/>
                <a:cs typeface="Times New Roman"/>
              </a:rPr>
              <a:t> </a:t>
            </a:r>
            <a:r>
              <a:rPr sz="2450" spc="370" dirty="0">
                <a:latin typeface="Symbol"/>
                <a:cs typeface="Symbol"/>
              </a:rPr>
              <a:t></a:t>
            </a:r>
            <a:r>
              <a:rPr sz="2450" spc="30" dirty="0">
                <a:latin typeface="Times New Roman"/>
                <a:cs typeface="Times New Roman"/>
              </a:rPr>
              <a:t>l</a:t>
            </a:r>
            <a:r>
              <a:rPr sz="2450" spc="95" dirty="0">
                <a:latin typeface="Times New Roman"/>
                <a:cs typeface="Times New Roman"/>
              </a:rPr>
              <a:t>n</a:t>
            </a:r>
            <a:r>
              <a:rPr sz="4050" spc="-775" dirty="0">
                <a:latin typeface="Symbol"/>
                <a:cs typeface="Symbol"/>
              </a:rPr>
              <a:t></a:t>
            </a:r>
            <a:r>
              <a:rPr sz="2450" spc="-185" dirty="0">
                <a:latin typeface="Times New Roman"/>
                <a:cs typeface="Times New Roman"/>
              </a:rPr>
              <a:t>(</a:t>
            </a:r>
            <a:r>
              <a:rPr sz="2450" spc="250" dirty="0">
                <a:latin typeface="Times New Roman"/>
                <a:cs typeface="Times New Roman"/>
              </a:rPr>
              <a:t>1</a:t>
            </a:r>
            <a:r>
              <a:rPr sz="2450" spc="130" dirty="0">
                <a:latin typeface="Symbol"/>
                <a:cs typeface="Symbol"/>
              </a:rPr>
              <a:t></a:t>
            </a:r>
            <a:r>
              <a:rPr sz="2450" spc="-204" dirty="0">
                <a:latin typeface="Times New Roman"/>
                <a:cs typeface="Times New Roman"/>
              </a:rPr>
              <a:t> </a:t>
            </a:r>
            <a:r>
              <a:rPr sz="2450" i="1" spc="45" dirty="0">
                <a:latin typeface="Times New Roman"/>
                <a:cs typeface="Times New Roman"/>
              </a:rPr>
              <a:t>r</a:t>
            </a:r>
            <a:r>
              <a:rPr sz="2450" i="1" spc="-355" dirty="0">
                <a:latin typeface="Times New Roman"/>
                <a:cs typeface="Times New Roman"/>
              </a:rPr>
              <a:t> </a:t>
            </a:r>
            <a:r>
              <a:rPr sz="2100" spc="67" baseline="43650" dirty="0">
                <a:latin typeface="Times New Roman"/>
                <a:cs typeface="Times New Roman"/>
              </a:rPr>
              <a:t>2</a:t>
            </a:r>
            <a:r>
              <a:rPr sz="2100" spc="-104" baseline="43650" dirty="0">
                <a:latin typeface="Times New Roman"/>
                <a:cs typeface="Times New Roman"/>
              </a:rPr>
              <a:t> </a:t>
            </a:r>
            <a:r>
              <a:rPr sz="2450" spc="35" dirty="0">
                <a:latin typeface="Times New Roman"/>
                <a:cs typeface="Times New Roman"/>
              </a:rPr>
              <a:t>)</a:t>
            </a:r>
            <a:r>
              <a:rPr sz="2450" spc="-180" dirty="0">
                <a:latin typeface="Times New Roman"/>
                <a:cs typeface="Times New Roman"/>
              </a:rPr>
              <a:t> </a:t>
            </a:r>
            <a:r>
              <a:rPr sz="2450" spc="130" dirty="0">
                <a:latin typeface="Symbol"/>
                <a:cs typeface="Symbol"/>
              </a:rPr>
              <a:t></a:t>
            </a:r>
            <a:r>
              <a:rPr sz="2450" spc="-254" dirty="0">
                <a:latin typeface="Times New Roman"/>
                <a:cs typeface="Times New Roman"/>
              </a:rPr>
              <a:t> </a:t>
            </a:r>
            <a:r>
              <a:rPr sz="2450" spc="90" dirty="0">
                <a:latin typeface="Times New Roman"/>
                <a:cs typeface="Times New Roman"/>
              </a:rPr>
              <a:t>2</a:t>
            </a:r>
            <a:r>
              <a:rPr sz="2450" i="1" spc="45" dirty="0">
                <a:latin typeface="Times New Roman"/>
                <a:cs typeface="Times New Roman"/>
              </a:rPr>
              <a:t>r</a:t>
            </a:r>
            <a:r>
              <a:rPr sz="2450" i="1" spc="-165" dirty="0">
                <a:latin typeface="Times New Roman"/>
                <a:cs typeface="Times New Roman"/>
              </a:rPr>
              <a:t> </a:t>
            </a:r>
            <a:r>
              <a:rPr sz="2450" spc="35" dirty="0">
                <a:latin typeface="Times New Roman"/>
                <a:cs typeface="Times New Roman"/>
              </a:rPr>
              <a:t>c</a:t>
            </a:r>
            <a:r>
              <a:rPr sz="2450" spc="50" dirty="0">
                <a:latin typeface="Times New Roman"/>
                <a:cs typeface="Times New Roman"/>
              </a:rPr>
              <a:t>os</a:t>
            </a:r>
            <a:r>
              <a:rPr sz="2450" spc="-145" dirty="0">
                <a:latin typeface="Times New Roman"/>
                <a:cs typeface="Times New Roman"/>
              </a:rPr>
              <a:t> </a:t>
            </a:r>
            <a:r>
              <a:rPr sz="2450" i="1" spc="150" dirty="0">
                <a:latin typeface="Times New Roman"/>
                <a:cs typeface="Times New Roman"/>
              </a:rPr>
              <a:t>x</a:t>
            </a:r>
            <a:r>
              <a:rPr sz="4050" spc="-925" dirty="0">
                <a:latin typeface="Symbol"/>
                <a:cs typeface="Symbol"/>
              </a:rPr>
              <a:t></a:t>
            </a:r>
            <a:r>
              <a:rPr sz="2100" spc="67" baseline="63492" dirty="0">
                <a:latin typeface="Times New Roman"/>
                <a:cs typeface="Times New Roman"/>
              </a:rPr>
              <a:t>1</a:t>
            </a:r>
            <a:r>
              <a:rPr sz="2100" spc="135" baseline="63492" dirty="0">
                <a:latin typeface="Times New Roman"/>
                <a:cs typeface="Times New Roman"/>
              </a:rPr>
              <a:t> </a:t>
            </a:r>
            <a:r>
              <a:rPr sz="2100" spc="67" baseline="63492" dirty="0">
                <a:latin typeface="Times New Roman"/>
                <a:cs typeface="Times New Roman"/>
              </a:rPr>
              <a:t>2</a:t>
            </a:r>
            <a:r>
              <a:rPr sz="2100" spc="-270" baseline="63492" dirty="0">
                <a:latin typeface="Times New Roman"/>
                <a:cs typeface="Times New Roman"/>
              </a:rPr>
              <a:t> </a:t>
            </a:r>
            <a:r>
              <a:rPr sz="2450" spc="25" dirty="0">
                <a:latin typeface="Times New Roman"/>
                <a:cs typeface="Times New Roman"/>
              </a:rPr>
              <a:t>.</a:t>
            </a:r>
            <a:endParaRPr sz="2450">
              <a:latin typeface="Times New Roman"/>
              <a:cs typeface="Times New Roman"/>
            </a:endParaRPr>
          </a:p>
        </p:txBody>
      </p:sp>
      <p:sp>
        <p:nvSpPr>
          <p:cNvPr id="7" name="object 7"/>
          <p:cNvSpPr txBox="1">
            <a:spLocks noGrp="1"/>
          </p:cNvSpPr>
          <p:nvPr>
            <p:ph type="title"/>
          </p:nvPr>
        </p:nvSpPr>
        <p:spPr>
          <a:xfrm>
            <a:off x="1215389" y="535940"/>
            <a:ext cx="5172075" cy="642620"/>
          </a:xfrm>
          <a:prstGeom prst="rect">
            <a:avLst/>
          </a:prstGeom>
        </p:spPr>
        <p:txBody>
          <a:bodyPr vert="horz" wrap="square" lIns="0" tIns="12700" rIns="0" bIns="0" rtlCol="0">
            <a:spAutoFit/>
          </a:bodyPr>
          <a:lstStyle/>
          <a:p>
            <a:pPr marL="2034539">
              <a:lnSpc>
                <a:spcPct val="100000"/>
              </a:lnSpc>
              <a:spcBef>
                <a:spcPts val="100"/>
              </a:spcBef>
              <a:tabLst>
                <a:tab pos="2788285" algn="l"/>
                <a:tab pos="3248025" algn="l"/>
                <a:tab pos="4975225" algn="l"/>
              </a:tabLst>
            </a:pPr>
            <a:r>
              <a:rPr sz="2450" spc="45" dirty="0"/>
              <a:t>ln</a:t>
            </a:r>
            <a:r>
              <a:rPr sz="2450" spc="-210" dirty="0"/>
              <a:t>(</a:t>
            </a:r>
            <a:r>
              <a:rPr sz="2450" spc="55" dirty="0"/>
              <a:t>1</a:t>
            </a:r>
            <a:r>
              <a:rPr sz="2450" dirty="0"/>
              <a:t>	</a:t>
            </a:r>
            <a:r>
              <a:rPr sz="2450" i="1" spc="30" dirty="0">
                <a:latin typeface="Times New Roman"/>
                <a:cs typeface="Times New Roman"/>
              </a:rPr>
              <a:t>r</a:t>
            </a:r>
            <a:r>
              <a:rPr sz="2450" i="1" spc="50" dirty="0">
                <a:latin typeface="Times New Roman"/>
                <a:cs typeface="Times New Roman"/>
              </a:rPr>
              <a:t>e</a:t>
            </a:r>
            <a:r>
              <a:rPr sz="2450" i="1" dirty="0">
                <a:latin typeface="Times New Roman"/>
                <a:cs typeface="Times New Roman"/>
              </a:rPr>
              <a:t>	</a:t>
            </a:r>
            <a:r>
              <a:rPr sz="2450" spc="35" dirty="0"/>
              <a:t>)</a:t>
            </a:r>
            <a:r>
              <a:rPr sz="2450" spc="-180" dirty="0"/>
              <a:t> </a:t>
            </a:r>
            <a:r>
              <a:rPr sz="2450" spc="130" dirty="0">
                <a:latin typeface="Symbol"/>
                <a:cs typeface="Symbol"/>
              </a:rPr>
              <a:t></a:t>
            </a:r>
            <a:r>
              <a:rPr sz="2450" spc="-254" dirty="0"/>
              <a:t> </a:t>
            </a:r>
            <a:r>
              <a:rPr sz="2450" spc="45" dirty="0"/>
              <a:t>ln</a:t>
            </a:r>
            <a:r>
              <a:rPr sz="2450" spc="-210" dirty="0"/>
              <a:t>(</a:t>
            </a:r>
            <a:r>
              <a:rPr sz="2450" spc="250" dirty="0"/>
              <a:t>1</a:t>
            </a:r>
            <a:r>
              <a:rPr sz="2450" spc="130" dirty="0">
                <a:latin typeface="Symbol"/>
                <a:cs typeface="Symbol"/>
              </a:rPr>
              <a:t></a:t>
            </a:r>
            <a:r>
              <a:rPr sz="2450" spc="-254" dirty="0"/>
              <a:t> </a:t>
            </a:r>
            <a:r>
              <a:rPr sz="2450" i="1" spc="40" dirty="0">
                <a:latin typeface="Times New Roman"/>
                <a:cs typeface="Times New Roman"/>
              </a:rPr>
              <a:t>r</a:t>
            </a:r>
            <a:r>
              <a:rPr sz="2450" i="1" spc="50" dirty="0">
                <a:latin typeface="Times New Roman"/>
                <a:cs typeface="Times New Roman"/>
              </a:rPr>
              <a:t>e</a:t>
            </a:r>
            <a:r>
              <a:rPr sz="2450" i="1" dirty="0">
                <a:latin typeface="Times New Roman"/>
                <a:cs typeface="Times New Roman"/>
              </a:rPr>
              <a:t>	</a:t>
            </a:r>
            <a:r>
              <a:rPr sz="2450" spc="85" dirty="0"/>
              <a:t>)</a:t>
            </a:r>
            <a:r>
              <a:rPr sz="4050" spc="-819" dirty="0">
                <a:latin typeface="Symbol"/>
                <a:cs typeface="Symbol"/>
              </a:rPr>
              <a:t></a:t>
            </a:r>
            <a:endParaRPr sz="4050">
              <a:latin typeface="Symbol"/>
              <a:cs typeface="Symbol"/>
            </a:endParaRPr>
          </a:p>
        </p:txBody>
      </p:sp>
      <p:sp>
        <p:nvSpPr>
          <p:cNvPr id="8" name="object 8"/>
          <p:cNvSpPr txBox="1"/>
          <p:nvPr/>
        </p:nvSpPr>
        <p:spPr>
          <a:xfrm>
            <a:off x="7369809" y="14655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19</a:t>
            </a:r>
            <a:r>
              <a:rPr sz="2000" dirty="0">
                <a:latin typeface="Times New Roman"/>
                <a:cs typeface="Times New Roman"/>
              </a:rPr>
              <a:t>)</a:t>
            </a:r>
            <a:endParaRPr sz="2000">
              <a:latin typeface="Times New Roman"/>
              <a:cs typeface="Times New Roman"/>
            </a:endParaRPr>
          </a:p>
        </p:txBody>
      </p:sp>
      <p:sp>
        <p:nvSpPr>
          <p:cNvPr id="9" name="object 9"/>
          <p:cNvSpPr txBox="1"/>
          <p:nvPr/>
        </p:nvSpPr>
        <p:spPr>
          <a:xfrm>
            <a:off x="684530" y="2456179"/>
            <a:ext cx="125857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Letting</a:t>
            </a:r>
            <a:r>
              <a:rPr sz="2000" spc="-50" dirty="0">
                <a:latin typeface="Times New Roman"/>
                <a:cs typeface="Times New Roman"/>
              </a:rPr>
              <a:t> </a:t>
            </a:r>
            <a:r>
              <a:rPr sz="2000" i="1" dirty="0">
                <a:latin typeface="Times New Roman"/>
                <a:cs typeface="Times New Roman"/>
              </a:rPr>
              <a:t>r</a:t>
            </a:r>
            <a:r>
              <a:rPr sz="2000" dirty="0">
                <a:latin typeface="Times New Roman"/>
                <a:cs typeface="Times New Roman"/>
              </a:rPr>
              <a:t>=1,</a:t>
            </a:r>
            <a:endParaRPr sz="2000">
              <a:latin typeface="Times New Roman"/>
              <a:cs typeface="Times New Roman"/>
            </a:endParaRPr>
          </a:p>
        </p:txBody>
      </p:sp>
      <p:sp>
        <p:nvSpPr>
          <p:cNvPr id="10" name="object 10"/>
          <p:cNvSpPr/>
          <p:nvPr/>
        </p:nvSpPr>
        <p:spPr>
          <a:xfrm>
            <a:off x="3966209" y="3338829"/>
            <a:ext cx="53340" cy="161290"/>
          </a:xfrm>
          <a:custGeom>
            <a:avLst/>
            <a:gdLst/>
            <a:ahLst/>
            <a:cxnLst/>
            <a:rect l="l" t="t" r="r" b="b"/>
            <a:pathLst>
              <a:path w="53339" h="161289">
                <a:moveTo>
                  <a:pt x="53339" y="0"/>
                </a:moveTo>
                <a:lnTo>
                  <a:pt x="0" y="161290"/>
                </a:lnTo>
              </a:path>
            </a:pathLst>
          </a:custGeom>
          <a:ln w="6350">
            <a:solidFill>
              <a:srgbClr val="000000"/>
            </a:solidFill>
          </a:ln>
        </p:spPr>
        <p:txBody>
          <a:bodyPr wrap="square" lIns="0" tIns="0" rIns="0" bIns="0" rtlCol="0"/>
          <a:lstStyle/>
          <a:p>
            <a:endParaRPr/>
          </a:p>
        </p:txBody>
      </p:sp>
      <p:sp>
        <p:nvSpPr>
          <p:cNvPr id="11" name="object 11"/>
          <p:cNvSpPr/>
          <p:nvPr/>
        </p:nvSpPr>
        <p:spPr>
          <a:xfrm>
            <a:off x="3211829" y="4306570"/>
            <a:ext cx="180340" cy="0"/>
          </a:xfrm>
          <a:custGeom>
            <a:avLst/>
            <a:gdLst/>
            <a:ahLst/>
            <a:cxnLst/>
            <a:rect l="l" t="t" r="r" b="b"/>
            <a:pathLst>
              <a:path w="180339">
                <a:moveTo>
                  <a:pt x="0" y="0"/>
                </a:moveTo>
                <a:lnTo>
                  <a:pt x="180340" y="0"/>
                </a:lnTo>
              </a:path>
            </a:pathLst>
          </a:custGeom>
          <a:ln w="11430">
            <a:solidFill>
              <a:srgbClr val="000000"/>
            </a:solidFill>
          </a:ln>
        </p:spPr>
        <p:txBody>
          <a:bodyPr wrap="square" lIns="0" tIns="0" rIns="0" bIns="0" rtlCol="0"/>
          <a:lstStyle/>
          <a:p>
            <a:endParaRPr/>
          </a:p>
        </p:txBody>
      </p:sp>
      <p:sp>
        <p:nvSpPr>
          <p:cNvPr id="12" name="object 12"/>
          <p:cNvSpPr txBox="1"/>
          <p:nvPr/>
        </p:nvSpPr>
        <p:spPr>
          <a:xfrm>
            <a:off x="4415790" y="4075018"/>
            <a:ext cx="1179195" cy="372110"/>
          </a:xfrm>
          <a:prstGeom prst="rect">
            <a:avLst/>
          </a:prstGeom>
        </p:spPr>
        <p:txBody>
          <a:bodyPr vert="horz" wrap="square" lIns="0" tIns="15240" rIns="0" bIns="0" rtlCol="0">
            <a:spAutoFit/>
          </a:bodyPr>
          <a:lstStyle/>
          <a:p>
            <a:pPr marL="12700">
              <a:lnSpc>
                <a:spcPct val="100000"/>
              </a:lnSpc>
              <a:spcBef>
                <a:spcPts val="120"/>
              </a:spcBef>
            </a:pPr>
            <a:r>
              <a:rPr sz="2150" i="1" spc="60" dirty="0">
                <a:latin typeface="Times New Roman"/>
                <a:cs typeface="Times New Roman"/>
              </a:rPr>
              <a:t>x</a:t>
            </a:r>
            <a:r>
              <a:rPr sz="2150" i="1" spc="-280" dirty="0">
                <a:latin typeface="Times New Roman"/>
                <a:cs typeface="Times New Roman"/>
              </a:rPr>
              <a:t> </a:t>
            </a:r>
            <a:r>
              <a:rPr sz="2150" spc="90" dirty="0">
                <a:latin typeface="Symbol"/>
                <a:cs typeface="Symbol"/>
              </a:rPr>
              <a:t></a:t>
            </a:r>
            <a:r>
              <a:rPr sz="2150" spc="90" dirty="0">
                <a:latin typeface="Times New Roman"/>
                <a:cs typeface="Times New Roman"/>
              </a:rPr>
              <a:t>(0,2</a:t>
            </a:r>
            <a:r>
              <a:rPr sz="2250" spc="90" dirty="0">
                <a:latin typeface="Symbol"/>
                <a:cs typeface="Symbol"/>
              </a:rPr>
              <a:t></a:t>
            </a:r>
            <a:r>
              <a:rPr sz="2250" spc="-320" dirty="0">
                <a:latin typeface="Times New Roman"/>
                <a:cs typeface="Times New Roman"/>
              </a:rPr>
              <a:t> </a:t>
            </a:r>
            <a:r>
              <a:rPr sz="2150" spc="45" dirty="0">
                <a:latin typeface="Times New Roman"/>
                <a:cs typeface="Times New Roman"/>
              </a:rPr>
              <a:t>)</a:t>
            </a:r>
            <a:endParaRPr sz="2150">
              <a:latin typeface="Times New Roman"/>
              <a:cs typeface="Times New Roman"/>
            </a:endParaRPr>
          </a:p>
        </p:txBody>
      </p:sp>
      <p:sp>
        <p:nvSpPr>
          <p:cNvPr id="13" name="object 13"/>
          <p:cNvSpPr txBox="1"/>
          <p:nvPr/>
        </p:nvSpPr>
        <p:spPr>
          <a:xfrm>
            <a:off x="3220720" y="4301490"/>
            <a:ext cx="170815" cy="358140"/>
          </a:xfrm>
          <a:prstGeom prst="rect">
            <a:avLst/>
          </a:prstGeom>
        </p:spPr>
        <p:txBody>
          <a:bodyPr vert="horz" wrap="square" lIns="0" tIns="16510" rIns="0" bIns="0" rtlCol="0">
            <a:spAutoFit/>
          </a:bodyPr>
          <a:lstStyle/>
          <a:p>
            <a:pPr marL="12700">
              <a:lnSpc>
                <a:spcPct val="100000"/>
              </a:lnSpc>
              <a:spcBef>
                <a:spcPts val="130"/>
              </a:spcBef>
            </a:pPr>
            <a:r>
              <a:rPr sz="2150" spc="65" dirty="0">
                <a:latin typeface="Times New Roman"/>
                <a:cs typeface="Times New Roman"/>
              </a:rPr>
              <a:t>2</a:t>
            </a:r>
            <a:endParaRPr sz="2150">
              <a:latin typeface="Times New Roman"/>
              <a:cs typeface="Times New Roman"/>
            </a:endParaRPr>
          </a:p>
        </p:txBody>
      </p:sp>
      <p:sp>
        <p:nvSpPr>
          <p:cNvPr id="14" name="object 14"/>
          <p:cNvSpPr txBox="1"/>
          <p:nvPr/>
        </p:nvSpPr>
        <p:spPr>
          <a:xfrm>
            <a:off x="1882139" y="4086860"/>
            <a:ext cx="1705610" cy="358140"/>
          </a:xfrm>
          <a:prstGeom prst="rect">
            <a:avLst/>
          </a:prstGeom>
        </p:spPr>
        <p:txBody>
          <a:bodyPr vert="horz" wrap="square" lIns="0" tIns="16510" rIns="0" bIns="0" rtlCol="0">
            <a:spAutoFit/>
          </a:bodyPr>
          <a:lstStyle/>
          <a:p>
            <a:pPr marL="12700">
              <a:lnSpc>
                <a:spcPct val="100000"/>
              </a:lnSpc>
              <a:spcBef>
                <a:spcPts val="130"/>
              </a:spcBef>
              <a:tabLst>
                <a:tab pos="1522095" algn="l"/>
              </a:tabLst>
            </a:pPr>
            <a:r>
              <a:rPr sz="2150" spc="135" dirty="0">
                <a:latin typeface="Symbol"/>
                <a:cs typeface="Symbol"/>
              </a:rPr>
              <a:t></a:t>
            </a:r>
            <a:r>
              <a:rPr sz="2150" spc="-80" dirty="0">
                <a:latin typeface="Times New Roman"/>
                <a:cs typeface="Times New Roman"/>
              </a:rPr>
              <a:t> </a:t>
            </a:r>
            <a:r>
              <a:rPr sz="2150" spc="345" dirty="0">
                <a:latin typeface="Symbol"/>
                <a:cs typeface="Symbol"/>
              </a:rPr>
              <a:t></a:t>
            </a:r>
            <a:r>
              <a:rPr sz="2150" spc="50" dirty="0">
                <a:latin typeface="Times New Roman"/>
                <a:cs typeface="Times New Roman"/>
              </a:rPr>
              <a:t>ln</a:t>
            </a:r>
            <a:r>
              <a:rPr sz="2150" spc="75" dirty="0">
                <a:latin typeface="Times New Roman"/>
                <a:cs typeface="Times New Roman"/>
              </a:rPr>
              <a:t>(</a:t>
            </a:r>
            <a:r>
              <a:rPr sz="2150" spc="65" dirty="0">
                <a:latin typeface="Times New Roman"/>
                <a:cs typeface="Times New Roman"/>
              </a:rPr>
              <a:t>2</a:t>
            </a:r>
            <a:r>
              <a:rPr sz="2150" spc="-325" dirty="0">
                <a:latin typeface="Times New Roman"/>
                <a:cs typeface="Times New Roman"/>
              </a:rPr>
              <a:t> </a:t>
            </a:r>
            <a:r>
              <a:rPr sz="2150" spc="40" dirty="0">
                <a:latin typeface="Times New Roman"/>
                <a:cs typeface="Times New Roman"/>
              </a:rPr>
              <a:t>s</a:t>
            </a:r>
            <a:r>
              <a:rPr sz="2150" spc="50" dirty="0">
                <a:latin typeface="Times New Roman"/>
                <a:cs typeface="Times New Roman"/>
              </a:rPr>
              <a:t>in</a:t>
            </a:r>
            <a:r>
              <a:rPr sz="2150" dirty="0">
                <a:latin typeface="Times New Roman"/>
                <a:cs typeface="Times New Roman"/>
              </a:rPr>
              <a:t>	</a:t>
            </a:r>
            <a:r>
              <a:rPr sz="2150" spc="40" dirty="0">
                <a:latin typeface="Times New Roman"/>
                <a:cs typeface="Times New Roman"/>
              </a:rPr>
              <a:t>),</a:t>
            </a:r>
            <a:endParaRPr sz="2150">
              <a:latin typeface="Times New Roman"/>
              <a:cs typeface="Times New Roman"/>
            </a:endParaRPr>
          </a:p>
        </p:txBody>
      </p:sp>
      <p:sp>
        <p:nvSpPr>
          <p:cNvPr id="15" name="object 15"/>
          <p:cNvSpPr txBox="1"/>
          <p:nvPr/>
        </p:nvSpPr>
        <p:spPr>
          <a:xfrm>
            <a:off x="716280" y="3131819"/>
            <a:ext cx="339725" cy="763905"/>
          </a:xfrm>
          <a:prstGeom prst="rect">
            <a:avLst/>
          </a:prstGeom>
        </p:spPr>
        <p:txBody>
          <a:bodyPr vert="horz" wrap="square" lIns="0" tIns="15240" rIns="0" bIns="0" rtlCol="0">
            <a:spAutoFit/>
          </a:bodyPr>
          <a:lstStyle/>
          <a:p>
            <a:pPr marL="105410">
              <a:lnSpc>
                <a:spcPts val="1105"/>
              </a:lnSpc>
              <a:spcBef>
                <a:spcPts val="120"/>
              </a:spcBef>
            </a:pPr>
            <a:r>
              <a:rPr sz="1250" spc="105" dirty="0">
                <a:latin typeface="Symbol"/>
                <a:cs typeface="Symbol"/>
              </a:rPr>
              <a:t></a:t>
            </a:r>
            <a:endParaRPr sz="1250">
              <a:latin typeface="Symbol"/>
              <a:cs typeface="Symbol"/>
            </a:endParaRPr>
          </a:p>
          <a:p>
            <a:pPr marL="12700">
              <a:lnSpc>
                <a:spcPts val="3345"/>
              </a:lnSpc>
            </a:pPr>
            <a:r>
              <a:rPr sz="3250" spc="-1595" dirty="0">
                <a:latin typeface="Symbol"/>
                <a:cs typeface="Symbol"/>
              </a:rPr>
              <a:t></a:t>
            </a:r>
            <a:endParaRPr sz="3250">
              <a:latin typeface="Symbol"/>
              <a:cs typeface="Symbol"/>
            </a:endParaRPr>
          </a:p>
          <a:p>
            <a:pPr marL="46990">
              <a:lnSpc>
                <a:spcPts val="1340"/>
              </a:lnSpc>
            </a:pPr>
            <a:r>
              <a:rPr sz="1250" i="1" spc="20" dirty="0">
                <a:latin typeface="Times New Roman"/>
                <a:cs typeface="Times New Roman"/>
              </a:rPr>
              <a:t>n</a:t>
            </a:r>
            <a:r>
              <a:rPr sz="1250" spc="20" dirty="0">
                <a:latin typeface="Symbol"/>
                <a:cs typeface="Symbol"/>
              </a:rPr>
              <a:t></a:t>
            </a:r>
            <a:r>
              <a:rPr sz="1250" spc="20" dirty="0">
                <a:latin typeface="Times New Roman"/>
                <a:cs typeface="Times New Roman"/>
              </a:rPr>
              <a:t>1</a:t>
            </a:r>
            <a:endParaRPr sz="1250">
              <a:latin typeface="Times New Roman"/>
              <a:cs typeface="Times New Roman"/>
            </a:endParaRPr>
          </a:p>
        </p:txBody>
      </p:sp>
      <p:sp>
        <p:nvSpPr>
          <p:cNvPr id="16" name="object 16"/>
          <p:cNvSpPr txBox="1"/>
          <p:nvPr/>
        </p:nvSpPr>
        <p:spPr>
          <a:xfrm>
            <a:off x="3232150" y="3914140"/>
            <a:ext cx="154940" cy="358140"/>
          </a:xfrm>
          <a:prstGeom prst="rect">
            <a:avLst/>
          </a:prstGeom>
        </p:spPr>
        <p:txBody>
          <a:bodyPr vert="horz" wrap="square" lIns="0" tIns="16510" rIns="0" bIns="0" rtlCol="0">
            <a:spAutoFit/>
          </a:bodyPr>
          <a:lstStyle/>
          <a:p>
            <a:pPr marL="12700">
              <a:lnSpc>
                <a:spcPct val="100000"/>
              </a:lnSpc>
              <a:spcBef>
                <a:spcPts val="130"/>
              </a:spcBef>
            </a:pPr>
            <a:r>
              <a:rPr sz="2150" i="1" spc="60" dirty="0">
                <a:latin typeface="Times New Roman"/>
                <a:cs typeface="Times New Roman"/>
              </a:rPr>
              <a:t>x</a:t>
            </a:r>
            <a:endParaRPr sz="2150">
              <a:latin typeface="Times New Roman"/>
              <a:cs typeface="Times New Roman"/>
            </a:endParaRPr>
          </a:p>
        </p:txBody>
      </p:sp>
      <p:sp>
        <p:nvSpPr>
          <p:cNvPr id="17" name="object 17"/>
          <p:cNvSpPr txBox="1"/>
          <p:nvPr/>
        </p:nvSpPr>
        <p:spPr>
          <a:xfrm>
            <a:off x="1366519" y="3511550"/>
            <a:ext cx="170815" cy="358140"/>
          </a:xfrm>
          <a:prstGeom prst="rect">
            <a:avLst/>
          </a:prstGeom>
        </p:spPr>
        <p:txBody>
          <a:bodyPr vert="horz" wrap="square" lIns="0" tIns="16510" rIns="0" bIns="0" rtlCol="0">
            <a:spAutoFit/>
          </a:bodyPr>
          <a:lstStyle/>
          <a:p>
            <a:pPr marL="12700">
              <a:lnSpc>
                <a:spcPct val="100000"/>
              </a:lnSpc>
              <a:spcBef>
                <a:spcPts val="130"/>
              </a:spcBef>
            </a:pPr>
            <a:r>
              <a:rPr sz="2150" i="1" spc="65" dirty="0">
                <a:latin typeface="Times New Roman"/>
                <a:cs typeface="Times New Roman"/>
              </a:rPr>
              <a:t>n</a:t>
            </a:r>
            <a:endParaRPr sz="2150">
              <a:latin typeface="Times New Roman"/>
              <a:cs typeface="Times New Roman"/>
            </a:endParaRPr>
          </a:p>
        </p:txBody>
      </p:sp>
      <p:sp>
        <p:nvSpPr>
          <p:cNvPr id="18" name="object 18"/>
          <p:cNvSpPr txBox="1"/>
          <p:nvPr/>
        </p:nvSpPr>
        <p:spPr>
          <a:xfrm>
            <a:off x="1059180" y="3296920"/>
            <a:ext cx="3097530" cy="358140"/>
          </a:xfrm>
          <a:prstGeom prst="rect">
            <a:avLst/>
          </a:prstGeom>
        </p:spPr>
        <p:txBody>
          <a:bodyPr vert="horz" wrap="square" lIns="0" tIns="16510" rIns="0" bIns="0" rtlCol="0">
            <a:spAutoFit/>
          </a:bodyPr>
          <a:lstStyle/>
          <a:p>
            <a:pPr marL="38100">
              <a:lnSpc>
                <a:spcPct val="100000"/>
              </a:lnSpc>
              <a:spcBef>
                <a:spcPts val="130"/>
              </a:spcBef>
            </a:pPr>
            <a:r>
              <a:rPr sz="3225" u="sng" spc="82" baseline="34883" dirty="0">
                <a:uFill>
                  <a:solidFill>
                    <a:srgbClr val="000000"/>
                  </a:solidFill>
                </a:uFill>
                <a:latin typeface="Times New Roman"/>
                <a:cs typeface="Times New Roman"/>
              </a:rPr>
              <a:t>cos</a:t>
            </a:r>
            <a:r>
              <a:rPr sz="3225" u="sng" spc="-322" baseline="34883" dirty="0">
                <a:uFill>
                  <a:solidFill>
                    <a:srgbClr val="000000"/>
                  </a:solidFill>
                </a:uFill>
                <a:latin typeface="Times New Roman"/>
                <a:cs typeface="Times New Roman"/>
              </a:rPr>
              <a:t> </a:t>
            </a:r>
            <a:r>
              <a:rPr sz="3225" i="1" u="sng" spc="82" baseline="34883" dirty="0">
                <a:uFill>
                  <a:solidFill>
                    <a:srgbClr val="000000"/>
                  </a:solidFill>
                </a:uFill>
                <a:latin typeface="Times New Roman"/>
                <a:cs typeface="Times New Roman"/>
              </a:rPr>
              <a:t>nx</a:t>
            </a:r>
            <a:r>
              <a:rPr sz="3225" i="1" spc="315" baseline="34883" dirty="0">
                <a:latin typeface="Times New Roman"/>
                <a:cs typeface="Times New Roman"/>
              </a:rPr>
              <a:t> </a:t>
            </a:r>
            <a:r>
              <a:rPr sz="2150" spc="135" dirty="0">
                <a:latin typeface="Symbol"/>
                <a:cs typeface="Symbol"/>
              </a:rPr>
              <a:t></a:t>
            </a:r>
            <a:r>
              <a:rPr sz="2150" spc="-85" dirty="0">
                <a:latin typeface="Times New Roman"/>
                <a:cs typeface="Times New Roman"/>
              </a:rPr>
              <a:t> </a:t>
            </a:r>
            <a:r>
              <a:rPr sz="2150" spc="120" dirty="0">
                <a:latin typeface="Symbol"/>
                <a:cs typeface="Symbol"/>
              </a:rPr>
              <a:t></a:t>
            </a:r>
            <a:r>
              <a:rPr sz="2150" spc="120" dirty="0">
                <a:latin typeface="Times New Roman"/>
                <a:cs typeface="Times New Roman"/>
              </a:rPr>
              <a:t>ln(2</a:t>
            </a:r>
            <a:r>
              <a:rPr sz="2150" spc="-150" dirty="0">
                <a:latin typeface="Times New Roman"/>
                <a:cs typeface="Times New Roman"/>
              </a:rPr>
              <a:t> </a:t>
            </a:r>
            <a:r>
              <a:rPr sz="2150" spc="135" dirty="0">
                <a:latin typeface="Symbol"/>
                <a:cs typeface="Symbol"/>
              </a:rPr>
              <a:t></a:t>
            </a:r>
            <a:r>
              <a:rPr sz="2150" spc="-185" dirty="0">
                <a:latin typeface="Times New Roman"/>
                <a:cs typeface="Times New Roman"/>
              </a:rPr>
              <a:t> </a:t>
            </a:r>
            <a:r>
              <a:rPr sz="2150" spc="65" dirty="0">
                <a:latin typeface="Times New Roman"/>
                <a:cs typeface="Times New Roman"/>
              </a:rPr>
              <a:t>2</a:t>
            </a:r>
            <a:r>
              <a:rPr sz="2150" spc="-300" dirty="0">
                <a:latin typeface="Times New Roman"/>
                <a:cs typeface="Times New Roman"/>
              </a:rPr>
              <a:t> </a:t>
            </a:r>
            <a:r>
              <a:rPr sz="2150" spc="55" dirty="0">
                <a:latin typeface="Times New Roman"/>
                <a:cs typeface="Times New Roman"/>
              </a:rPr>
              <a:t>cos</a:t>
            </a:r>
            <a:r>
              <a:rPr sz="2150" spc="-114" dirty="0">
                <a:latin typeface="Times New Roman"/>
                <a:cs typeface="Times New Roman"/>
              </a:rPr>
              <a:t> </a:t>
            </a:r>
            <a:r>
              <a:rPr sz="2150" i="1" spc="55" dirty="0">
                <a:latin typeface="Times New Roman"/>
                <a:cs typeface="Times New Roman"/>
              </a:rPr>
              <a:t>x</a:t>
            </a:r>
            <a:r>
              <a:rPr sz="2150" spc="55" dirty="0">
                <a:latin typeface="Times New Roman"/>
                <a:cs typeface="Times New Roman"/>
              </a:rPr>
              <a:t>)</a:t>
            </a:r>
            <a:r>
              <a:rPr sz="1875" spc="82" baseline="44444" dirty="0">
                <a:latin typeface="Times New Roman"/>
                <a:cs typeface="Times New Roman"/>
              </a:rPr>
              <a:t>1</a:t>
            </a:r>
            <a:r>
              <a:rPr sz="1875" spc="104" baseline="44444" dirty="0">
                <a:latin typeface="Times New Roman"/>
                <a:cs typeface="Times New Roman"/>
              </a:rPr>
              <a:t> </a:t>
            </a:r>
            <a:r>
              <a:rPr sz="1875" spc="60" baseline="44444" dirty="0">
                <a:latin typeface="Times New Roman"/>
                <a:cs typeface="Times New Roman"/>
              </a:rPr>
              <a:t>2</a:t>
            </a:r>
            <a:endParaRPr sz="1875" baseline="44444">
              <a:latin typeface="Times New Roman"/>
              <a:cs typeface="Times New Roman"/>
            </a:endParaRPr>
          </a:p>
        </p:txBody>
      </p:sp>
      <p:sp>
        <p:nvSpPr>
          <p:cNvPr id="19" name="object 19"/>
          <p:cNvSpPr txBox="1"/>
          <p:nvPr/>
        </p:nvSpPr>
        <p:spPr>
          <a:xfrm>
            <a:off x="7509509" y="405765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20</a:t>
            </a:r>
            <a:r>
              <a:rPr sz="2000" dirty="0">
                <a:latin typeface="Times New Roman"/>
                <a:cs typeface="Times New Roman"/>
              </a:rPr>
              <a:t>)</a:t>
            </a:r>
            <a:endParaRPr sz="2000">
              <a:latin typeface="Times New Roman"/>
              <a:cs typeface="Times New Roman"/>
            </a:endParaRPr>
          </a:p>
        </p:txBody>
      </p:sp>
      <p:sp>
        <p:nvSpPr>
          <p:cNvPr id="20" name="object 20"/>
          <p:cNvSpPr txBox="1"/>
          <p:nvPr/>
        </p:nvSpPr>
        <p:spPr>
          <a:xfrm>
            <a:off x="523240" y="5276850"/>
            <a:ext cx="400050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Both sides </a:t>
            </a:r>
            <a:r>
              <a:rPr sz="2000" dirty="0">
                <a:latin typeface="Times New Roman"/>
                <a:cs typeface="Times New Roman"/>
              </a:rPr>
              <a:t>of </a:t>
            </a:r>
            <a:r>
              <a:rPr sz="2000" spc="-5" dirty="0">
                <a:latin typeface="Times New Roman"/>
                <a:cs typeface="Times New Roman"/>
              </a:rPr>
              <a:t>this </a:t>
            </a:r>
            <a:r>
              <a:rPr sz="2000" dirty="0">
                <a:latin typeface="Times New Roman"/>
                <a:cs typeface="Times New Roman"/>
              </a:rPr>
              <a:t>expansion diverge</a:t>
            </a:r>
            <a:r>
              <a:rPr sz="2000" spc="-5" dirty="0">
                <a:latin typeface="Times New Roman"/>
                <a:cs typeface="Times New Roman"/>
              </a:rPr>
              <a:t> as</a:t>
            </a:r>
            <a:endParaRPr sz="2000">
              <a:latin typeface="Times New Roman"/>
              <a:cs typeface="Times New Roman"/>
            </a:endParaRPr>
          </a:p>
        </p:txBody>
      </p:sp>
      <p:sp>
        <p:nvSpPr>
          <p:cNvPr id="21" name="object 21"/>
          <p:cNvSpPr txBox="1"/>
          <p:nvPr/>
        </p:nvSpPr>
        <p:spPr>
          <a:xfrm>
            <a:off x="4685029" y="5172709"/>
            <a:ext cx="1115060" cy="363855"/>
          </a:xfrm>
          <a:prstGeom prst="rect">
            <a:avLst/>
          </a:prstGeom>
        </p:spPr>
        <p:txBody>
          <a:bodyPr vert="horz" wrap="square" lIns="0" tIns="15240" rIns="0" bIns="0" rtlCol="0">
            <a:spAutoFit/>
          </a:bodyPr>
          <a:lstStyle/>
          <a:p>
            <a:pPr marL="12700">
              <a:lnSpc>
                <a:spcPct val="100000"/>
              </a:lnSpc>
              <a:spcBef>
                <a:spcPts val="120"/>
              </a:spcBef>
              <a:tabLst>
                <a:tab pos="733425" algn="l"/>
              </a:tabLst>
            </a:pPr>
            <a:r>
              <a:rPr sz="3300" i="1" spc="-157" baseline="-5050" dirty="0">
                <a:latin typeface="Times New Roman"/>
                <a:cs typeface="Times New Roman"/>
              </a:rPr>
              <a:t>x</a:t>
            </a:r>
            <a:r>
              <a:rPr sz="3300" i="1" spc="-172" baseline="-5050" dirty="0">
                <a:latin typeface="Times New Roman"/>
                <a:cs typeface="Times New Roman"/>
              </a:rPr>
              <a:t> </a:t>
            </a:r>
            <a:r>
              <a:rPr sz="3300" spc="-690" baseline="-5050" dirty="0">
                <a:latin typeface="Symbol"/>
                <a:cs typeface="Symbol"/>
              </a:rPr>
              <a:t></a:t>
            </a:r>
            <a:r>
              <a:rPr sz="3300" spc="97" baseline="-5050" dirty="0">
                <a:latin typeface="Times New Roman"/>
                <a:cs typeface="Times New Roman"/>
              </a:rPr>
              <a:t> </a:t>
            </a:r>
            <a:r>
              <a:rPr sz="3300" spc="-179" baseline="-5050" dirty="0">
                <a:latin typeface="Times New Roman"/>
                <a:cs typeface="Times New Roman"/>
              </a:rPr>
              <a:t>0</a:t>
            </a:r>
            <a:r>
              <a:rPr sz="3300" baseline="-5050" dirty="0">
                <a:latin typeface="Times New Roman"/>
                <a:cs typeface="Times New Roman"/>
              </a:rPr>
              <a:t>	</a:t>
            </a:r>
            <a:r>
              <a:rPr sz="2000" dirty="0">
                <a:latin typeface="Times New Roman"/>
                <a:cs typeface="Times New Roman"/>
              </a:rPr>
              <a:t>a</a:t>
            </a:r>
            <a:r>
              <a:rPr sz="2000" spc="5" dirty="0">
                <a:latin typeface="Times New Roman"/>
                <a:cs typeface="Times New Roman"/>
              </a:rPr>
              <a:t>n</a:t>
            </a:r>
            <a:r>
              <a:rPr sz="2000" dirty="0">
                <a:latin typeface="Times New Roman"/>
                <a:cs typeface="Times New Roman"/>
              </a:rPr>
              <a:t>d</a:t>
            </a:r>
            <a:endParaRPr sz="2000">
              <a:latin typeface="Times New Roman"/>
              <a:cs typeface="Times New Roman"/>
            </a:endParaRPr>
          </a:p>
        </p:txBody>
      </p:sp>
      <p:sp>
        <p:nvSpPr>
          <p:cNvPr id="22" name="object 22"/>
          <p:cNvSpPr txBox="1"/>
          <p:nvPr/>
        </p:nvSpPr>
        <p:spPr>
          <a:xfrm>
            <a:off x="5971540" y="5136675"/>
            <a:ext cx="290830" cy="361315"/>
          </a:xfrm>
          <a:prstGeom prst="rect">
            <a:avLst/>
          </a:prstGeom>
        </p:spPr>
        <p:txBody>
          <a:bodyPr vert="horz" wrap="square" lIns="0" tIns="12700" rIns="0" bIns="0" rtlCol="0">
            <a:spAutoFit/>
          </a:bodyPr>
          <a:lstStyle/>
          <a:p>
            <a:pPr marL="12700">
              <a:lnSpc>
                <a:spcPct val="100000"/>
              </a:lnSpc>
              <a:spcBef>
                <a:spcPts val="100"/>
              </a:spcBef>
            </a:pPr>
            <a:r>
              <a:rPr sz="2100" spc="-125" dirty="0">
                <a:latin typeface="Times New Roman"/>
                <a:cs typeface="Times New Roman"/>
              </a:rPr>
              <a:t>2</a:t>
            </a:r>
            <a:r>
              <a:rPr sz="2200" spc="-50" dirty="0">
                <a:latin typeface="Symbol"/>
                <a:cs typeface="Symbol"/>
              </a:rPr>
              <a:t></a:t>
            </a:r>
            <a:endParaRPr sz="2200">
              <a:latin typeface="Symbol"/>
              <a:cs typeface="Symbo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19709" y="414020"/>
            <a:ext cx="8698865" cy="3821429"/>
          </a:xfrm>
          <a:prstGeom prst="rect">
            <a:avLst/>
          </a:prstGeom>
        </p:spPr>
        <p:txBody>
          <a:bodyPr vert="horz" wrap="square" lIns="0" tIns="12700" rIns="0" bIns="0" rtlCol="0">
            <a:spAutoFit/>
          </a:bodyPr>
          <a:lstStyle/>
          <a:p>
            <a:pPr marL="662940" lvl="1" indent="-457200">
              <a:lnSpc>
                <a:spcPct val="100000"/>
              </a:lnSpc>
              <a:spcBef>
                <a:spcPts val="100"/>
              </a:spcBef>
              <a:buClr>
                <a:srgbClr val="005FBF"/>
              </a:buClr>
              <a:buFont typeface="Times New Roman"/>
              <a:buAutoNum type="arabicPeriod" startAt="2"/>
              <a:tabLst>
                <a:tab pos="662940" algn="l"/>
              </a:tabLst>
            </a:pPr>
            <a:r>
              <a:rPr sz="2400" b="1" spc="-10" dirty="0">
                <a:solidFill>
                  <a:srgbClr val="005FBF"/>
                </a:solidFill>
                <a:latin typeface="Times New Roman"/>
                <a:cs typeface="Times New Roman"/>
              </a:rPr>
              <a:t>ADVANTAGES, USES </a:t>
            </a:r>
            <a:r>
              <a:rPr sz="2400" b="1" spc="5" dirty="0">
                <a:solidFill>
                  <a:srgbClr val="005FBF"/>
                </a:solidFill>
                <a:latin typeface="Times New Roman"/>
                <a:cs typeface="Times New Roman"/>
              </a:rPr>
              <a:t>OF </a:t>
            </a:r>
            <a:r>
              <a:rPr sz="2400" b="1" spc="-5" dirty="0">
                <a:solidFill>
                  <a:srgbClr val="005FBF"/>
                </a:solidFill>
                <a:latin typeface="Times New Roman"/>
                <a:cs typeface="Times New Roman"/>
              </a:rPr>
              <a:t>FOURIER</a:t>
            </a:r>
            <a:r>
              <a:rPr sz="2400" b="1" spc="-20" dirty="0">
                <a:solidFill>
                  <a:srgbClr val="005FBF"/>
                </a:solidFill>
                <a:latin typeface="Times New Roman"/>
                <a:cs typeface="Times New Roman"/>
              </a:rPr>
              <a:t> </a:t>
            </a:r>
            <a:r>
              <a:rPr sz="2400" b="1" spc="-10" dirty="0">
                <a:solidFill>
                  <a:srgbClr val="005FBF"/>
                </a:solidFill>
                <a:latin typeface="Times New Roman"/>
                <a:cs typeface="Times New Roman"/>
              </a:rPr>
              <a:t>SERIES</a:t>
            </a:r>
            <a:endParaRPr sz="2400">
              <a:latin typeface="Times New Roman"/>
              <a:cs typeface="Times New Roman"/>
            </a:endParaRPr>
          </a:p>
          <a:p>
            <a:pPr lvl="1">
              <a:lnSpc>
                <a:spcPct val="100000"/>
              </a:lnSpc>
              <a:spcBef>
                <a:spcPts val="10"/>
              </a:spcBef>
              <a:buClr>
                <a:srgbClr val="005FBF"/>
              </a:buClr>
              <a:buFont typeface="Times New Roman"/>
              <a:buAutoNum type="arabicPeriod" startAt="2"/>
            </a:pPr>
            <a:endParaRPr sz="2600">
              <a:latin typeface="Times New Roman"/>
              <a:cs typeface="Times New Roman"/>
            </a:endParaRPr>
          </a:p>
          <a:p>
            <a:pPr marL="581660" lvl="2" indent="-118110">
              <a:lnSpc>
                <a:spcPct val="100000"/>
              </a:lnSpc>
              <a:buSzPct val="95000"/>
              <a:buFont typeface="Symbol"/>
              <a:buChar char=""/>
              <a:tabLst>
                <a:tab pos="582295" algn="l"/>
              </a:tabLst>
            </a:pPr>
            <a:r>
              <a:rPr sz="2000" spc="-5" dirty="0">
                <a:latin typeface="Times New Roman"/>
                <a:cs typeface="Times New Roman"/>
              </a:rPr>
              <a:t>Discontinuous</a:t>
            </a:r>
            <a:r>
              <a:rPr sz="2000" dirty="0">
                <a:latin typeface="Times New Roman"/>
                <a:cs typeface="Times New Roman"/>
              </a:rPr>
              <a:t> </a:t>
            </a:r>
            <a:r>
              <a:rPr sz="2000" spc="-5" dirty="0">
                <a:latin typeface="Times New Roman"/>
                <a:cs typeface="Times New Roman"/>
              </a:rPr>
              <a:t>Function</a:t>
            </a:r>
            <a:endParaRPr sz="2000">
              <a:latin typeface="Times New Roman"/>
              <a:cs typeface="Times New Roman"/>
            </a:endParaRPr>
          </a:p>
          <a:p>
            <a:pPr marL="12700" marR="5080">
              <a:lnSpc>
                <a:spcPct val="100000"/>
              </a:lnSpc>
              <a:spcBef>
                <a:spcPts val="1320"/>
              </a:spcBef>
            </a:pPr>
            <a:r>
              <a:rPr sz="2000" dirty="0">
                <a:latin typeface="Times New Roman"/>
                <a:cs typeface="Times New Roman"/>
              </a:rPr>
              <a:t>One of </a:t>
            </a:r>
            <a:r>
              <a:rPr sz="2000" spc="-5" dirty="0">
                <a:latin typeface="Times New Roman"/>
                <a:cs typeface="Times New Roman"/>
              </a:rPr>
              <a:t>the </a:t>
            </a:r>
            <a:r>
              <a:rPr sz="2000" dirty="0">
                <a:latin typeface="Times New Roman"/>
                <a:cs typeface="Times New Roman"/>
              </a:rPr>
              <a:t>advantages of a </a:t>
            </a:r>
            <a:r>
              <a:rPr sz="2000" spc="-5" dirty="0">
                <a:latin typeface="Times New Roman"/>
                <a:cs typeface="Times New Roman"/>
              </a:rPr>
              <a:t>Fourier representation </a:t>
            </a:r>
            <a:r>
              <a:rPr sz="2000" dirty="0">
                <a:latin typeface="Times New Roman"/>
                <a:cs typeface="Times New Roman"/>
              </a:rPr>
              <a:t>over </a:t>
            </a:r>
            <a:r>
              <a:rPr sz="2000" spc="-5" dirty="0">
                <a:latin typeface="Times New Roman"/>
                <a:cs typeface="Times New Roman"/>
              </a:rPr>
              <a:t>some </a:t>
            </a:r>
            <a:r>
              <a:rPr sz="2000" dirty="0">
                <a:latin typeface="Times New Roman"/>
                <a:cs typeface="Times New Roman"/>
              </a:rPr>
              <a:t>other </a:t>
            </a:r>
            <a:r>
              <a:rPr sz="2000" spc="-5" dirty="0">
                <a:latin typeface="Times New Roman"/>
                <a:cs typeface="Times New Roman"/>
              </a:rPr>
              <a:t>representation,  </a:t>
            </a:r>
            <a:r>
              <a:rPr sz="2000" dirty="0">
                <a:latin typeface="Times New Roman"/>
                <a:cs typeface="Times New Roman"/>
              </a:rPr>
              <a:t>such as a </a:t>
            </a:r>
            <a:r>
              <a:rPr sz="2000" spc="-5" dirty="0">
                <a:latin typeface="Times New Roman"/>
                <a:cs typeface="Times New Roman"/>
              </a:rPr>
              <a:t>Taylor series, is </a:t>
            </a:r>
            <a:r>
              <a:rPr sz="2000" dirty="0">
                <a:latin typeface="Times New Roman"/>
                <a:cs typeface="Times New Roman"/>
              </a:rPr>
              <a:t>that </a:t>
            </a:r>
            <a:r>
              <a:rPr sz="2000" spc="-5" dirty="0">
                <a:latin typeface="Times New Roman"/>
                <a:cs typeface="Times New Roman"/>
              </a:rPr>
              <a:t>it </a:t>
            </a:r>
            <a:r>
              <a:rPr sz="2000" spc="-10" dirty="0">
                <a:latin typeface="Times New Roman"/>
                <a:cs typeface="Times New Roman"/>
              </a:rPr>
              <a:t>may </a:t>
            </a:r>
            <a:r>
              <a:rPr sz="2000" dirty="0">
                <a:latin typeface="Times New Roman"/>
                <a:cs typeface="Times New Roman"/>
              </a:rPr>
              <a:t>represent a </a:t>
            </a:r>
            <a:r>
              <a:rPr sz="2000" spc="-5" dirty="0">
                <a:latin typeface="Times New Roman"/>
                <a:cs typeface="Times New Roman"/>
              </a:rPr>
              <a:t>discontinuous </a:t>
            </a:r>
            <a:r>
              <a:rPr sz="2000" dirty="0">
                <a:latin typeface="Times New Roman"/>
                <a:cs typeface="Times New Roman"/>
              </a:rPr>
              <a:t>function. An </a:t>
            </a:r>
            <a:r>
              <a:rPr sz="2000" spc="-5" dirty="0">
                <a:latin typeface="Times New Roman"/>
                <a:cs typeface="Times New Roman"/>
              </a:rPr>
              <a:t>example  id the sawtooth </a:t>
            </a:r>
            <a:r>
              <a:rPr sz="2000" dirty="0">
                <a:latin typeface="Times New Roman"/>
                <a:cs typeface="Times New Roman"/>
              </a:rPr>
              <a:t>wave </a:t>
            </a:r>
            <a:r>
              <a:rPr sz="2000" spc="-5" dirty="0">
                <a:latin typeface="Times New Roman"/>
                <a:cs typeface="Times New Roman"/>
              </a:rPr>
              <a:t>in the </a:t>
            </a:r>
            <a:r>
              <a:rPr sz="2000" dirty="0">
                <a:latin typeface="Times New Roman"/>
                <a:cs typeface="Times New Roman"/>
              </a:rPr>
              <a:t>preceding </a:t>
            </a:r>
            <a:r>
              <a:rPr sz="2000" spc="-5" dirty="0">
                <a:latin typeface="Times New Roman"/>
                <a:cs typeface="Times New Roman"/>
              </a:rPr>
              <a:t>section. </a:t>
            </a:r>
            <a:r>
              <a:rPr sz="2000" dirty="0">
                <a:latin typeface="Times New Roman"/>
                <a:cs typeface="Times New Roman"/>
              </a:rPr>
              <a:t>Other </a:t>
            </a:r>
            <a:r>
              <a:rPr sz="2000" spc="-5" dirty="0">
                <a:latin typeface="Times New Roman"/>
                <a:cs typeface="Times New Roman"/>
              </a:rPr>
              <a:t>examples </a:t>
            </a:r>
            <a:r>
              <a:rPr sz="2000" dirty="0">
                <a:latin typeface="Times New Roman"/>
                <a:cs typeface="Times New Roman"/>
              </a:rPr>
              <a:t>are considered in  </a:t>
            </a:r>
            <a:r>
              <a:rPr sz="2000" spc="-5" dirty="0">
                <a:latin typeface="Times New Roman"/>
                <a:cs typeface="Times New Roman"/>
              </a:rPr>
              <a:t>Section </a:t>
            </a:r>
            <a:r>
              <a:rPr sz="2000" dirty="0">
                <a:latin typeface="Times New Roman"/>
                <a:cs typeface="Times New Roman"/>
              </a:rPr>
              <a:t>7.3 </a:t>
            </a:r>
            <a:r>
              <a:rPr sz="2000" spc="-5" dirty="0">
                <a:latin typeface="Times New Roman"/>
                <a:cs typeface="Times New Roman"/>
              </a:rPr>
              <a:t>and </a:t>
            </a:r>
            <a:r>
              <a:rPr sz="2000" dirty="0">
                <a:latin typeface="Times New Roman"/>
                <a:cs typeface="Times New Roman"/>
              </a:rPr>
              <a:t>in </a:t>
            </a:r>
            <a:r>
              <a:rPr sz="2000" spc="-5" dirty="0">
                <a:latin typeface="Times New Roman"/>
                <a:cs typeface="Times New Roman"/>
              </a:rPr>
              <a:t>the</a:t>
            </a:r>
            <a:r>
              <a:rPr sz="2000" spc="35" dirty="0">
                <a:latin typeface="Times New Roman"/>
                <a:cs typeface="Times New Roman"/>
              </a:rPr>
              <a:t> </a:t>
            </a:r>
            <a:r>
              <a:rPr sz="2000" spc="-5" dirty="0">
                <a:latin typeface="Times New Roman"/>
                <a:cs typeface="Times New Roman"/>
              </a:rPr>
              <a:t>exercises.</a:t>
            </a:r>
            <a:endParaRPr sz="2000">
              <a:latin typeface="Times New Roman"/>
              <a:cs typeface="Times New Roman"/>
            </a:endParaRPr>
          </a:p>
          <a:p>
            <a:pPr>
              <a:lnSpc>
                <a:spcPct val="100000"/>
              </a:lnSpc>
            </a:pPr>
            <a:endParaRPr sz="2200">
              <a:latin typeface="Times New Roman"/>
              <a:cs typeface="Times New Roman"/>
            </a:endParaRPr>
          </a:p>
          <a:p>
            <a:pPr marL="643890" lvl="3" indent="-117475">
              <a:lnSpc>
                <a:spcPct val="100000"/>
              </a:lnSpc>
              <a:spcBef>
                <a:spcPts val="1910"/>
              </a:spcBef>
              <a:buSzPct val="95000"/>
              <a:buFont typeface="Symbol"/>
              <a:buChar char=""/>
              <a:tabLst>
                <a:tab pos="644525" algn="l"/>
                <a:tab pos="1618615" algn="l"/>
              </a:tabLst>
            </a:pPr>
            <a:r>
              <a:rPr sz="2000" spc="-5" dirty="0">
                <a:latin typeface="Times New Roman"/>
                <a:cs typeface="Times New Roman"/>
              </a:rPr>
              <a:t>Periodic	Functions</a:t>
            </a:r>
            <a:endParaRPr sz="2000">
              <a:latin typeface="Times New Roman"/>
              <a:cs typeface="Times New Roman"/>
            </a:endParaRPr>
          </a:p>
          <a:p>
            <a:pPr marL="33655">
              <a:lnSpc>
                <a:spcPct val="100000"/>
              </a:lnSpc>
              <a:spcBef>
                <a:spcPts val="1450"/>
              </a:spcBef>
            </a:pPr>
            <a:r>
              <a:rPr sz="2000" spc="-5" dirty="0">
                <a:latin typeface="Times New Roman"/>
                <a:cs typeface="Times New Roman"/>
              </a:rPr>
              <a:t>Related to this </a:t>
            </a:r>
            <a:r>
              <a:rPr sz="2000" dirty="0">
                <a:latin typeface="Times New Roman"/>
                <a:cs typeface="Times New Roman"/>
              </a:rPr>
              <a:t>advantage </a:t>
            </a:r>
            <a:r>
              <a:rPr sz="2000" spc="-5" dirty="0">
                <a:latin typeface="Times New Roman"/>
                <a:cs typeface="Times New Roman"/>
              </a:rPr>
              <a:t>is the usefulness </a:t>
            </a:r>
            <a:r>
              <a:rPr sz="2000" dirty="0">
                <a:latin typeface="Times New Roman"/>
                <a:cs typeface="Times New Roman"/>
              </a:rPr>
              <a:t>of a Fourier </a:t>
            </a:r>
            <a:r>
              <a:rPr sz="2000" spc="-5" dirty="0">
                <a:latin typeface="Times New Roman"/>
                <a:cs typeface="Times New Roman"/>
              </a:rPr>
              <a:t>series representing </a:t>
            </a:r>
            <a:r>
              <a:rPr sz="2000" dirty="0">
                <a:latin typeface="Times New Roman"/>
                <a:cs typeface="Times New Roman"/>
              </a:rPr>
              <a:t>a</a:t>
            </a:r>
            <a:r>
              <a:rPr sz="2000" spc="125" dirty="0">
                <a:latin typeface="Times New Roman"/>
                <a:cs typeface="Times New Roman"/>
              </a:rPr>
              <a:t> </a:t>
            </a:r>
            <a:r>
              <a:rPr sz="2000" dirty="0">
                <a:latin typeface="Times New Roman"/>
                <a:cs typeface="Times New Roman"/>
              </a:rPr>
              <a:t>periodic</a:t>
            </a:r>
            <a:endParaRPr sz="2000">
              <a:latin typeface="Times New Roman"/>
              <a:cs typeface="Times New Roman"/>
            </a:endParaRPr>
          </a:p>
        </p:txBody>
      </p:sp>
      <p:sp>
        <p:nvSpPr>
          <p:cNvPr id="3" name="object 3"/>
          <p:cNvSpPr/>
          <p:nvPr/>
        </p:nvSpPr>
        <p:spPr>
          <a:xfrm>
            <a:off x="4523740" y="4593590"/>
            <a:ext cx="83820" cy="241300"/>
          </a:xfrm>
          <a:custGeom>
            <a:avLst/>
            <a:gdLst/>
            <a:ahLst/>
            <a:cxnLst/>
            <a:rect l="l" t="t" r="r" b="b"/>
            <a:pathLst>
              <a:path w="83820" h="241300">
                <a:moveTo>
                  <a:pt x="83820" y="0"/>
                </a:moveTo>
                <a:lnTo>
                  <a:pt x="0" y="241300"/>
                </a:lnTo>
              </a:path>
            </a:pathLst>
          </a:custGeom>
          <a:ln w="10160">
            <a:solidFill>
              <a:srgbClr val="000000"/>
            </a:solidFill>
          </a:ln>
        </p:spPr>
        <p:txBody>
          <a:bodyPr wrap="square" lIns="0" tIns="0" rIns="0" bIns="0" rtlCol="0"/>
          <a:lstStyle/>
          <a:p>
            <a:endParaRPr/>
          </a:p>
        </p:txBody>
      </p:sp>
      <p:sp>
        <p:nvSpPr>
          <p:cNvPr id="4" name="object 4"/>
          <p:cNvSpPr/>
          <p:nvPr/>
        </p:nvSpPr>
        <p:spPr>
          <a:xfrm>
            <a:off x="5255259" y="4552950"/>
            <a:ext cx="76200" cy="241300"/>
          </a:xfrm>
          <a:custGeom>
            <a:avLst/>
            <a:gdLst/>
            <a:ahLst/>
            <a:cxnLst/>
            <a:rect l="l" t="t" r="r" b="b"/>
            <a:pathLst>
              <a:path w="76200" h="241300">
                <a:moveTo>
                  <a:pt x="76200" y="0"/>
                </a:moveTo>
                <a:lnTo>
                  <a:pt x="0" y="241300"/>
                </a:lnTo>
              </a:path>
            </a:pathLst>
          </a:custGeom>
          <a:ln w="10160">
            <a:solidFill>
              <a:srgbClr val="000000"/>
            </a:solidFill>
          </a:ln>
        </p:spPr>
        <p:txBody>
          <a:bodyPr wrap="square" lIns="0" tIns="0" rIns="0" bIns="0" rtlCol="0"/>
          <a:lstStyle/>
          <a:p>
            <a:endParaRPr/>
          </a:p>
        </p:txBody>
      </p:sp>
      <p:sp>
        <p:nvSpPr>
          <p:cNvPr id="5" name="object 5"/>
          <p:cNvSpPr txBox="1"/>
          <p:nvPr/>
        </p:nvSpPr>
        <p:spPr>
          <a:xfrm>
            <a:off x="6375400" y="4514850"/>
            <a:ext cx="229235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This </a:t>
            </a:r>
            <a:r>
              <a:rPr sz="2000" dirty="0">
                <a:latin typeface="Times New Roman"/>
                <a:cs typeface="Times New Roman"/>
              </a:rPr>
              <a:t>guarantees </a:t>
            </a:r>
            <a:r>
              <a:rPr sz="2000" spc="-5" dirty="0">
                <a:latin typeface="Times New Roman"/>
                <a:cs typeface="Times New Roman"/>
              </a:rPr>
              <a:t>that</a:t>
            </a:r>
            <a:r>
              <a:rPr sz="2000" spc="-75" dirty="0">
                <a:latin typeface="Times New Roman"/>
                <a:cs typeface="Times New Roman"/>
              </a:rPr>
              <a:t> </a:t>
            </a:r>
            <a:r>
              <a:rPr sz="2000" dirty="0">
                <a:latin typeface="Times New Roman"/>
                <a:cs typeface="Times New Roman"/>
              </a:rPr>
              <a:t>if</a:t>
            </a:r>
            <a:endParaRPr sz="2000">
              <a:latin typeface="Times New Roman"/>
              <a:cs typeface="Times New Roman"/>
            </a:endParaRPr>
          </a:p>
        </p:txBody>
      </p:sp>
      <p:sp>
        <p:nvSpPr>
          <p:cNvPr id="6" name="object 6"/>
          <p:cNvSpPr txBox="1"/>
          <p:nvPr/>
        </p:nvSpPr>
        <p:spPr>
          <a:xfrm>
            <a:off x="215900" y="4184005"/>
            <a:ext cx="8576310" cy="361950"/>
          </a:xfrm>
          <a:prstGeom prst="rect">
            <a:avLst/>
          </a:prstGeom>
        </p:spPr>
        <p:txBody>
          <a:bodyPr vert="horz" wrap="square" lIns="0" tIns="13335" rIns="0" bIns="0" rtlCol="0">
            <a:spAutoFit/>
          </a:bodyPr>
          <a:lstStyle/>
          <a:p>
            <a:pPr marL="38100">
              <a:lnSpc>
                <a:spcPct val="100000"/>
              </a:lnSpc>
              <a:spcBef>
                <a:spcPts val="105"/>
              </a:spcBef>
              <a:tabLst>
                <a:tab pos="3481704" algn="l"/>
              </a:tabLst>
            </a:pPr>
            <a:r>
              <a:rPr sz="2000" spc="-5" dirty="0">
                <a:latin typeface="Times New Roman"/>
                <a:cs typeface="Times New Roman"/>
              </a:rPr>
              <a:t>functions </a:t>
            </a:r>
            <a:r>
              <a:rPr sz="2000" dirty="0">
                <a:latin typeface="Times New Roman"/>
                <a:cs typeface="Times New Roman"/>
              </a:rPr>
              <a:t>. If </a:t>
            </a:r>
            <a:r>
              <a:rPr sz="2000" i="1" spc="-5" dirty="0">
                <a:latin typeface="Times New Roman"/>
                <a:cs typeface="Times New Roman"/>
              </a:rPr>
              <a:t>f(x) </a:t>
            </a:r>
            <a:r>
              <a:rPr sz="2000" dirty="0">
                <a:latin typeface="Times New Roman"/>
                <a:cs typeface="Times New Roman"/>
              </a:rPr>
              <a:t>has a</a:t>
            </a:r>
            <a:r>
              <a:rPr sz="2000" spc="60" dirty="0">
                <a:latin typeface="Times New Roman"/>
                <a:cs typeface="Times New Roman"/>
              </a:rPr>
              <a:t> </a:t>
            </a:r>
            <a:r>
              <a:rPr sz="2000" dirty="0">
                <a:latin typeface="Times New Roman"/>
                <a:cs typeface="Times New Roman"/>
              </a:rPr>
              <a:t>period</a:t>
            </a:r>
            <a:r>
              <a:rPr sz="2000" spc="10" dirty="0">
                <a:latin typeface="Times New Roman"/>
                <a:cs typeface="Times New Roman"/>
              </a:rPr>
              <a:t> </a:t>
            </a:r>
            <a:r>
              <a:rPr sz="2000" dirty="0">
                <a:latin typeface="Times New Roman"/>
                <a:cs typeface="Times New Roman"/>
              </a:rPr>
              <a:t>of	</a:t>
            </a:r>
            <a:r>
              <a:rPr sz="3150" spc="-120" baseline="-5291" dirty="0">
                <a:latin typeface="Times New Roman"/>
                <a:cs typeface="Times New Roman"/>
              </a:rPr>
              <a:t>2</a:t>
            </a:r>
            <a:r>
              <a:rPr sz="3300" spc="-120" baseline="-5050" dirty="0">
                <a:latin typeface="Symbol"/>
                <a:cs typeface="Symbol"/>
              </a:rPr>
              <a:t></a:t>
            </a:r>
            <a:r>
              <a:rPr sz="3300" spc="-120" baseline="-5050" dirty="0">
                <a:latin typeface="Times New Roman"/>
                <a:cs typeface="Times New Roman"/>
              </a:rPr>
              <a:t> </a:t>
            </a:r>
            <a:r>
              <a:rPr sz="2000" dirty="0">
                <a:latin typeface="Times New Roman"/>
                <a:cs typeface="Times New Roman"/>
              </a:rPr>
              <a:t>, perhaps </a:t>
            </a:r>
            <a:r>
              <a:rPr sz="2000" spc="-5" dirty="0">
                <a:latin typeface="Times New Roman"/>
                <a:cs typeface="Times New Roman"/>
              </a:rPr>
              <a:t>it </a:t>
            </a:r>
            <a:r>
              <a:rPr sz="2000" dirty="0">
                <a:latin typeface="Times New Roman"/>
                <a:cs typeface="Times New Roman"/>
              </a:rPr>
              <a:t>is only </a:t>
            </a:r>
            <a:r>
              <a:rPr sz="2000" spc="-65" dirty="0">
                <a:latin typeface="Times New Roman"/>
                <a:cs typeface="Times New Roman"/>
              </a:rPr>
              <a:t>na,tural </a:t>
            </a:r>
            <a:r>
              <a:rPr sz="2000" spc="-5" dirty="0">
                <a:latin typeface="Times New Roman"/>
                <a:cs typeface="Times New Roman"/>
              </a:rPr>
              <a:t>that </a:t>
            </a:r>
            <a:r>
              <a:rPr sz="2000" spc="5" dirty="0">
                <a:latin typeface="Times New Roman"/>
                <a:cs typeface="Times New Roman"/>
              </a:rPr>
              <a:t>we </a:t>
            </a:r>
            <a:r>
              <a:rPr sz="2000" dirty="0">
                <a:latin typeface="Times New Roman"/>
                <a:cs typeface="Times New Roman"/>
              </a:rPr>
              <a:t>expand </a:t>
            </a:r>
            <a:r>
              <a:rPr sz="2000" spc="-5" dirty="0">
                <a:latin typeface="Times New Roman"/>
                <a:cs typeface="Times New Roman"/>
              </a:rPr>
              <a:t>it</a:t>
            </a:r>
            <a:r>
              <a:rPr sz="2000" spc="120" dirty="0">
                <a:latin typeface="Times New Roman"/>
                <a:cs typeface="Times New Roman"/>
              </a:rPr>
              <a:t> </a:t>
            </a:r>
            <a:r>
              <a:rPr sz="2000" spc="-5" dirty="0">
                <a:latin typeface="Times New Roman"/>
                <a:cs typeface="Times New Roman"/>
              </a:rPr>
              <a:t>in</a:t>
            </a:r>
            <a:endParaRPr sz="2000">
              <a:latin typeface="Times New Roman"/>
              <a:cs typeface="Times New Roman"/>
            </a:endParaRPr>
          </a:p>
        </p:txBody>
      </p:sp>
      <p:sp>
        <p:nvSpPr>
          <p:cNvPr id="7" name="object 7"/>
          <p:cNvSpPr txBox="1"/>
          <p:nvPr/>
        </p:nvSpPr>
        <p:spPr>
          <a:xfrm>
            <a:off x="6172200" y="4748529"/>
            <a:ext cx="1111885" cy="482600"/>
          </a:xfrm>
          <a:prstGeom prst="rect">
            <a:avLst/>
          </a:prstGeom>
        </p:spPr>
        <p:txBody>
          <a:bodyPr vert="horz" wrap="square" lIns="0" tIns="12700" rIns="0" bIns="0" rtlCol="0">
            <a:spAutoFit/>
          </a:bodyPr>
          <a:lstStyle/>
          <a:p>
            <a:pPr marL="12700">
              <a:lnSpc>
                <a:spcPct val="100000"/>
              </a:lnSpc>
              <a:spcBef>
                <a:spcPts val="100"/>
              </a:spcBef>
            </a:pPr>
            <a:r>
              <a:rPr sz="3000" baseline="-4166" dirty="0">
                <a:latin typeface="Times New Roman"/>
                <a:cs typeface="Times New Roman"/>
              </a:rPr>
              <a:t>or </a:t>
            </a:r>
            <a:r>
              <a:rPr sz="3000" spc="-235" dirty="0">
                <a:latin typeface="Symbol"/>
                <a:cs typeface="Symbol"/>
              </a:rPr>
              <a:t></a:t>
            </a:r>
            <a:r>
              <a:rPr sz="2200" spc="-235" dirty="0">
                <a:latin typeface="Symbol"/>
                <a:cs typeface="Symbol"/>
              </a:rPr>
              <a:t></a:t>
            </a:r>
            <a:r>
              <a:rPr sz="2200" spc="-235" dirty="0">
                <a:latin typeface="Times New Roman"/>
                <a:cs typeface="Times New Roman"/>
              </a:rPr>
              <a:t> </a:t>
            </a:r>
            <a:r>
              <a:rPr sz="2250" spc="-90" dirty="0">
                <a:latin typeface="Symbol"/>
                <a:cs typeface="Symbol"/>
              </a:rPr>
              <a:t></a:t>
            </a:r>
            <a:r>
              <a:rPr sz="2250" spc="-90" dirty="0">
                <a:latin typeface="Times New Roman"/>
                <a:cs typeface="Times New Roman"/>
              </a:rPr>
              <a:t> </a:t>
            </a:r>
            <a:r>
              <a:rPr sz="2200" spc="-5" dirty="0">
                <a:latin typeface="Times New Roman"/>
                <a:cs typeface="Times New Roman"/>
              </a:rPr>
              <a:t>,</a:t>
            </a:r>
            <a:r>
              <a:rPr sz="2250" spc="-5" dirty="0">
                <a:latin typeface="Symbol"/>
                <a:cs typeface="Symbol"/>
              </a:rPr>
              <a:t></a:t>
            </a:r>
            <a:r>
              <a:rPr sz="2250" spc="-145" dirty="0">
                <a:latin typeface="Times New Roman"/>
                <a:cs typeface="Times New Roman"/>
              </a:rPr>
              <a:t> </a:t>
            </a:r>
            <a:r>
              <a:rPr sz="3000" spc="-590" dirty="0">
                <a:latin typeface="Symbol"/>
                <a:cs typeface="Symbol"/>
              </a:rPr>
              <a:t></a:t>
            </a:r>
            <a:endParaRPr sz="3000">
              <a:latin typeface="Symbol"/>
              <a:cs typeface="Symbol"/>
            </a:endParaRPr>
          </a:p>
        </p:txBody>
      </p:sp>
      <p:sp>
        <p:nvSpPr>
          <p:cNvPr id="8" name="object 8"/>
          <p:cNvSpPr txBox="1"/>
          <p:nvPr/>
        </p:nvSpPr>
        <p:spPr>
          <a:xfrm>
            <a:off x="187960" y="4414520"/>
            <a:ext cx="5829300" cy="1193800"/>
          </a:xfrm>
          <a:prstGeom prst="rect">
            <a:avLst/>
          </a:prstGeom>
        </p:spPr>
        <p:txBody>
          <a:bodyPr vert="horz" wrap="square" lIns="0" tIns="13970" rIns="0" bIns="0" rtlCol="0">
            <a:spAutoFit/>
          </a:bodyPr>
          <a:lstStyle/>
          <a:p>
            <a:pPr marL="44450">
              <a:lnSpc>
                <a:spcPts val="3235"/>
              </a:lnSpc>
              <a:spcBef>
                <a:spcPts val="110"/>
              </a:spcBef>
              <a:tabLst>
                <a:tab pos="4440555" algn="l"/>
                <a:tab pos="4702175" algn="l"/>
              </a:tabLst>
            </a:pPr>
            <a:r>
              <a:rPr sz="2000" dirty="0">
                <a:latin typeface="Times New Roman"/>
                <a:cs typeface="Times New Roman"/>
              </a:rPr>
              <a:t>a </a:t>
            </a:r>
            <a:r>
              <a:rPr sz="2000" spc="-5" dirty="0">
                <a:latin typeface="Times New Roman"/>
                <a:cs typeface="Times New Roman"/>
              </a:rPr>
              <a:t>series </a:t>
            </a:r>
            <a:r>
              <a:rPr sz="2000" dirty="0">
                <a:latin typeface="Times New Roman"/>
                <a:cs typeface="Times New Roman"/>
              </a:rPr>
              <a:t>of functions </a:t>
            </a:r>
            <a:r>
              <a:rPr sz="2000" spc="-5" dirty="0">
                <a:latin typeface="Times New Roman"/>
                <a:cs typeface="Times New Roman"/>
              </a:rPr>
              <a:t>with </a:t>
            </a:r>
            <a:r>
              <a:rPr sz="2000" dirty="0">
                <a:latin typeface="Times New Roman"/>
                <a:cs typeface="Times New Roman"/>
              </a:rPr>
              <a:t>period  </a:t>
            </a:r>
            <a:r>
              <a:rPr sz="3075" spc="450" baseline="-2710" dirty="0">
                <a:latin typeface="Times New Roman"/>
                <a:cs typeface="Times New Roman"/>
              </a:rPr>
              <a:t>2</a:t>
            </a:r>
            <a:r>
              <a:rPr sz="3300" spc="450" baseline="-2525" dirty="0">
                <a:latin typeface="Symbol"/>
                <a:cs typeface="Symbol"/>
              </a:rPr>
              <a:t></a:t>
            </a:r>
            <a:r>
              <a:rPr sz="3300" spc="-157" baseline="-2525" dirty="0">
                <a:latin typeface="Times New Roman"/>
                <a:cs typeface="Times New Roman"/>
              </a:rPr>
              <a:t> </a:t>
            </a:r>
            <a:r>
              <a:rPr sz="3000" baseline="2777" dirty="0">
                <a:latin typeface="Times New Roman"/>
                <a:cs typeface="Times New Roman"/>
              </a:rPr>
              <a:t>,</a:t>
            </a:r>
            <a:r>
              <a:rPr sz="3000" spc="690" baseline="2777" dirty="0">
                <a:latin typeface="Times New Roman"/>
                <a:cs typeface="Times New Roman"/>
              </a:rPr>
              <a:t> </a:t>
            </a:r>
            <a:r>
              <a:rPr sz="2850" spc="75" baseline="4385" dirty="0">
                <a:latin typeface="Times New Roman"/>
                <a:cs typeface="Times New Roman"/>
              </a:rPr>
              <a:t>2</a:t>
            </a:r>
            <a:r>
              <a:rPr sz="2925" spc="75" baseline="4273" dirty="0">
                <a:latin typeface="Symbol"/>
                <a:cs typeface="Symbol"/>
              </a:rPr>
              <a:t></a:t>
            </a:r>
            <a:r>
              <a:rPr sz="2925" spc="75" baseline="4273" dirty="0">
                <a:latin typeface="Times New Roman"/>
                <a:cs typeface="Times New Roman"/>
              </a:rPr>
              <a:t>	</a:t>
            </a:r>
            <a:r>
              <a:rPr sz="2850" spc="120" baseline="4385" dirty="0">
                <a:latin typeface="Times New Roman"/>
                <a:cs typeface="Times New Roman"/>
              </a:rPr>
              <a:t>2	</a:t>
            </a:r>
            <a:r>
              <a:rPr sz="3000" baseline="2777" dirty="0">
                <a:latin typeface="Times New Roman"/>
                <a:cs typeface="Times New Roman"/>
              </a:rPr>
              <a:t>, </a:t>
            </a:r>
            <a:r>
              <a:rPr sz="2850" spc="-142" baseline="13157" dirty="0">
                <a:latin typeface="Times New Roman"/>
                <a:cs typeface="Times New Roman"/>
              </a:rPr>
              <a:t>2</a:t>
            </a:r>
            <a:r>
              <a:rPr sz="2925" spc="-142" baseline="12820" dirty="0">
                <a:latin typeface="Symbol"/>
                <a:cs typeface="Symbol"/>
              </a:rPr>
              <a:t></a:t>
            </a:r>
            <a:r>
              <a:rPr sz="2925" spc="-142" baseline="12820" dirty="0">
                <a:latin typeface="Times New Roman"/>
                <a:cs typeface="Times New Roman"/>
              </a:rPr>
              <a:t>   </a:t>
            </a:r>
            <a:r>
              <a:rPr sz="2850" spc="-22" baseline="13157" dirty="0">
                <a:latin typeface="Times New Roman"/>
                <a:cs typeface="Times New Roman"/>
              </a:rPr>
              <a:t>3</a:t>
            </a:r>
            <a:r>
              <a:rPr sz="2850" spc="-60" baseline="13157" dirty="0">
                <a:latin typeface="Times New Roman"/>
                <a:cs typeface="Times New Roman"/>
              </a:rPr>
              <a:t> </a:t>
            </a:r>
            <a:r>
              <a:rPr sz="4350" spc="667" baseline="13409" dirty="0">
                <a:latin typeface="Arial"/>
                <a:cs typeface="Arial"/>
              </a:rPr>
              <a:t></a:t>
            </a:r>
            <a:endParaRPr sz="4350" baseline="13409">
              <a:latin typeface="Arial"/>
              <a:cs typeface="Arial"/>
            </a:endParaRPr>
          </a:p>
          <a:p>
            <a:pPr marL="38100">
              <a:lnSpc>
                <a:spcPts val="3115"/>
              </a:lnSpc>
            </a:pPr>
            <a:r>
              <a:rPr sz="2000" dirty="0">
                <a:latin typeface="Times New Roman"/>
                <a:cs typeface="Times New Roman"/>
              </a:rPr>
              <a:t>our periodic f(x) </a:t>
            </a:r>
            <a:r>
              <a:rPr sz="2000" spc="-5" dirty="0">
                <a:latin typeface="Times New Roman"/>
                <a:cs typeface="Times New Roman"/>
              </a:rPr>
              <a:t>is represented </a:t>
            </a:r>
            <a:r>
              <a:rPr sz="2000" dirty="0">
                <a:latin typeface="Times New Roman"/>
                <a:cs typeface="Times New Roman"/>
              </a:rPr>
              <a:t>over one </a:t>
            </a:r>
            <a:r>
              <a:rPr sz="2000" spc="-5" dirty="0">
                <a:latin typeface="Times New Roman"/>
                <a:cs typeface="Times New Roman"/>
              </a:rPr>
              <a:t>interval  </a:t>
            </a:r>
            <a:r>
              <a:rPr sz="4200" spc="-30" baseline="1984" dirty="0">
                <a:latin typeface="Symbol"/>
                <a:cs typeface="Symbol"/>
              </a:rPr>
              <a:t></a:t>
            </a:r>
            <a:r>
              <a:rPr sz="3075" spc="-30" baseline="2710" dirty="0">
                <a:latin typeface="Times New Roman"/>
                <a:cs typeface="Times New Roman"/>
              </a:rPr>
              <a:t>0,2</a:t>
            </a:r>
            <a:r>
              <a:rPr sz="3225" spc="-30" baseline="2583" dirty="0">
                <a:latin typeface="Symbol"/>
                <a:cs typeface="Symbol"/>
              </a:rPr>
              <a:t></a:t>
            </a:r>
            <a:r>
              <a:rPr sz="3225" spc="-405" baseline="2583" dirty="0">
                <a:latin typeface="Times New Roman"/>
                <a:cs typeface="Times New Roman"/>
              </a:rPr>
              <a:t> </a:t>
            </a:r>
            <a:r>
              <a:rPr sz="4200" spc="-675" baseline="1984" dirty="0">
                <a:latin typeface="Symbol"/>
                <a:cs typeface="Symbol"/>
              </a:rPr>
              <a:t></a:t>
            </a:r>
            <a:endParaRPr sz="4200" baseline="1984">
              <a:latin typeface="Symbol"/>
              <a:cs typeface="Symbol"/>
            </a:endParaRPr>
          </a:p>
          <a:p>
            <a:pPr marL="44450">
              <a:lnSpc>
                <a:spcPct val="100000"/>
              </a:lnSpc>
              <a:spcBef>
                <a:spcPts val="439"/>
              </a:spcBef>
            </a:pPr>
            <a:r>
              <a:rPr sz="2000" spc="-5" dirty="0">
                <a:latin typeface="Times New Roman"/>
                <a:cs typeface="Times New Roman"/>
              </a:rPr>
              <a:t>representation </a:t>
            </a:r>
            <a:r>
              <a:rPr sz="2000" dirty="0">
                <a:latin typeface="Times New Roman"/>
                <a:cs typeface="Times New Roman"/>
              </a:rPr>
              <a:t>holds for </a:t>
            </a:r>
            <a:r>
              <a:rPr sz="2000" spc="-5" dirty="0">
                <a:latin typeface="Times New Roman"/>
                <a:cs typeface="Times New Roman"/>
              </a:rPr>
              <a:t>all finite</a:t>
            </a:r>
            <a:r>
              <a:rPr sz="2000" spc="75" dirty="0">
                <a:latin typeface="Times New Roman"/>
                <a:cs typeface="Times New Roman"/>
              </a:rPr>
              <a:t> </a:t>
            </a:r>
            <a:r>
              <a:rPr sz="2000" i="1" spc="-5" dirty="0">
                <a:latin typeface="Times New Roman"/>
                <a:cs typeface="Times New Roman"/>
              </a:rPr>
              <a:t>x</a:t>
            </a:r>
            <a:r>
              <a:rPr sz="2000" spc="-5" dirty="0">
                <a:latin typeface="Times New Roman"/>
                <a:cs typeface="Times New Roman"/>
              </a:rPr>
              <a:t>.</a:t>
            </a:r>
            <a:endParaRPr sz="2000">
              <a:latin typeface="Times New Roman"/>
              <a:cs typeface="Times New Roman"/>
            </a:endParaRPr>
          </a:p>
        </p:txBody>
      </p:sp>
      <p:sp>
        <p:nvSpPr>
          <p:cNvPr id="9" name="object 9"/>
          <p:cNvSpPr txBox="1"/>
          <p:nvPr/>
        </p:nvSpPr>
        <p:spPr>
          <a:xfrm>
            <a:off x="7446009" y="4895850"/>
            <a:ext cx="335280" cy="330200"/>
          </a:xfrm>
          <a:prstGeom prst="rect">
            <a:avLst/>
          </a:prstGeom>
        </p:spPr>
        <p:txBody>
          <a:bodyPr vert="horz" wrap="square" lIns="0" tIns="12700" rIns="0" bIns="0" rtlCol="0">
            <a:spAutoFit/>
          </a:bodyPr>
          <a:lstStyle/>
          <a:p>
            <a:pPr marL="12700">
              <a:lnSpc>
                <a:spcPct val="100000"/>
              </a:lnSpc>
              <a:spcBef>
                <a:spcPts val="100"/>
              </a:spcBef>
            </a:pPr>
            <a:r>
              <a:rPr sz="2000" spc="-10" dirty="0">
                <a:latin typeface="Times New Roman"/>
                <a:cs typeface="Times New Roman"/>
              </a:rPr>
              <a:t>t</a:t>
            </a:r>
            <a:r>
              <a:rPr sz="2000" dirty="0">
                <a:latin typeface="Times New Roman"/>
                <a:cs typeface="Times New Roman"/>
              </a:rPr>
              <a:t>he</a:t>
            </a:r>
            <a:endParaRPr sz="2000">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6370" y="261620"/>
            <a:ext cx="8498205" cy="1322070"/>
          </a:xfrm>
          <a:prstGeom prst="rect">
            <a:avLst/>
          </a:prstGeom>
        </p:spPr>
        <p:txBody>
          <a:bodyPr vert="horz" wrap="square" lIns="0" tIns="13335" rIns="0" bIns="0" rtlCol="0">
            <a:spAutoFit/>
          </a:bodyPr>
          <a:lstStyle/>
          <a:p>
            <a:pPr marL="95250" marR="43180">
              <a:lnSpc>
                <a:spcPts val="2490"/>
              </a:lnSpc>
              <a:spcBef>
                <a:spcPts val="105"/>
              </a:spcBef>
              <a:tabLst>
                <a:tab pos="1000125" algn="l"/>
                <a:tab pos="2586355" algn="l"/>
              </a:tabLst>
            </a:pPr>
            <a:r>
              <a:rPr sz="2000" dirty="0">
                <a:latin typeface="Times New Roman"/>
                <a:cs typeface="Times New Roman"/>
              </a:rPr>
              <a:t>At this point we </a:t>
            </a:r>
            <a:r>
              <a:rPr sz="2000" spc="-10" dirty="0">
                <a:latin typeface="Times New Roman"/>
                <a:cs typeface="Times New Roman"/>
              </a:rPr>
              <a:t>may </a:t>
            </a:r>
            <a:r>
              <a:rPr sz="2000" spc="-5" dirty="0">
                <a:latin typeface="Times New Roman"/>
                <a:cs typeface="Times New Roman"/>
              </a:rPr>
              <a:t>conveniently </a:t>
            </a:r>
            <a:r>
              <a:rPr sz="2000" dirty="0">
                <a:latin typeface="Times New Roman"/>
                <a:cs typeface="Times New Roman"/>
              </a:rPr>
              <a:t>consider </a:t>
            </a:r>
            <a:r>
              <a:rPr sz="2000" spc="-5" dirty="0">
                <a:latin typeface="Times New Roman"/>
                <a:cs typeface="Times New Roman"/>
              </a:rPr>
              <a:t>the properties </a:t>
            </a:r>
            <a:r>
              <a:rPr sz="2000" dirty="0">
                <a:latin typeface="Times New Roman"/>
                <a:cs typeface="Times New Roman"/>
              </a:rPr>
              <a:t>of </a:t>
            </a:r>
            <a:r>
              <a:rPr sz="2000" spc="-10" dirty="0">
                <a:latin typeface="Times New Roman"/>
                <a:cs typeface="Times New Roman"/>
              </a:rPr>
              <a:t>symmetry. </a:t>
            </a:r>
            <a:r>
              <a:rPr sz="2000" spc="-5" dirty="0">
                <a:latin typeface="Times New Roman"/>
                <a:cs typeface="Times New Roman"/>
              </a:rPr>
              <a:t>Using </a:t>
            </a:r>
            <a:r>
              <a:rPr sz="2000" dirty="0">
                <a:latin typeface="Times New Roman"/>
                <a:cs typeface="Times New Roman"/>
              </a:rPr>
              <a:t>the  </a:t>
            </a:r>
            <a:r>
              <a:rPr sz="3000" spc="-7" baseline="2777" dirty="0">
                <a:latin typeface="Times New Roman"/>
                <a:cs typeface="Times New Roman"/>
              </a:rPr>
              <a:t>interval	</a:t>
            </a:r>
            <a:r>
              <a:rPr sz="3675" spc="-284" baseline="4535" dirty="0">
                <a:latin typeface="Symbol"/>
                <a:cs typeface="Symbol"/>
              </a:rPr>
              <a:t></a:t>
            </a:r>
            <a:r>
              <a:rPr sz="2700" spc="-284" baseline="6172" dirty="0">
                <a:latin typeface="Symbol"/>
                <a:cs typeface="Symbol"/>
              </a:rPr>
              <a:t></a:t>
            </a:r>
            <a:r>
              <a:rPr sz="2700" spc="-284" baseline="6172" dirty="0">
                <a:latin typeface="Times New Roman"/>
                <a:cs typeface="Times New Roman"/>
              </a:rPr>
              <a:t> </a:t>
            </a:r>
            <a:r>
              <a:rPr sz="2775" spc="-120" baseline="6006" dirty="0">
                <a:latin typeface="Symbol"/>
                <a:cs typeface="Symbol"/>
              </a:rPr>
              <a:t></a:t>
            </a:r>
            <a:r>
              <a:rPr sz="2775" spc="-120" baseline="6006" dirty="0">
                <a:latin typeface="Times New Roman"/>
                <a:cs typeface="Times New Roman"/>
              </a:rPr>
              <a:t> </a:t>
            </a:r>
            <a:r>
              <a:rPr sz="2700" spc="-7" baseline="6172" dirty="0">
                <a:latin typeface="Times New Roman"/>
                <a:cs typeface="Times New Roman"/>
              </a:rPr>
              <a:t>,</a:t>
            </a:r>
            <a:r>
              <a:rPr sz="2775" spc="-7" baseline="6006" dirty="0">
                <a:latin typeface="Symbol"/>
                <a:cs typeface="Symbol"/>
              </a:rPr>
              <a:t></a:t>
            </a:r>
            <a:r>
              <a:rPr sz="2775" spc="-7" baseline="6006" dirty="0">
                <a:latin typeface="Times New Roman"/>
                <a:cs typeface="Times New Roman"/>
              </a:rPr>
              <a:t> </a:t>
            </a:r>
            <a:r>
              <a:rPr sz="3675" spc="-719" baseline="4535" dirty="0">
                <a:latin typeface="Symbol"/>
                <a:cs typeface="Symbol"/>
              </a:rPr>
              <a:t></a:t>
            </a:r>
            <a:r>
              <a:rPr sz="3675" spc="-719" baseline="4535" dirty="0">
                <a:latin typeface="Times New Roman"/>
                <a:cs typeface="Times New Roman"/>
              </a:rPr>
              <a:t>        </a:t>
            </a:r>
            <a:r>
              <a:rPr sz="3000" baseline="2777" dirty="0">
                <a:latin typeface="Times New Roman"/>
                <a:cs typeface="Times New Roman"/>
              </a:rPr>
              <a:t>,</a:t>
            </a:r>
            <a:r>
              <a:rPr sz="3000" spc="-135" baseline="2777" dirty="0">
                <a:latin typeface="Times New Roman"/>
                <a:cs typeface="Times New Roman"/>
              </a:rPr>
              <a:t> </a:t>
            </a:r>
            <a:r>
              <a:rPr sz="2925" spc="-7" baseline="1424" dirty="0">
                <a:latin typeface="Times New Roman"/>
                <a:cs typeface="Times New Roman"/>
              </a:rPr>
              <a:t>sin</a:t>
            </a:r>
            <a:r>
              <a:rPr sz="2925" spc="-82" baseline="1424" dirty="0">
                <a:latin typeface="Times New Roman"/>
                <a:cs typeface="Times New Roman"/>
              </a:rPr>
              <a:t> </a:t>
            </a:r>
            <a:r>
              <a:rPr sz="2925" i="1" spc="-7" baseline="1424" dirty="0">
                <a:latin typeface="Times New Roman"/>
                <a:cs typeface="Times New Roman"/>
              </a:rPr>
              <a:t>x	</a:t>
            </a:r>
            <a:r>
              <a:rPr sz="3000" spc="-7" baseline="2777" dirty="0">
                <a:latin typeface="Times New Roman"/>
                <a:cs typeface="Times New Roman"/>
              </a:rPr>
              <a:t>is </a:t>
            </a:r>
            <a:r>
              <a:rPr sz="3000" baseline="2777" dirty="0">
                <a:latin typeface="Times New Roman"/>
                <a:cs typeface="Times New Roman"/>
              </a:rPr>
              <a:t>odd and </a:t>
            </a:r>
            <a:r>
              <a:rPr sz="2250" spc="-55" dirty="0">
                <a:latin typeface="Times New Roman"/>
                <a:cs typeface="Times New Roman"/>
              </a:rPr>
              <a:t>cos </a:t>
            </a:r>
            <a:r>
              <a:rPr sz="2250" i="1" spc="-55" dirty="0">
                <a:latin typeface="Times New Roman"/>
                <a:cs typeface="Times New Roman"/>
              </a:rPr>
              <a:t>x </a:t>
            </a:r>
            <a:r>
              <a:rPr sz="3000" baseline="2777" dirty="0">
                <a:latin typeface="Times New Roman"/>
                <a:cs typeface="Times New Roman"/>
              </a:rPr>
              <a:t>is an even function of </a:t>
            </a:r>
            <a:r>
              <a:rPr sz="3000" i="1" spc="-7" baseline="2777" dirty="0">
                <a:latin typeface="Times New Roman"/>
                <a:cs typeface="Times New Roman"/>
              </a:rPr>
              <a:t>x. </a:t>
            </a:r>
            <a:r>
              <a:rPr sz="3000" baseline="2777" dirty="0">
                <a:latin typeface="Times New Roman"/>
                <a:cs typeface="Times New Roman"/>
              </a:rPr>
              <a:t>Hence</a:t>
            </a:r>
            <a:r>
              <a:rPr sz="3000" spc="-240" baseline="2777" dirty="0">
                <a:latin typeface="Times New Roman"/>
                <a:cs typeface="Times New Roman"/>
              </a:rPr>
              <a:t> </a:t>
            </a:r>
            <a:r>
              <a:rPr sz="3000" baseline="2777" dirty="0">
                <a:latin typeface="Times New Roman"/>
                <a:cs typeface="Times New Roman"/>
              </a:rPr>
              <a:t>,</a:t>
            </a:r>
            <a:endParaRPr sz="3000" baseline="2777">
              <a:latin typeface="Times New Roman"/>
              <a:cs typeface="Times New Roman"/>
            </a:endParaRPr>
          </a:p>
          <a:p>
            <a:pPr marL="71755" marR="390525" indent="-8890">
              <a:lnSpc>
                <a:spcPct val="105400"/>
              </a:lnSpc>
              <a:spcBef>
                <a:spcPts val="165"/>
              </a:spcBef>
              <a:tabLst>
                <a:tab pos="6957695" algn="l"/>
              </a:tabLst>
            </a:pPr>
            <a:r>
              <a:rPr sz="3000" baseline="1388" dirty="0">
                <a:latin typeface="Times New Roman"/>
                <a:cs typeface="Times New Roman"/>
              </a:rPr>
              <a:t>by </a:t>
            </a:r>
            <a:r>
              <a:rPr sz="3000" spc="-7" baseline="1388" dirty="0">
                <a:latin typeface="Times New Roman"/>
                <a:cs typeface="Times New Roman"/>
              </a:rPr>
              <a:t>Eqs. </a:t>
            </a:r>
            <a:r>
              <a:rPr sz="3000" baseline="1388" dirty="0">
                <a:latin typeface="Times New Roman"/>
                <a:cs typeface="Times New Roman"/>
              </a:rPr>
              <a:t>(7.11) and (7.12), </a:t>
            </a:r>
            <a:r>
              <a:rPr sz="3000" spc="-7" baseline="1388" dirty="0">
                <a:latin typeface="Times New Roman"/>
                <a:cs typeface="Times New Roman"/>
              </a:rPr>
              <a:t>if </a:t>
            </a:r>
            <a:r>
              <a:rPr sz="3000" i="1" spc="-7" baseline="1388" dirty="0">
                <a:latin typeface="Times New Roman"/>
                <a:cs typeface="Times New Roman"/>
              </a:rPr>
              <a:t>f(x) </a:t>
            </a:r>
            <a:r>
              <a:rPr sz="3000" spc="-7" baseline="1388" dirty="0">
                <a:latin typeface="Times New Roman"/>
                <a:cs typeface="Times New Roman"/>
              </a:rPr>
              <a:t>is </a:t>
            </a:r>
            <a:r>
              <a:rPr sz="3000" baseline="1388" dirty="0">
                <a:latin typeface="Times New Roman"/>
                <a:cs typeface="Times New Roman"/>
              </a:rPr>
              <a:t>odd, </a:t>
            </a:r>
            <a:r>
              <a:rPr sz="3000" spc="-7" baseline="1388" dirty="0">
                <a:latin typeface="Times New Roman"/>
                <a:cs typeface="Times New Roman"/>
              </a:rPr>
              <a:t>all </a:t>
            </a:r>
            <a:r>
              <a:rPr sz="2925" i="1" spc="7" baseline="7122" dirty="0">
                <a:latin typeface="Times New Roman"/>
                <a:cs typeface="Times New Roman"/>
              </a:rPr>
              <a:t>a</a:t>
            </a:r>
            <a:r>
              <a:rPr sz="1725" i="1" spc="7" baseline="-9661" dirty="0">
                <a:latin typeface="Times New Roman"/>
                <a:cs typeface="Times New Roman"/>
              </a:rPr>
              <a:t>n  </a:t>
            </a:r>
            <a:r>
              <a:rPr sz="2925" spc="7" baseline="7122" dirty="0">
                <a:latin typeface="Symbol"/>
                <a:cs typeface="Symbol"/>
              </a:rPr>
              <a:t></a:t>
            </a:r>
            <a:r>
              <a:rPr sz="2925" spc="7" baseline="7122" dirty="0">
                <a:latin typeface="Times New Roman"/>
                <a:cs typeface="Times New Roman"/>
              </a:rPr>
              <a:t> 0  </a:t>
            </a:r>
            <a:r>
              <a:rPr sz="2000" dirty="0">
                <a:latin typeface="Times New Roman"/>
                <a:cs typeface="Times New Roman"/>
              </a:rPr>
              <a:t>if </a:t>
            </a:r>
            <a:r>
              <a:rPr sz="2000" i="1" spc="-5" dirty="0">
                <a:latin typeface="Times New Roman"/>
                <a:cs typeface="Times New Roman"/>
              </a:rPr>
              <a:t>f(x) </a:t>
            </a:r>
            <a:r>
              <a:rPr sz="2000" dirty="0">
                <a:latin typeface="Times New Roman"/>
                <a:cs typeface="Times New Roman"/>
              </a:rPr>
              <a:t>is</a:t>
            </a:r>
            <a:r>
              <a:rPr sz="2000" spc="90" dirty="0">
                <a:latin typeface="Times New Roman"/>
                <a:cs typeface="Times New Roman"/>
              </a:rPr>
              <a:t> </a:t>
            </a:r>
            <a:r>
              <a:rPr sz="2000" dirty="0">
                <a:latin typeface="Times New Roman"/>
                <a:cs typeface="Times New Roman"/>
              </a:rPr>
              <a:t>even</a:t>
            </a:r>
            <a:r>
              <a:rPr sz="2000" spc="10" dirty="0">
                <a:latin typeface="Times New Roman"/>
                <a:cs typeface="Times New Roman"/>
              </a:rPr>
              <a:t> </a:t>
            </a:r>
            <a:r>
              <a:rPr sz="2000" spc="-5" dirty="0">
                <a:latin typeface="Times New Roman"/>
                <a:cs typeface="Times New Roman"/>
              </a:rPr>
              <a:t>all	</a:t>
            </a:r>
            <a:r>
              <a:rPr sz="2925" i="1" spc="232" baseline="7122" dirty="0">
                <a:latin typeface="Times New Roman"/>
                <a:cs typeface="Times New Roman"/>
              </a:rPr>
              <a:t>b</a:t>
            </a:r>
            <a:r>
              <a:rPr sz="1725" i="1" spc="232" baseline="-9661" dirty="0">
                <a:latin typeface="Times New Roman"/>
                <a:cs typeface="Times New Roman"/>
              </a:rPr>
              <a:t>n </a:t>
            </a:r>
            <a:r>
              <a:rPr sz="2925" spc="802" baseline="7122" dirty="0">
                <a:latin typeface="Symbol"/>
                <a:cs typeface="Symbol"/>
              </a:rPr>
              <a:t></a:t>
            </a:r>
            <a:r>
              <a:rPr sz="2925" spc="802" baseline="7122" dirty="0">
                <a:latin typeface="Times New Roman"/>
                <a:cs typeface="Times New Roman"/>
              </a:rPr>
              <a:t>0 </a:t>
            </a:r>
            <a:r>
              <a:rPr sz="2000" dirty="0">
                <a:latin typeface="Times New Roman"/>
                <a:cs typeface="Times New Roman"/>
              </a:rPr>
              <a:t>.</a:t>
            </a:r>
            <a:r>
              <a:rPr sz="2000" spc="-240" dirty="0">
                <a:latin typeface="Times New Roman"/>
                <a:cs typeface="Times New Roman"/>
              </a:rPr>
              <a:t> </a:t>
            </a:r>
            <a:r>
              <a:rPr sz="2000" spc="5" dirty="0">
                <a:latin typeface="Times New Roman"/>
                <a:cs typeface="Times New Roman"/>
              </a:rPr>
              <a:t>In  </a:t>
            </a:r>
            <a:r>
              <a:rPr sz="2000" spc="-5" dirty="0">
                <a:latin typeface="Times New Roman"/>
                <a:cs typeface="Times New Roman"/>
              </a:rPr>
              <a:t>other</a:t>
            </a:r>
            <a:r>
              <a:rPr sz="2000" spc="5" dirty="0">
                <a:latin typeface="Times New Roman"/>
                <a:cs typeface="Times New Roman"/>
              </a:rPr>
              <a:t> </a:t>
            </a:r>
            <a:r>
              <a:rPr sz="2000" dirty="0">
                <a:latin typeface="Times New Roman"/>
                <a:cs typeface="Times New Roman"/>
              </a:rPr>
              <a:t>words,</a:t>
            </a:r>
            <a:endParaRPr sz="2000">
              <a:latin typeface="Times New Roman"/>
              <a:cs typeface="Times New Roman"/>
            </a:endParaRPr>
          </a:p>
        </p:txBody>
      </p:sp>
      <p:sp>
        <p:nvSpPr>
          <p:cNvPr id="3" name="object 3"/>
          <p:cNvSpPr/>
          <p:nvPr/>
        </p:nvSpPr>
        <p:spPr>
          <a:xfrm>
            <a:off x="2316479" y="1962150"/>
            <a:ext cx="259079" cy="0"/>
          </a:xfrm>
          <a:custGeom>
            <a:avLst/>
            <a:gdLst/>
            <a:ahLst/>
            <a:cxnLst/>
            <a:rect l="l" t="t" r="r" b="b"/>
            <a:pathLst>
              <a:path w="259080">
                <a:moveTo>
                  <a:pt x="0" y="0"/>
                </a:moveTo>
                <a:lnTo>
                  <a:pt x="25908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2839720" y="2108200"/>
            <a:ext cx="251460" cy="203835"/>
          </a:xfrm>
          <a:prstGeom prst="rect">
            <a:avLst/>
          </a:prstGeom>
        </p:spPr>
        <p:txBody>
          <a:bodyPr vert="horz" wrap="square" lIns="0" tIns="15240" rIns="0" bIns="0" rtlCol="0">
            <a:spAutoFit/>
          </a:bodyPr>
          <a:lstStyle/>
          <a:p>
            <a:pPr marL="12700">
              <a:lnSpc>
                <a:spcPct val="100000"/>
              </a:lnSpc>
              <a:spcBef>
                <a:spcPts val="120"/>
              </a:spcBef>
            </a:pPr>
            <a:r>
              <a:rPr sz="1150" i="1" spc="60" dirty="0">
                <a:latin typeface="Times New Roman"/>
                <a:cs typeface="Times New Roman"/>
              </a:rPr>
              <a:t>n</a:t>
            </a:r>
            <a:r>
              <a:rPr sz="1150" spc="-85" dirty="0">
                <a:latin typeface="Symbol"/>
                <a:cs typeface="Symbol"/>
              </a:rPr>
              <a:t></a:t>
            </a:r>
            <a:r>
              <a:rPr sz="1150" spc="10" dirty="0">
                <a:latin typeface="Times New Roman"/>
                <a:cs typeface="Times New Roman"/>
              </a:rPr>
              <a:t>1</a:t>
            </a:r>
            <a:endParaRPr sz="1150">
              <a:latin typeface="Times New Roman"/>
              <a:cs typeface="Times New Roman"/>
            </a:endParaRPr>
          </a:p>
        </p:txBody>
      </p:sp>
      <p:sp>
        <p:nvSpPr>
          <p:cNvPr id="5" name="object 5"/>
          <p:cNvSpPr txBox="1"/>
          <p:nvPr/>
        </p:nvSpPr>
        <p:spPr>
          <a:xfrm>
            <a:off x="2373629" y="1955800"/>
            <a:ext cx="154305" cy="332105"/>
          </a:xfrm>
          <a:prstGeom prst="rect">
            <a:avLst/>
          </a:prstGeom>
        </p:spPr>
        <p:txBody>
          <a:bodyPr vert="horz" wrap="square" lIns="0" tIns="13970" rIns="0" bIns="0" rtlCol="0">
            <a:spAutoFit/>
          </a:bodyPr>
          <a:lstStyle/>
          <a:p>
            <a:pPr marL="12700">
              <a:lnSpc>
                <a:spcPct val="100000"/>
              </a:lnSpc>
              <a:spcBef>
                <a:spcPts val="110"/>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1573530" y="1757679"/>
            <a:ext cx="1002030" cy="332105"/>
          </a:xfrm>
          <a:prstGeom prst="rect">
            <a:avLst/>
          </a:prstGeom>
        </p:spPr>
        <p:txBody>
          <a:bodyPr vert="horz" wrap="square" lIns="0" tIns="13970" rIns="0" bIns="0" rtlCol="0">
            <a:spAutoFit/>
          </a:bodyPr>
          <a:lstStyle/>
          <a:p>
            <a:pPr marL="38100">
              <a:lnSpc>
                <a:spcPct val="100000"/>
              </a:lnSpc>
              <a:spcBef>
                <a:spcPts val="110"/>
              </a:spcBef>
            </a:pPr>
            <a:r>
              <a:rPr sz="2000" i="1" spc="5" dirty="0">
                <a:latin typeface="Times New Roman"/>
                <a:cs typeface="Times New Roman"/>
              </a:rPr>
              <a:t>f </a:t>
            </a:r>
            <a:r>
              <a:rPr sz="2000" spc="70" dirty="0">
                <a:latin typeface="Times New Roman"/>
                <a:cs typeface="Times New Roman"/>
              </a:rPr>
              <a:t>(</a:t>
            </a:r>
            <a:r>
              <a:rPr sz="2000" i="1" spc="70" dirty="0">
                <a:latin typeface="Times New Roman"/>
                <a:cs typeface="Times New Roman"/>
              </a:rPr>
              <a:t>x</a:t>
            </a:r>
            <a:r>
              <a:rPr sz="2000" spc="70" dirty="0">
                <a:latin typeface="Times New Roman"/>
                <a:cs typeface="Times New Roman"/>
              </a:rPr>
              <a:t>) </a:t>
            </a:r>
            <a:r>
              <a:rPr sz="2000" spc="15" dirty="0">
                <a:latin typeface="Symbol"/>
                <a:cs typeface="Symbol"/>
              </a:rPr>
              <a:t></a:t>
            </a:r>
            <a:r>
              <a:rPr sz="2000" spc="-85" dirty="0">
                <a:latin typeface="Times New Roman"/>
                <a:cs typeface="Times New Roman"/>
              </a:rPr>
              <a:t> </a:t>
            </a:r>
            <a:r>
              <a:rPr sz="3000" i="1" spc="15" baseline="34722" dirty="0">
                <a:latin typeface="Times New Roman"/>
                <a:cs typeface="Times New Roman"/>
              </a:rPr>
              <a:t>a</a:t>
            </a:r>
            <a:r>
              <a:rPr sz="1725" spc="15" baseline="36231" dirty="0">
                <a:latin typeface="Times New Roman"/>
                <a:cs typeface="Times New Roman"/>
              </a:rPr>
              <a:t>0</a:t>
            </a:r>
            <a:endParaRPr sz="1725" baseline="36231">
              <a:latin typeface="Times New Roman"/>
              <a:cs typeface="Times New Roman"/>
            </a:endParaRPr>
          </a:p>
        </p:txBody>
      </p:sp>
      <p:sp>
        <p:nvSpPr>
          <p:cNvPr id="7" name="object 7"/>
          <p:cNvSpPr txBox="1"/>
          <p:nvPr/>
        </p:nvSpPr>
        <p:spPr>
          <a:xfrm>
            <a:off x="3249929" y="1929130"/>
            <a:ext cx="100330" cy="203835"/>
          </a:xfrm>
          <a:prstGeom prst="rect">
            <a:avLst/>
          </a:prstGeom>
        </p:spPr>
        <p:txBody>
          <a:bodyPr vert="horz" wrap="square" lIns="0" tIns="15240" rIns="0" bIns="0" rtlCol="0">
            <a:spAutoFit/>
          </a:bodyPr>
          <a:lstStyle/>
          <a:p>
            <a:pPr marL="12700">
              <a:lnSpc>
                <a:spcPct val="100000"/>
              </a:lnSpc>
              <a:spcBef>
                <a:spcPts val="120"/>
              </a:spcBef>
            </a:pPr>
            <a:r>
              <a:rPr sz="1150" i="1" spc="10" dirty="0">
                <a:latin typeface="Times New Roman"/>
                <a:cs typeface="Times New Roman"/>
              </a:rPr>
              <a:t>n</a:t>
            </a:r>
            <a:endParaRPr sz="1150">
              <a:latin typeface="Times New Roman"/>
              <a:cs typeface="Times New Roman"/>
            </a:endParaRPr>
          </a:p>
        </p:txBody>
      </p:sp>
      <p:sp>
        <p:nvSpPr>
          <p:cNvPr id="8" name="object 8"/>
          <p:cNvSpPr txBox="1"/>
          <p:nvPr/>
        </p:nvSpPr>
        <p:spPr>
          <a:xfrm>
            <a:off x="2580639" y="1605280"/>
            <a:ext cx="1540510" cy="509905"/>
          </a:xfrm>
          <a:prstGeom prst="rect">
            <a:avLst/>
          </a:prstGeom>
        </p:spPr>
        <p:txBody>
          <a:bodyPr vert="horz" wrap="square" lIns="0" tIns="15240" rIns="0" bIns="0" rtlCol="0">
            <a:spAutoFit/>
          </a:bodyPr>
          <a:lstStyle/>
          <a:p>
            <a:pPr marL="322580">
              <a:lnSpc>
                <a:spcPts val="785"/>
              </a:lnSpc>
              <a:spcBef>
                <a:spcPts val="120"/>
              </a:spcBef>
            </a:pPr>
            <a:r>
              <a:rPr sz="1150" spc="25" dirty="0">
                <a:latin typeface="Symbol"/>
                <a:cs typeface="Symbol"/>
              </a:rPr>
              <a:t></a:t>
            </a:r>
            <a:endParaRPr sz="1150">
              <a:latin typeface="Symbol"/>
              <a:cs typeface="Symbol"/>
            </a:endParaRPr>
          </a:p>
          <a:p>
            <a:pPr marL="241300" indent="-190500">
              <a:lnSpc>
                <a:spcPts val="3005"/>
              </a:lnSpc>
              <a:buSzPct val="66666"/>
              <a:buChar char=""/>
              <a:tabLst>
                <a:tab pos="241300" algn="l"/>
                <a:tab pos="815975" algn="l"/>
              </a:tabLst>
            </a:pPr>
            <a:r>
              <a:rPr sz="4500" spc="52" baseline="-8333" dirty="0">
                <a:latin typeface="Symbol"/>
                <a:cs typeface="Symbol"/>
              </a:rPr>
              <a:t></a:t>
            </a:r>
            <a:r>
              <a:rPr sz="4500" spc="-735" baseline="-8333" dirty="0">
                <a:latin typeface="Times New Roman"/>
                <a:cs typeface="Times New Roman"/>
              </a:rPr>
              <a:t> </a:t>
            </a:r>
            <a:r>
              <a:rPr sz="2000" i="1" spc="10" dirty="0">
                <a:latin typeface="Times New Roman"/>
                <a:cs typeface="Times New Roman"/>
              </a:rPr>
              <a:t>a	</a:t>
            </a:r>
            <a:r>
              <a:rPr sz="2000" spc="5" dirty="0">
                <a:latin typeface="Times New Roman"/>
                <a:cs typeface="Times New Roman"/>
              </a:rPr>
              <a:t>cos</a:t>
            </a:r>
            <a:r>
              <a:rPr sz="2000" spc="-270" dirty="0">
                <a:latin typeface="Times New Roman"/>
                <a:cs typeface="Times New Roman"/>
              </a:rPr>
              <a:t> </a:t>
            </a:r>
            <a:r>
              <a:rPr sz="2000" i="1" spc="10" dirty="0">
                <a:latin typeface="Times New Roman"/>
                <a:cs typeface="Times New Roman"/>
              </a:rPr>
              <a:t>nx</a:t>
            </a:r>
            <a:r>
              <a:rPr sz="2000" spc="10" dirty="0">
                <a:latin typeface="Times New Roman"/>
                <a:cs typeface="Times New Roman"/>
              </a:rPr>
              <a:t>,</a:t>
            </a:r>
            <a:endParaRPr sz="2000">
              <a:latin typeface="Times New Roman"/>
              <a:cs typeface="Times New Roman"/>
            </a:endParaRPr>
          </a:p>
        </p:txBody>
      </p:sp>
      <p:sp>
        <p:nvSpPr>
          <p:cNvPr id="9" name="object 9"/>
          <p:cNvSpPr txBox="1"/>
          <p:nvPr/>
        </p:nvSpPr>
        <p:spPr>
          <a:xfrm>
            <a:off x="4422140" y="1728470"/>
            <a:ext cx="492125" cy="345440"/>
          </a:xfrm>
          <a:prstGeom prst="rect">
            <a:avLst/>
          </a:prstGeom>
        </p:spPr>
        <p:txBody>
          <a:bodyPr vert="horz" wrap="square" lIns="0" tIns="12700" rIns="0" bIns="0" rtlCol="0">
            <a:spAutoFit/>
          </a:bodyPr>
          <a:lstStyle/>
          <a:p>
            <a:pPr marL="12700">
              <a:lnSpc>
                <a:spcPct val="100000"/>
              </a:lnSpc>
              <a:spcBef>
                <a:spcPts val="100"/>
              </a:spcBef>
            </a:pPr>
            <a:r>
              <a:rPr sz="2100" i="1" spc="10" dirty="0">
                <a:latin typeface="Times New Roman"/>
                <a:cs typeface="Times New Roman"/>
              </a:rPr>
              <a:t>f</a:t>
            </a:r>
            <a:r>
              <a:rPr sz="2100" i="1" spc="-95" dirty="0">
                <a:latin typeface="Times New Roman"/>
                <a:cs typeface="Times New Roman"/>
              </a:rPr>
              <a:t> </a:t>
            </a:r>
            <a:r>
              <a:rPr sz="2100" spc="75" dirty="0">
                <a:latin typeface="Times New Roman"/>
                <a:cs typeface="Times New Roman"/>
              </a:rPr>
              <a:t>(</a:t>
            </a:r>
            <a:r>
              <a:rPr sz="2100" i="1" spc="75" dirty="0">
                <a:latin typeface="Times New Roman"/>
                <a:cs typeface="Times New Roman"/>
              </a:rPr>
              <a:t>x</a:t>
            </a:r>
            <a:r>
              <a:rPr sz="2100" spc="75" dirty="0">
                <a:latin typeface="Times New Roman"/>
                <a:cs typeface="Times New Roman"/>
              </a:rPr>
              <a:t>)</a:t>
            </a:r>
            <a:endParaRPr sz="2100">
              <a:latin typeface="Times New Roman"/>
              <a:cs typeface="Times New Roman"/>
            </a:endParaRPr>
          </a:p>
        </p:txBody>
      </p:sp>
      <p:sp>
        <p:nvSpPr>
          <p:cNvPr id="10" name="object 10"/>
          <p:cNvSpPr txBox="1"/>
          <p:nvPr/>
        </p:nvSpPr>
        <p:spPr>
          <a:xfrm>
            <a:off x="5198109" y="1770379"/>
            <a:ext cx="1442720" cy="330200"/>
          </a:xfrm>
          <a:prstGeom prst="rect">
            <a:avLst/>
          </a:prstGeom>
        </p:spPr>
        <p:txBody>
          <a:bodyPr vert="horz" wrap="square" lIns="0" tIns="12700" rIns="0" bIns="0" rtlCol="0">
            <a:spAutoFit/>
          </a:bodyPr>
          <a:lstStyle/>
          <a:p>
            <a:pPr marL="12700">
              <a:lnSpc>
                <a:spcPct val="100000"/>
              </a:lnSpc>
              <a:spcBef>
                <a:spcPts val="100"/>
              </a:spcBef>
              <a:tabLst>
                <a:tab pos="812165" algn="l"/>
              </a:tabLst>
            </a:pPr>
            <a:r>
              <a:rPr sz="2000" dirty="0">
                <a:latin typeface="Times New Roman"/>
                <a:cs typeface="Times New Roman"/>
              </a:rPr>
              <a:t>e</a:t>
            </a:r>
            <a:r>
              <a:rPr sz="2000" spc="5" dirty="0">
                <a:latin typeface="Times New Roman"/>
                <a:cs typeface="Times New Roman"/>
              </a:rPr>
              <a:t>n</a:t>
            </a:r>
            <a:r>
              <a:rPr sz="2000" dirty="0">
                <a:latin typeface="Times New Roman"/>
                <a:cs typeface="Times New Roman"/>
              </a:rPr>
              <a:t>en,	</a:t>
            </a:r>
            <a:r>
              <a:rPr sz="2000" spc="10" dirty="0">
                <a:latin typeface="Times New Roman"/>
                <a:cs typeface="Times New Roman"/>
              </a:rPr>
              <a:t>(</a:t>
            </a:r>
            <a:r>
              <a:rPr sz="2000" dirty="0">
                <a:latin typeface="Times New Roman"/>
                <a:cs typeface="Times New Roman"/>
              </a:rPr>
              <a:t>7</a:t>
            </a:r>
            <a:r>
              <a:rPr sz="2000" spc="5" dirty="0">
                <a:latin typeface="Times New Roman"/>
                <a:cs typeface="Times New Roman"/>
              </a:rPr>
              <a:t>.2</a:t>
            </a:r>
            <a:r>
              <a:rPr sz="2000" dirty="0">
                <a:latin typeface="Times New Roman"/>
                <a:cs typeface="Times New Roman"/>
              </a:rPr>
              <a:t>1)</a:t>
            </a:r>
            <a:endParaRPr sz="2000">
              <a:latin typeface="Times New Roman"/>
              <a:cs typeface="Times New Roman"/>
            </a:endParaRPr>
          </a:p>
        </p:txBody>
      </p:sp>
      <p:sp>
        <p:nvSpPr>
          <p:cNvPr id="11" name="object 11"/>
          <p:cNvSpPr txBox="1"/>
          <p:nvPr/>
        </p:nvSpPr>
        <p:spPr>
          <a:xfrm>
            <a:off x="2465070" y="2367280"/>
            <a:ext cx="134620" cy="205740"/>
          </a:xfrm>
          <a:prstGeom prst="rect">
            <a:avLst/>
          </a:prstGeom>
        </p:spPr>
        <p:txBody>
          <a:bodyPr vert="horz" wrap="square" lIns="0" tIns="16510" rIns="0" bIns="0" rtlCol="0">
            <a:spAutoFit/>
          </a:bodyPr>
          <a:lstStyle/>
          <a:p>
            <a:pPr marL="12700">
              <a:lnSpc>
                <a:spcPct val="100000"/>
              </a:lnSpc>
              <a:spcBef>
                <a:spcPts val="130"/>
              </a:spcBef>
            </a:pPr>
            <a:r>
              <a:rPr sz="1150" spc="35" dirty="0">
                <a:latin typeface="Symbol"/>
                <a:cs typeface="Symbol"/>
              </a:rPr>
              <a:t></a:t>
            </a:r>
            <a:endParaRPr sz="1150">
              <a:latin typeface="Symbol"/>
              <a:cs typeface="Symbol"/>
            </a:endParaRPr>
          </a:p>
        </p:txBody>
      </p:sp>
      <p:sp>
        <p:nvSpPr>
          <p:cNvPr id="12" name="object 12"/>
          <p:cNvSpPr txBox="1"/>
          <p:nvPr/>
        </p:nvSpPr>
        <p:spPr>
          <a:xfrm>
            <a:off x="1649729" y="2346218"/>
            <a:ext cx="2003425" cy="733425"/>
          </a:xfrm>
          <a:prstGeom prst="rect">
            <a:avLst/>
          </a:prstGeom>
        </p:spPr>
        <p:txBody>
          <a:bodyPr vert="horz" wrap="square" lIns="0" tIns="57785" rIns="0" bIns="0" rtlCol="0">
            <a:spAutoFit/>
          </a:bodyPr>
          <a:lstStyle/>
          <a:p>
            <a:pPr marL="38100">
              <a:lnSpc>
                <a:spcPct val="100000"/>
              </a:lnSpc>
              <a:spcBef>
                <a:spcPts val="455"/>
              </a:spcBef>
            </a:pPr>
            <a:r>
              <a:rPr sz="2000" i="1" spc="10" dirty="0">
                <a:latin typeface="Times New Roman"/>
                <a:cs typeface="Times New Roman"/>
              </a:rPr>
              <a:t>f</a:t>
            </a:r>
            <a:r>
              <a:rPr sz="2000" i="1" spc="-10" dirty="0">
                <a:latin typeface="Times New Roman"/>
                <a:cs typeface="Times New Roman"/>
              </a:rPr>
              <a:t> </a:t>
            </a:r>
            <a:r>
              <a:rPr sz="2000" spc="160" dirty="0">
                <a:latin typeface="Times New Roman"/>
                <a:cs typeface="Times New Roman"/>
              </a:rPr>
              <a:t>(</a:t>
            </a:r>
            <a:r>
              <a:rPr sz="2000" i="1" spc="60" dirty="0">
                <a:latin typeface="Times New Roman"/>
                <a:cs typeface="Times New Roman"/>
              </a:rPr>
              <a:t>x</a:t>
            </a:r>
            <a:r>
              <a:rPr sz="2000" spc="15" dirty="0">
                <a:latin typeface="Times New Roman"/>
                <a:cs typeface="Times New Roman"/>
              </a:rPr>
              <a:t>)</a:t>
            </a:r>
            <a:r>
              <a:rPr sz="2000" spc="-35" dirty="0">
                <a:latin typeface="Times New Roman"/>
                <a:cs typeface="Times New Roman"/>
              </a:rPr>
              <a:t> </a:t>
            </a:r>
            <a:r>
              <a:rPr sz="2000" spc="35" dirty="0">
                <a:latin typeface="Symbol"/>
                <a:cs typeface="Symbol"/>
              </a:rPr>
              <a:t></a:t>
            </a:r>
            <a:r>
              <a:rPr sz="2000" spc="-55" dirty="0">
                <a:latin typeface="Times New Roman"/>
                <a:cs typeface="Times New Roman"/>
              </a:rPr>
              <a:t> </a:t>
            </a:r>
            <a:r>
              <a:rPr sz="4575" spc="330" baseline="-8196" dirty="0">
                <a:latin typeface="Symbol"/>
                <a:cs typeface="Symbol"/>
              </a:rPr>
              <a:t></a:t>
            </a:r>
            <a:r>
              <a:rPr sz="2000" i="1" spc="-55" dirty="0">
                <a:latin typeface="Times New Roman"/>
                <a:cs typeface="Times New Roman"/>
              </a:rPr>
              <a:t>b</a:t>
            </a:r>
            <a:r>
              <a:rPr sz="1725" i="1" spc="30" baseline="-24154" dirty="0">
                <a:latin typeface="Times New Roman"/>
                <a:cs typeface="Times New Roman"/>
              </a:rPr>
              <a:t>n</a:t>
            </a:r>
            <a:r>
              <a:rPr sz="1725" i="1" baseline="-24154" dirty="0">
                <a:latin typeface="Times New Roman"/>
                <a:cs typeface="Times New Roman"/>
              </a:rPr>
              <a:t> </a:t>
            </a:r>
            <a:r>
              <a:rPr sz="1725" i="1" spc="-202" baseline="-24154" dirty="0">
                <a:latin typeface="Times New Roman"/>
                <a:cs typeface="Times New Roman"/>
              </a:rPr>
              <a:t> </a:t>
            </a:r>
            <a:r>
              <a:rPr sz="2000" spc="10" dirty="0">
                <a:latin typeface="Times New Roman"/>
                <a:cs typeface="Times New Roman"/>
              </a:rPr>
              <a:t>si</a:t>
            </a:r>
            <a:r>
              <a:rPr sz="2000" spc="20" dirty="0">
                <a:latin typeface="Times New Roman"/>
                <a:cs typeface="Times New Roman"/>
              </a:rPr>
              <a:t>n</a:t>
            </a:r>
            <a:r>
              <a:rPr sz="2000" spc="-140" dirty="0">
                <a:latin typeface="Times New Roman"/>
                <a:cs typeface="Times New Roman"/>
              </a:rPr>
              <a:t> </a:t>
            </a:r>
            <a:r>
              <a:rPr sz="2000" i="1" spc="20" dirty="0">
                <a:latin typeface="Times New Roman"/>
                <a:cs typeface="Times New Roman"/>
              </a:rPr>
              <a:t>n</a:t>
            </a:r>
            <a:r>
              <a:rPr sz="2000" i="1" spc="35" dirty="0">
                <a:latin typeface="Times New Roman"/>
                <a:cs typeface="Times New Roman"/>
              </a:rPr>
              <a:t>x</a:t>
            </a:r>
            <a:r>
              <a:rPr sz="2000" spc="10" dirty="0">
                <a:latin typeface="Times New Roman"/>
                <a:cs typeface="Times New Roman"/>
              </a:rPr>
              <a:t>,</a:t>
            </a:r>
            <a:endParaRPr sz="2000">
              <a:latin typeface="Times New Roman"/>
              <a:cs typeface="Times New Roman"/>
            </a:endParaRPr>
          </a:p>
          <a:p>
            <a:pPr marR="212090" algn="ctr">
              <a:lnSpc>
                <a:spcPct val="100000"/>
              </a:lnSpc>
              <a:spcBef>
                <a:spcPts val="170"/>
              </a:spcBef>
            </a:pPr>
            <a:r>
              <a:rPr sz="1150" i="1" dirty="0">
                <a:latin typeface="Times New Roman"/>
                <a:cs typeface="Times New Roman"/>
              </a:rPr>
              <a:t>n</a:t>
            </a:r>
            <a:r>
              <a:rPr sz="1150" dirty="0">
                <a:latin typeface="Symbol"/>
                <a:cs typeface="Symbol"/>
              </a:rPr>
              <a:t></a:t>
            </a:r>
            <a:r>
              <a:rPr sz="1150" dirty="0">
                <a:latin typeface="Times New Roman"/>
                <a:cs typeface="Times New Roman"/>
              </a:rPr>
              <a:t>1</a:t>
            </a:r>
            <a:endParaRPr sz="1150">
              <a:latin typeface="Times New Roman"/>
              <a:cs typeface="Times New Roman"/>
            </a:endParaRPr>
          </a:p>
        </p:txBody>
      </p:sp>
      <p:sp>
        <p:nvSpPr>
          <p:cNvPr id="13" name="object 13"/>
          <p:cNvSpPr txBox="1"/>
          <p:nvPr/>
        </p:nvSpPr>
        <p:spPr>
          <a:xfrm>
            <a:off x="4422140" y="2505709"/>
            <a:ext cx="492125" cy="345440"/>
          </a:xfrm>
          <a:prstGeom prst="rect">
            <a:avLst/>
          </a:prstGeom>
        </p:spPr>
        <p:txBody>
          <a:bodyPr vert="horz" wrap="square" lIns="0" tIns="12700" rIns="0" bIns="0" rtlCol="0">
            <a:spAutoFit/>
          </a:bodyPr>
          <a:lstStyle/>
          <a:p>
            <a:pPr marL="12700">
              <a:lnSpc>
                <a:spcPct val="100000"/>
              </a:lnSpc>
              <a:spcBef>
                <a:spcPts val="100"/>
              </a:spcBef>
            </a:pPr>
            <a:r>
              <a:rPr sz="2100" i="1" spc="10" dirty="0">
                <a:latin typeface="Times New Roman"/>
                <a:cs typeface="Times New Roman"/>
              </a:rPr>
              <a:t>f</a:t>
            </a:r>
            <a:r>
              <a:rPr sz="2100" i="1" spc="-95" dirty="0">
                <a:latin typeface="Times New Roman"/>
                <a:cs typeface="Times New Roman"/>
              </a:rPr>
              <a:t> </a:t>
            </a:r>
            <a:r>
              <a:rPr sz="2100" spc="75" dirty="0">
                <a:latin typeface="Times New Roman"/>
                <a:cs typeface="Times New Roman"/>
              </a:rPr>
              <a:t>(</a:t>
            </a:r>
            <a:r>
              <a:rPr sz="2100" i="1" spc="75" dirty="0">
                <a:latin typeface="Times New Roman"/>
                <a:cs typeface="Times New Roman"/>
              </a:rPr>
              <a:t>x</a:t>
            </a:r>
            <a:r>
              <a:rPr sz="2100" spc="75" dirty="0">
                <a:latin typeface="Times New Roman"/>
                <a:cs typeface="Times New Roman"/>
              </a:rPr>
              <a:t>)</a:t>
            </a:r>
            <a:endParaRPr sz="2100">
              <a:latin typeface="Times New Roman"/>
              <a:cs typeface="Times New Roman"/>
            </a:endParaRPr>
          </a:p>
        </p:txBody>
      </p:sp>
      <p:sp>
        <p:nvSpPr>
          <p:cNvPr id="14" name="object 14"/>
          <p:cNvSpPr txBox="1"/>
          <p:nvPr/>
        </p:nvSpPr>
        <p:spPr>
          <a:xfrm>
            <a:off x="5168900" y="2547620"/>
            <a:ext cx="1473200" cy="330200"/>
          </a:xfrm>
          <a:prstGeom prst="rect">
            <a:avLst/>
          </a:prstGeom>
        </p:spPr>
        <p:txBody>
          <a:bodyPr vert="horz" wrap="square" lIns="0" tIns="12700" rIns="0" bIns="0" rtlCol="0">
            <a:spAutoFit/>
          </a:bodyPr>
          <a:lstStyle/>
          <a:p>
            <a:pPr marL="12700">
              <a:lnSpc>
                <a:spcPct val="100000"/>
              </a:lnSpc>
              <a:spcBef>
                <a:spcPts val="100"/>
              </a:spcBef>
              <a:tabLst>
                <a:tab pos="842644" algn="l"/>
              </a:tabLst>
            </a:pPr>
            <a:r>
              <a:rPr sz="2000" spc="5" dirty="0">
                <a:latin typeface="Times New Roman"/>
                <a:cs typeface="Times New Roman"/>
              </a:rPr>
              <a:t>odd</a:t>
            </a:r>
            <a:r>
              <a:rPr sz="2000" dirty="0">
                <a:latin typeface="Times New Roman"/>
                <a:cs typeface="Times New Roman"/>
              </a:rPr>
              <a:t>.	(</a:t>
            </a:r>
            <a:r>
              <a:rPr sz="2000" spc="5" dirty="0">
                <a:latin typeface="Times New Roman"/>
                <a:cs typeface="Times New Roman"/>
              </a:rPr>
              <a:t>7.</a:t>
            </a:r>
            <a:r>
              <a:rPr sz="2000" dirty="0">
                <a:latin typeface="Times New Roman"/>
                <a:cs typeface="Times New Roman"/>
              </a:rPr>
              <a:t>2</a:t>
            </a:r>
            <a:r>
              <a:rPr sz="2000" spc="5" dirty="0">
                <a:latin typeface="Times New Roman"/>
                <a:cs typeface="Times New Roman"/>
              </a:rPr>
              <a:t>1</a:t>
            </a:r>
            <a:r>
              <a:rPr sz="2000" dirty="0">
                <a:latin typeface="Times New Roman"/>
                <a:cs typeface="Times New Roman"/>
              </a:rPr>
              <a:t>)</a:t>
            </a:r>
            <a:endParaRPr sz="2000">
              <a:latin typeface="Times New Roman"/>
              <a:cs typeface="Times New Roman"/>
            </a:endParaRPr>
          </a:p>
        </p:txBody>
      </p:sp>
      <p:sp>
        <p:nvSpPr>
          <p:cNvPr id="15" name="object 15"/>
          <p:cNvSpPr txBox="1"/>
          <p:nvPr/>
        </p:nvSpPr>
        <p:spPr>
          <a:xfrm>
            <a:off x="285750" y="3235959"/>
            <a:ext cx="8422005" cy="1242060"/>
          </a:xfrm>
          <a:prstGeom prst="rect">
            <a:avLst/>
          </a:prstGeom>
        </p:spPr>
        <p:txBody>
          <a:bodyPr vert="horz" wrap="square" lIns="0" tIns="163830" rIns="0" bIns="0" rtlCol="0">
            <a:spAutoFit/>
          </a:bodyPr>
          <a:lstStyle/>
          <a:p>
            <a:pPr marL="12700">
              <a:lnSpc>
                <a:spcPct val="100000"/>
              </a:lnSpc>
              <a:spcBef>
                <a:spcPts val="1290"/>
              </a:spcBef>
            </a:pPr>
            <a:r>
              <a:rPr sz="2000" spc="-5" dirty="0">
                <a:latin typeface="Times New Roman"/>
                <a:cs typeface="Times New Roman"/>
              </a:rPr>
              <a:t>Frequently these properties </a:t>
            </a:r>
            <a:r>
              <a:rPr sz="2000" dirty="0">
                <a:latin typeface="Times New Roman"/>
                <a:cs typeface="Times New Roman"/>
              </a:rPr>
              <a:t>are helpful </a:t>
            </a:r>
            <a:r>
              <a:rPr sz="2000" spc="-5" dirty="0">
                <a:latin typeface="Times New Roman"/>
                <a:cs typeface="Times New Roman"/>
              </a:rPr>
              <a:t>in </a:t>
            </a:r>
            <a:r>
              <a:rPr sz="2000" dirty="0">
                <a:latin typeface="Times New Roman"/>
                <a:cs typeface="Times New Roman"/>
              </a:rPr>
              <a:t>expanding a given</a:t>
            </a:r>
            <a:r>
              <a:rPr sz="2000" spc="35" dirty="0">
                <a:latin typeface="Times New Roman"/>
                <a:cs typeface="Times New Roman"/>
              </a:rPr>
              <a:t> </a:t>
            </a:r>
            <a:r>
              <a:rPr sz="2000" dirty="0">
                <a:latin typeface="Times New Roman"/>
                <a:cs typeface="Times New Roman"/>
              </a:rPr>
              <a:t>function.</a:t>
            </a:r>
            <a:endParaRPr sz="2000">
              <a:latin typeface="Times New Roman"/>
              <a:cs typeface="Times New Roman"/>
            </a:endParaRPr>
          </a:p>
          <a:p>
            <a:pPr marL="20955" marR="5080">
              <a:lnSpc>
                <a:spcPct val="100000"/>
              </a:lnSpc>
              <a:spcBef>
                <a:spcPts val="1190"/>
              </a:spcBef>
            </a:pPr>
            <a:r>
              <a:rPr sz="2000" spc="10" dirty="0">
                <a:latin typeface="Times New Roman"/>
                <a:cs typeface="Times New Roman"/>
              </a:rPr>
              <a:t>We </a:t>
            </a:r>
            <a:r>
              <a:rPr sz="2000" dirty="0">
                <a:latin typeface="Times New Roman"/>
                <a:cs typeface="Times New Roman"/>
              </a:rPr>
              <a:t>have noted </a:t>
            </a:r>
            <a:r>
              <a:rPr sz="2000" spc="-5" dirty="0">
                <a:latin typeface="Times New Roman"/>
                <a:cs typeface="Times New Roman"/>
              </a:rPr>
              <a:t>that </a:t>
            </a:r>
            <a:r>
              <a:rPr sz="2000" dirty="0">
                <a:latin typeface="Times New Roman"/>
                <a:cs typeface="Times New Roman"/>
              </a:rPr>
              <a:t>the Fourier </a:t>
            </a:r>
            <a:r>
              <a:rPr sz="2000" spc="-5" dirty="0">
                <a:latin typeface="Times New Roman"/>
                <a:cs typeface="Times New Roman"/>
              </a:rPr>
              <a:t>series periodic. This is important in considering  whether </a:t>
            </a:r>
            <a:r>
              <a:rPr sz="2000" dirty="0">
                <a:latin typeface="Times New Roman"/>
                <a:cs typeface="Times New Roman"/>
              </a:rPr>
              <a:t>Eq. (7.1) holds </a:t>
            </a:r>
            <a:r>
              <a:rPr sz="2000" spc="-5" dirty="0">
                <a:latin typeface="Times New Roman"/>
                <a:cs typeface="Times New Roman"/>
              </a:rPr>
              <a:t>outside the initial interval. </a:t>
            </a:r>
            <a:r>
              <a:rPr sz="2000" dirty="0">
                <a:latin typeface="Times New Roman"/>
                <a:cs typeface="Times New Roman"/>
              </a:rPr>
              <a:t>Suppose we are given only</a:t>
            </a:r>
            <a:r>
              <a:rPr sz="2000" spc="110" dirty="0">
                <a:latin typeface="Times New Roman"/>
                <a:cs typeface="Times New Roman"/>
              </a:rPr>
              <a:t> </a:t>
            </a:r>
            <a:r>
              <a:rPr sz="2000" spc="-5" dirty="0">
                <a:latin typeface="Times New Roman"/>
                <a:cs typeface="Times New Roman"/>
              </a:rPr>
              <a:t>that</a:t>
            </a:r>
            <a:endParaRPr sz="2000">
              <a:latin typeface="Times New Roman"/>
              <a:cs typeface="Times New Roman"/>
            </a:endParaRPr>
          </a:p>
        </p:txBody>
      </p:sp>
      <p:sp>
        <p:nvSpPr>
          <p:cNvPr id="16" name="object 16"/>
          <p:cNvSpPr txBox="1"/>
          <p:nvPr/>
        </p:nvSpPr>
        <p:spPr>
          <a:xfrm>
            <a:off x="2058670" y="4643120"/>
            <a:ext cx="953769" cy="342900"/>
          </a:xfrm>
          <a:prstGeom prst="rect">
            <a:avLst/>
          </a:prstGeom>
        </p:spPr>
        <p:txBody>
          <a:bodyPr vert="horz" wrap="square" lIns="0" tIns="16510" rIns="0" bIns="0" rtlCol="0">
            <a:spAutoFit/>
          </a:bodyPr>
          <a:lstStyle/>
          <a:p>
            <a:pPr marL="12700">
              <a:lnSpc>
                <a:spcPct val="100000"/>
              </a:lnSpc>
              <a:spcBef>
                <a:spcPts val="130"/>
              </a:spcBef>
            </a:pPr>
            <a:r>
              <a:rPr sz="2050" i="1" spc="10" dirty="0">
                <a:latin typeface="Times New Roman"/>
                <a:cs typeface="Times New Roman"/>
              </a:rPr>
              <a:t>f </a:t>
            </a:r>
            <a:r>
              <a:rPr sz="2050" spc="85" dirty="0">
                <a:latin typeface="Times New Roman"/>
                <a:cs typeface="Times New Roman"/>
              </a:rPr>
              <a:t>(</a:t>
            </a:r>
            <a:r>
              <a:rPr sz="2050" i="1" spc="85" dirty="0">
                <a:latin typeface="Times New Roman"/>
                <a:cs typeface="Times New Roman"/>
              </a:rPr>
              <a:t>x</a:t>
            </a:r>
            <a:r>
              <a:rPr sz="2050" spc="85" dirty="0">
                <a:latin typeface="Times New Roman"/>
                <a:cs typeface="Times New Roman"/>
              </a:rPr>
              <a:t>) </a:t>
            </a:r>
            <a:r>
              <a:rPr sz="2050" spc="40" dirty="0">
                <a:latin typeface="Symbol"/>
                <a:cs typeface="Symbol"/>
              </a:rPr>
              <a:t></a:t>
            </a:r>
            <a:r>
              <a:rPr sz="2050" spc="-185" dirty="0">
                <a:latin typeface="Times New Roman"/>
                <a:cs typeface="Times New Roman"/>
              </a:rPr>
              <a:t> </a:t>
            </a:r>
            <a:r>
              <a:rPr sz="2050" i="1" spc="25" dirty="0">
                <a:latin typeface="Times New Roman"/>
                <a:cs typeface="Times New Roman"/>
              </a:rPr>
              <a:t>x</a:t>
            </a:r>
            <a:r>
              <a:rPr sz="2050" spc="25" dirty="0">
                <a:latin typeface="Times New Roman"/>
                <a:cs typeface="Times New Roman"/>
              </a:rPr>
              <a:t>,</a:t>
            </a:r>
            <a:endParaRPr sz="2050">
              <a:latin typeface="Times New Roman"/>
              <a:cs typeface="Times New Roman"/>
            </a:endParaRPr>
          </a:p>
        </p:txBody>
      </p:sp>
      <p:sp>
        <p:nvSpPr>
          <p:cNvPr id="17" name="object 17"/>
          <p:cNvSpPr txBox="1"/>
          <p:nvPr/>
        </p:nvSpPr>
        <p:spPr>
          <a:xfrm>
            <a:off x="3676650" y="4712745"/>
            <a:ext cx="828675" cy="320040"/>
          </a:xfrm>
          <a:prstGeom prst="rect">
            <a:avLst/>
          </a:prstGeom>
        </p:spPr>
        <p:txBody>
          <a:bodyPr vert="horz" wrap="square" lIns="0" tIns="16510" rIns="0" bIns="0" rtlCol="0">
            <a:spAutoFit/>
          </a:bodyPr>
          <a:lstStyle/>
          <a:p>
            <a:pPr marL="12700">
              <a:lnSpc>
                <a:spcPct val="100000"/>
              </a:lnSpc>
              <a:spcBef>
                <a:spcPts val="130"/>
              </a:spcBef>
            </a:pPr>
            <a:r>
              <a:rPr sz="1850" spc="-10" dirty="0">
                <a:latin typeface="Times New Roman"/>
                <a:cs typeface="Times New Roman"/>
              </a:rPr>
              <a:t>0 </a:t>
            </a:r>
            <a:r>
              <a:rPr sz="1850" spc="-25" dirty="0">
                <a:latin typeface="Symbol"/>
                <a:cs typeface="Symbol"/>
              </a:rPr>
              <a:t></a:t>
            </a:r>
            <a:r>
              <a:rPr sz="1850" spc="-25" dirty="0">
                <a:latin typeface="Times New Roman"/>
                <a:cs typeface="Times New Roman"/>
              </a:rPr>
              <a:t> </a:t>
            </a:r>
            <a:r>
              <a:rPr sz="1850" i="1" spc="-10" dirty="0">
                <a:latin typeface="Times New Roman"/>
                <a:cs typeface="Times New Roman"/>
              </a:rPr>
              <a:t>x </a:t>
            </a:r>
            <a:r>
              <a:rPr sz="1850" spc="-25" dirty="0">
                <a:latin typeface="Symbol"/>
                <a:cs typeface="Symbol"/>
              </a:rPr>
              <a:t></a:t>
            </a:r>
            <a:r>
              <a:rPr sz="1850" spc="-290" dirty="0">
                <a:latin typeface="Times New Roman"/>
                <a:cs typeface="Times New Roman"/>
              </a:rPr>
              <a:t> </a:t>
            </a:r>
            <a:r>
              <a:rPr sz="1900" spc="-55" dirty="0">
                <a:latin typeface="Symbol"/>
                <a:cs typeface="Symbol"/>
              </a:rPr>
              <a:t></a:t>
            </a:r>
            <a:endParaRPr sz="1900">
              <a:latin typeface="Symbol"/>
              <a:cs typeface="Symbol"/>
            </a:endParaRPr>
          </a:p>
        </p:txBody>
      </p:sp>
      <p:sp>
        <p:nvSpPr>
          <p:cNvPr id="18" name="object 18"/>
          <p:cNvSpPr txBox="1"/>
          <p:nvPr/>
        </p:nvSpPr>
        <p:spPr>
          <a:xfrm>
            <a:off x="6226809" y="468249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23</a:t>
            </a:r>
            <a:r>
              <a:rPr sz="2000" dirty="0">
                <a:latin typeface="Times New Roman"/>
                <a:cs typeface="Times New Roman"/>
              </a:rPr>
              <a:t>)</a:t>
            </a:r>
            <a:endParaRPr sz="2000">
              <a:latin typeface="Times New Roman"/>
              <a:cs typeface="Times New Roman"/>
            </a:endParaRPr>
          </a:p>
        </p:txBody>
      </p:sp>
      <p:sp>
        <p:nvSpPr>
          <p:cNvPr id="19" name="object 19"/>
          <p:cNvSpPr txBox="1"/>
          <p:nvPr/>
        </p:nvSpPr>
        <p:spPr>
          <a:xfrm>
            <a:off x="287020" y="5199379"/>
            <a:ext cx="7788275" cy="635000"/>
          </a:xfrm>
          <a:prstGeom prst="rect">
            <a:avLst/>
          </a:prstGeom>
        </p:spPr>
        <p:txBody>
          <a:bodyPr vert="horz" wrap="square" lIns="0" tIns="12700" rIns="0" bIns="0" rtlCol="0">
            <a:spAutoFit/>
          </a:bodyPr>
          <a:lstStyle/>
          <a:p>
            <a:pPr marL="12700" marR="5080">
              <a:lnSpc>
                <a:spcPct val="100000"/>
              </a:lnSpc>
              <a:spcBef>
                <a:spcPts val="100"/>
              </a:spcBef>
            </a:pPr>
            <a:r>
              <a:rPr sz="2000" dirty="0">
                <a:latin typeface="Times New Roman"/>
                <a:cs typeface="Times New Roman"/>
              </a:rPr>
              <a:t>and are asked </a:t>
            </a:r>
            <a:r>
              <a:rPr sz="2000" spc="-5" dirty="0">
                <a:latin typeface="Times New Roman"/>
                <a:cs typeface="Times New Roman"/>
              </a:rPr>
              <a:t>to </a:t>
            </a:r>
            <a:r>
              <a:rPr sz="2000" dirty="0">
                <a:latin typeface="Times New Roman"/>
                <a:cs typeface="Times New Roman"/>
              </a:rPr>
              <a:t>represent </a:t>
            </a:r>
            <a:r>
              <a:rPr sz="2000" i="1" spc="-5" dirty="0">
                <a:latin typeface="Times New Roman"/>
                <a:cs typeface="Times New Roman"/>
              </a:rPr>
              <a:t>f(x) </a:t>
            </a:r>
            <a:r>
              <a:rPr sz="2000" dirty="0">
                <a:latin typeface="Times New Roman"/>
                <a:cs typeface="Times New Roman"/>
              </a:rPr>
              <a:t>by a </a:t>
            </a:r>
            <a:r>
              <a:rPr sz="2000" spc="-5" dirty="0">
                <a:latin typeface="Times New Roman"/>
                <a:cs typeface="Times New Roman"/>
              </a:rPr>
              <a:t>series </a:t>
            </a:r>
            <a:r>
              <a:rPr sz="2000" dirty="0">
                <a:latin typeface="Times New Roman"/>
                <a:cs typeface="Times New Roman"/>
              </a:rPr>
              <a:t>expansion. </a:t>
            </a:r>
            <a:r>
              <a:rPr sz="2000" spc="-5" dirty="0">
                <a:latin typeface="Times New Roman"/>
                <a:cs typeface="Times New Roman"/>
              </a:rPr>
              <a:t>Let </a:t>
            </a:r>
            <a:r>
              <a:rPr sz="2000" dirty="0">
                <a:latin typeface="Times New Roman"/>
                <a:cs typeface="Times New Roman"/>
              </a:rPr>
              <a:t>us </a:t>
            </a:r>
            <a:r>
              <a:rPr sz="2000" spc="-5" dirty="0">
                <a:latin typeface="Times New Roman"/>
                <a:cs typeface="Times New Roman"/>
              </a:rPr>
              <a:t>take three </a:t>
            </a:r>
            <a:r>
              <a:rPr sz="2000" dirty="0">
                <a:latin typeface="Times New Roman"/>
                <a:cs typeface="Times New Roman"/>
              </a:rPr>
              <a:t>of </a:t>
            </a:r>
            <a:r>
              <a:rPr sz="2000" spc="-5" dirty="0">
                <a:latin typeface="Times New Roman"/>
                <a:cs typeface="Times New Roman"/>
              </a:rPr>
              <a:t>the  infinite number </a:t>
            </a:r>
            <a:r>
              <a:rPr sz="2000" dirty="0">
                <a:latin typeface="Times New Roman"/>
                <a:cs typeface="Times New Roman"/>
              </a:rPr>
              <a:t>of </a:t>
            </a:r>
            <a:r>
              <a:rPr sz="2000" spc="-5" dirty="0">
                <a:latin typeface="Times New Roman"/>
                <a:cs typeface="Times New Roman"/>
              </a:rPr>
              <a:t>possible</a:t>
            </a:r>
            <a:r>
              <a:rPr sz="2000" spc="25" dirty="0">
                <a:latin typeface="Times New Roman"/>
                <a:cs typeface="Times New Roman"/>
              </a:rPr>
              <a:t> </a:t>
            </a:r>
            <a:r>
              <a:rPr sz="2000" spc="-5" dirty="0">
                <a:latin typeface="Times New Roman"/>
                <a:cs typeface="Times New Roman"/>
              </a:rPr>
              <a:t>expansions.</a:t>
            </a:r>
            <a:endParaRPr sz="200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21640" y="415290"/>
            <a:ext cx="454279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1.If we </a:t>
            </a:r>
            <a:r>
              <a:rPr sz="2000" spc="-10" dirty="0">
                <a:latin typeface="Times New Roman"/>
                <a:cs typeface="Times New Roman"/>
              </a:rPr>
              <a:t>assume </a:t>
            </a:r>
            <a:r>
              <a:rPr sz="2000" dirty="0">
                <a:latin typeface="Times New Roman"/>
                <a:cs typeface="Times New Roman"/>
              </a:rPr>
              <a:t>a </a:t>
            </a:r>
            <a:r>
              <a:rPr sz="2000" spc="-5" dirty="0">
                <a:latin typeface="Times New Roman"/>
                <a:cs typeface="Times New Roman"/>
              </a:rPr>
              <a:t>Taylor </a:t>
            </a:r>
            <a:r>
              <a:rPr sz="2000" dirty="0">
                <a:latin typeface="Times New Roman"/>
                <a:cs typeface="Times New Roman"/>
              </a:rPr>
              <a:t>expansion, we</a:t>
            </a:r>
            <a:r>
              <a:rPr sz="2000" spc="10" dirty="0">
                <a:latin typeface="Times New Roman"/>
                <a:cs typeface="Times New Roman"/>
              </a:rPr>
              <a:t> </a:t>
            </a:r>
            <a:r>
              <a:rPr sz="2000" dirty="0">
                <a:latin typeface="Times New Roman"/>
                <a:cs typeface="Times New Roman"/>
              </a:rPr>
              <a:t>have</a:t>
            </a:r>
            <a:endParaRPr sz="2000">
              <a:latin typeface="Times New Roman"/>
              <a:cs typeface="Times New Roman"/>
            </a:endParaRPr>
          </a:p>
        </p:txBody>
      </p:sp>
      <p:sp>
        <p:nvSpPr>
          <p:cNvPr id="3" name="object 3"/>
          <p:cNvSpPr txBox="1"/>
          <p:nvPr/>
        </p:nvSpPr>
        <p:spPr>
          <a:xfrm>
            <a:off x="1455419" y="877569"/>
            <a:ext cx="1019175" cy="365760"/>
          </a:xfrm>
          <a:prstGeom prst="rect">
            <a:avLst/>
          </a:prstGeom>
        </p:spPr>
        <p:txBody>
          <a:bodyPr vert="horz" wrap="square" lIns="0" tIns="16510" rIns="0" bIns="0" rtlCol="0">
            <a:spAutoFit/>
          </a:bodyPr>
          <a:lstStyle/>
          <a:p>
            <a:pPr marL="12700">
              <a:lnSpc>
                <a:spcPct val="100000"/>
              </a:lnSpc>
              <a:spcBef>
                <a:spcPts val="130"/>
              </a:spcBef>
            </a:pPr>
            <a:r>
              <a:rPr sz="2200" i="1" spc="10" dirty="0">
                <a:latin typeface="Times New Roman"/>
                <a:cs typeface="Times New Roman"/>
              </a:rPr>
              <a:t>f </a:t>
            </a:r>
            <a:r>
              <a:rPr sz="2200" spc="85" dirty="0">
                <a:latin typeface="Times New Roman"/>
                <a:cs typeface="Times New Roman"/>
              </a:rPr>
              <a:t>(</a:t>
            </a:r>
            <a:r>
              <a:rPr sz="2200" i="1" spc="85" dirty="0">
                <a:latin typeface="Times New Roman"/>
                <a:cs typeface="Times New Roman"/>
              </a:rPr>
              <a:t>x</a:t>
            </a:r>
            <a:r>
              <a:rPr sz="2200" spc="85" dirty="0">
                <a:latin typeface="Times New Roman"/>
                <a:cs typeface="Times New Roman"/>
              </a:rPr>
              <a:t>) </a:t>
            </a:r>
            <a:r>
              <a:rPr sz="2200" spc="35" dirty="0">
                <a:latin typeface="Symbol"/>
                <a:cs typeface="Symbol"/>
              </a:rPr>
              <a:t></a:t>
            </a:r>
            <a:r>
              <a:rPr sz="2200" spc="-165" dirty="0">
                <a:latin typeface="Times New Roman"/>
                <a:cs typeface="Times New Roman"/>
              </a:rPr>
              <a:t> </a:t>
            </a:r>
            <a:r>
              <a:rPr sz="2200" i="1" spc="20" dirty="0">
                <a:latin typeface="Times New Roman"/>
                <a:cs typeface="Times New Roman"/>
              </a:rPr>
              <a:t>x</a:t>
            </a:r>
            <a:r>
              <a:rPr sz="2200" spc="20" dirty="0">
                <a:latin typeface="Times New Roman"/>
                <a:cs typeface="Times New Roman"/>
              </a:rPr>
              <a:t>,</a:t>
            </a:r>
            <a:endParaRPr sz="2200">
              <a:latin typeface="Times New Roman"/>
              <a:cs typeface="Times New Roman"/>
            </a:endParaRPr>
          </a:p>
        </p:txBody>
      </p:sp>
      <p:sp>
        <p:nvSpPr>
          <p:cNvPr id="4" name="object 4"/>
          <p:cNvSpPr txBox="1"/>
          <p:nvPr/>
        </p:nvSpPr>
        <p:spPr>
          <a:xfrm>
            <a:off x="5617209" y="9321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24</a:t>
            </a:r>
            <a:r>
              <a:rPr sz="2000" dirty="0">
                <a:latin typeface="Times New Roman"/>
                <a:cs typeface="Times New Roman"/>
              </a:rPr>
              <a:t>)</a:t>
            </a:r>
            <a:endParaRPr sz="2000">
              <a:latin typeface="Times New Roman"/>
              <a:cs typeface="Times New Roman"/>
            </a:endParaRPr>
          </a:p>
        </p:txBody>
      </p:sp>
      <p:sp>
        <p:nvSpPr>
          <p:cNvPr id="5" name="object 5"/>
          <p:cNvSpPr txBox="1"/>
          <p:nvPr/>
        </p:nvSpPr>
        <p:spPr>
          <a:xfrm>
            <a:off x="416559" y="1558290"/>
            <a:ext cx="6720840" cy="12446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 one-term </a:t>
            </a:r>
            <a:r>
              <a:rPr sz="2000" spc="-5" dirty="0">
                <a:latin typeface="Times New Roman"/>
                <a:cs typeface="Times New Roman"/>
              </a:rPr>
              <a:t>series. This (one-term) series is </a:t>
            </a:r>
            <a:r>
              <a:rPr sz="2000" dirty="0">
                <a:latin typeface="Times New Roman"/>
                <a:cs typeface="Times New Roman"/>
              </a:rPr>
              <a:t>defined for </a:t>
            </a:r>
            <a:r>
              <a:rPr sz="2000" spc="-5" dirty="0">
                <a:latin typeface="Times New Roman"/>
                <a:cs typeface="Times New Roman"/>
              </a:rPr>
              <a:t>all finite</a:t>
            </a:r>
            <a:r>
              <a:rPr sz="2000" spc="90" dirty="0">
                <a:latin typeface="Times New Roman"/>
                <a:cs typeface="Times New Roman"/>
              </a:rPr>
              <a:t> </a:t>
            </a:r>
            <a:r>
              <a:rPr sz="2000" i="1" dirty="0">
                <a:latin typeface="Times New Roman"/>
                <a:cs typeface="Times New Roman"/>
              </a:rPr>
              <a:t>x</a:t>
            </a:r>
            <a:r>
              <a:rPr sz="2000" dirty="0">
                <a:latin typeface="Times New Roman"/>
                <a:cs typeface="Times New Roman"/>
              </a:rPr>
              <a:t>.</a:t>
            </a:r>
            <a:endParaRPr sz="2000">
              <a:latin typeface="Times New Roman"/>
              <a:cs typeface="Times New Roman"/>
            </a:endParaRPr>
          </a:p>
          <a:p>
            <a:pPr>
              <a:lnSpc>
                <a:spcPct val="100000"/>
              </a:lnSpc>
            </a:pPr>
            <a:endParaRPr sz="2200">
              <a:latin typeface="Times New Roman"/>
              <a:cs typeface="Times New Roman"/>
            </a:endParaRPr>
          </a:p>
          <a:p>
            <a:pPr>
              <a:lnSpc>
                <a:spcPct val="100000"/>
              </a:lnSpc>
              <a:spcBef>
                <a:spcPts val="25"/>
              </a:spcBef>
            </a:pPr>
            <a:endParaRPr sz="1950">
              <a:latin typeface="Times New Roman"/>
              <a:cs typeface="Times New Roman"/>
            </a:endParaRPr>
          </a:p>
          <a:p>
            <a:pPr marL="34290">
              <a:lnSpc>
                <a:spcPct val="100000"/>
              </a:lnSpc>
            </a:pPr>
            <a:r>
              <a:rPr sz="2000" dirty="0">
                <a:latin typeface="Times New Roman"/>
                <a:cs typeface="Times New Roman"/>
              </a:rPr>
              <a:t>2.Using </a:t>
            </a:r>
            <a:r>
              <a:rPr sz="2000" spc="-5" dirty="0">
                <a:latin typeface="Times New Roman"/>
                <a:cs typeface="Times New Roman"/>
              </a:rPr>
              <a:t>the </a:t>
            </a:r>
            <a:r>
              <a:rPr sz="2000" dirty="0">
                <a:latin typeface="Times New Roman"/>
                <a:cs typeface="Times New Roman"/>
              </a:rPr>
              <a:t>Fourier cosine </a:t>
            </a:r>
            <a:r>
              <a:rPr sz="2000" spc="-5" dirty="0">
                <a:latin typeface="Times New Roman"/>
                <a:cs typeface="Times New Roman"/>
              </a:rPr>
              <a:t>series </a:t>
            </a:r>
            <a:r>
              <a:rPr sz="2000" dirty="0">
                <a:latin typeface="Times New Roman"/>
                <a:cs typeface="Times New Roman"/>
              </a:rPr>
              <a:t>(Eq. (7.21)) </a:t>
            </a:r>
            <a:r>
              <a:rPr sz="2000" spc="5" dirty="0">
                <a:latin typeface="Times New Roman"/>
                <a:cs typeface="Times New Roman"/>
              </a:rPr>
              <a:t>we </a:t>
            </a:r>
            <a:r>
              <a:rPr sz="2000" spc="-5" dirty="0">
                <a:latin typeface="Times New Roman"/>
                <a:cs typeface="Times New Roman"/>
              </a:rPr>
              <a:t>predict</a:t>
            </a:r>
            <a:r>
              <a:rPr sz="2000" spc="15" dirty="0">
                <a:latin typeface="Times New Roman"/>
                <a:cs typeface="Times New Roman"/>
              </a:rPr>
              <a:t> </a:t>
            </a:r>
            <a:r>
              <a:rPr sz="2000" spc="-5" dirty="0">
                <a:latin typeface="Times New Roman"/>
                <a:cs typeface="Times New Roman"/>
              </a:rPr>
              <a:t>that</a:t>
            </a:r>
            <a:endParaRPr sz="2000">
              <a:latin typeface="Times New Roman"/>
              <a:cs typeface="Times New Roman"/>
            </a:endParaRPr>
          </a:p>
        </p:txBody>
      </p:sp>
      <p:sp>
        <p:nvSpPr>
          <p:cNvPr id="6" name="object 6"/>
          <p:cNvSpPr txBox="1"/>
          <p:nvPr/>
        </p:nvSpPr>
        <p:spPr>
          <a:xfrm>
            <a:off x="1384300" y="2855931"/>
            <a:ext cx="1693545" cy="913765"/>
          </a:xfrm>
          <a:prstGeom prst="rect">
            <a:avLst/>
          </a:prstGeom>
        </p:spPr>
        <p:txBody>
          <a:bodyPr vert="horz" wrap="square" lIns="0" tIns="90170" rIns="0" bIns="0" rtlCol="0">
            <a:spAutoFit/>
          </a:bodyPr>
          <a:lstStyle/>
          <a:p>
            <a:pPr marL="12700">
              <a:lnSpc>
                <a:spcPct val="100000"/>
              </a:lnSpc>
              <a:spcBef>
                <a:spcPts val="710"/>
              </a:spcBef>
            </a:pPr>
            <a:r>
              <a:rPr sz="2350" i="1" dirty="0">
                <a:latin typeface="Times New Roman"/>
                <a:cs typeface="Times New Roman"/>
              </a:rPr>
              <a:t>f </a:t>
            </a:r>
            <a:r>
              <a:rPr sz="2350" spc="80" dirty="0">
                <a:latin typeface="Times New Roman"/>
                <a:cs typeface="Times New Roman"/>
              </a:rPr>
              <a:t>(</a:t>
            </a:r>
            <a:r>
              <a:rPr sz="2350" i="1" spc="80" dirty="0">
                <a:latin typeface="Times New Roman"/>
                <a:cs typeface="Times New Roman"/>
              </a:rPr>
              <a:t>x</a:t>
            </a:r>
            <a:r>
              <a:rPr sz="2350" spc="80" dirty="0">
                <a:latin typeface="Times New Roman"/>
                <a:cs typeface="Times New Roman"/>
              </a:rPr>
              <a:t>) </a:t>
            </a:r>
            <a:r>
              <a:rPr sz="2350" spc="10" dirty="0">
                <a:latin typeface="Symbol"/>
                <a:cs typeface="Symbol"/>
              </a:rPr>
              <a:t></a:t>
            </a:r>
            <a:r>
              <a:rPr sz="2350" spc="-100" dirty="0">
                <a:latin typeface="Times New Roman"/>
                <a:cs typeface="Times New Roman"/>
              </a:rPr>
              <a:t> </a:t>
            </a:r>
            <a:r>
              <a:rPr sz="2350" spc="70" dirty="0">
                <a:latin typeface="Symbol"/>
                <a:cs typeface="Symbol"/>
              </a:rPr>
              <a:t></a:t>
            </a:r>
            <a:r>
              <a:rPr sz="2350" i="1" spc="70" dirty="0">
                <a:latin typeface="Times New Roman"/>
                <a:cs typeface="Times New Roman"/>
              </a:rPr>
              <a:t>x</a:t>
            </a:r>
            <a:r>
              <a:rPr sz="2350" spc="70" dirty="0">
                <a:latin typeface="Times New Roman"/>
                <a:cs typeface="Times New Roman"/>
              </a:rPr>
              <a:t>,</a:t>
            </a:r>
            <a:endParaRPr sz="2350">
              <a:latin typeface="Times New Roman"/>
              <a:cs typeface="Times New Roman"/>
            </a:endParaRPr>
          </a:p>
          <a:p>
            <a:pPr marL="12700">
              <a:lnSpc>
                <a:spcPct val="100000"/>
              </a:lnSpc>
              <a:spcBef>
                <a:spcPts val="620"/>
              </a:spcBef>
            </a:pPr>
            <a:r>
              <a:rPr sz="2350" i="1" dirty="0">
                <a:latin typeface="Times New Roman"/>
                <a:cs typeface="Times New Roman"/>
              </a:rPr>
              <a:t>f </a:t>
            </a:r>
            <a:r>
              <a:rPr sz="2350" spc="80" dirty="0">
                <a:latin typeface="Times New Roman"/>
                <a:cs typeface="Times New Roman"/>
              </a:rPr>
              <a:t>(</a:t>
            </a:r>
            <a:r>
              <a:rPr sz="2350" i="1" spc="80" dirty="0">
                <a:latin typeface="Times New Roman"/>
                <a:cs typeface="Times New Roman"/>
              </a:rPr>
              <a:t>x</a:t>
            </a:r>
            <a:r>
              <a:rPr sz="2350" spc="80" dirty="0">
                <a:latin typeface="Times New Roman"/>
                <a:cs typeface="Times New Roman"/>
              </a:rPr>
              <a:t>) </a:t>
            </a:r>
            <a:r>
              <a:rPr sz="2350" spc="10" dirty="0">
                <a:latin typeface="Symbol"/>
                <a:cs typeface="Symbol"/>
              </a:rPr>
              <a:t></a:t>
            </a:r>
            <a:r>
              <a:rPr sz="2350" spc="10" dirty="0">
                <a:latin typeface="Times New Roman"/>
                <a:cs typeface="Times New Roman"/>
              </a:rPr>
              <a:t> </a:t>
            </a:r>
            <a:r>
              <a:rPr sz="2350" spc="-100" dirty="0">
                <a:latin typeface="Times New Roman"/>
                <a:cs typeface="Times New Roman"/>
              </a:rPr>
              <a:t>2</a:t>
            </a:r>
            <a:r>
              <a:rPr sz="2450" spc="-100" dirty="0">
                <a:latin typeface="Symbol"/>
                <a:cs typeface="Symbol"/>
              </a:rPr>
              <a:t></a:t>
            </a:r>
            <a:r>
              <a:rPr sz="2450" spc="-100" dirty="0">
                <a:latin typeface="Times New Roman"/>
                <a:cs typeface="Times New Roman"/>
              </a:rPr>
              <a:t> </a:t>
            </a:r>
            <a:r>
              <a:rPr sz="2350" spc="10" dirty="0">
                <a:latin typeface="Symbol"/>
                <a:cs typeface="Symbol"/>
              </a:rPr>
              <a:t></a:t>
            </a:r>
            <a:r>
              <a:rPr sz="2350" spc="-5" dirty="0">
                <a:latin typeface="Times New Roman"/>
                <a:cs typeface="Times New Roman"/>
              </a:rPr>
              <a:t> </a:t>
            </a:r>
            <a:r>
              <a:rPr sz="2350" i="1" spc="10" dirty="0">
                <a:latin typeface="Times New Roman"/>
                <a:cs typeface="Times New Roman"/>
              </a:rPr>
              <a:t>x</a:t>
            </a:r>
            <a:r>
              <a:rPr sz="2350" spc="10" dirty="0">
                <a:latin typeface="Times New Roman"/>
                <a:cs typeface="Times New Roman"/>
              </a:rPr>
              <a:t>,</a:t>
            </a:r>
            <a:endParaRPr sz="2350">
              <a:latin typeface="Times New Roman"/>
              <a:cs typeface="Times New Roman"/>
            </a:endParaRPr>
          </a:p>
        </p:txBody>
      </p:sp>
      <p:sp>
        <p:nvSpPr>
          <p:cNvPr id="7" name="object 7"/>
          <p:cNvSpPr txBox="1"/>
          <p:nvPr/>
        </p:nvSpPr>
        <p:spPr>
          <a:xfrm>
            <a:off x="3389629" y="2853349"/>
            <a:ext cx="1371600" cy="883919"/>
          </a:xfrm>
          <a:prstGeom prst="rect">
            <a:avLst/>
          </a:prstGeom>
        </p:spPr>
        <p:txBody>
          <a:bodyPr vert="horz" wrap="square" lIns="0" tIns="90170" rIns="0" bIns="0" rtlCol="0">
            <a:spAutoFit/>
          </a:bodyPr>
          <a:lstStyle/>
          <a:p>
            <a:pPr marL="35560">
              <a:lnSpc>
                <a:spcPct val="100000"/>
              </a:lnSpc>
              <a:spcBef>
                <a:spcPts val="710"/>
              </a:spcBef>
            </a:pPr>
            <a:r>
              <a:rPr sz="2250" spc="-20" dirty="0">
                <a:latin typeface="Symbol"/>
                <a:cs typeface="Symbol"/>
              </a:rPr>
              <a:t></a:t>
            </a:r>
            <a:r>
              <a:rPr sz="2250" spc="-20" dirty="0">
                <a:latin typeface="Times New Roman"/>
                <a:cs typeface="Times New Roman"/>
              </a:rPr>
              <a:t> </a:t>
            </a:r>
            <a:r>
              <a:rPr sz="2300" spc="-50" dirty="0">
                <a:latin typeface="Symbol"/>
                <a:cs typeface="Symbol"/>
              </a:rPr>
              <a:t></a:t>
            </a:r>
            <a:r>
              <a:rPr sz="2300" spc="-50" dirty="0">
                <a:latin typeface="Times New Roman"/>
                <a:cs typeface="Times New Roman"/>
              </a:rPr>
              <a:t> </a:t>
            </a:r>
            <a:r>
              <a:rPr sz="2250" spc="-20" dirty="0">
                <a:latin typeface="Symbol"/>
                <a:cs typeface="Symbol"/>
              </a:rPr>
              <a:t></a:t>
            </a:r>
            <a:r>
              <a:rPr sz="2250" spc="-20" dirty="0">
                <a:latin typeface="Times New Roman"/>
                <a:cs typeface="Times New Roman"/>
              </a:rPr>
              <a:t> </a:t>
            </a:r>
            <a:r>
              <a:rPr sz="2250" i="1" spc="-10" dirty="0">
                <a:latin typeface="Times New Roman"/>
                <a:cs typeface="Times New Roman"/>
              </a:rPr>
              <a:t>x </a:t>
            </a:r>
            <a:r>
              <a:rPr sz="2250" spc="-20" dirty="0">
                <a:latin typeface="Symbol"/>
                <a:cs typeface="Symbol"/>
              </a:rPr>
              <a:t></a:t>
            </a:r>
            <a:r>
              <a:rPr sz="2250" spc="105" dirty="0">
                <a:latin typeface="Times New Roman"/>
                <a:cs typeface="Times New Roman"/>
              </a:rPr>
              <a:t> </a:t>
            </a:r>
            <a:r>
              <a:rPr sz="2250" spc="-30" dirty="0">
                <a:latin typeface="Times New Roman"/>
                <a:cs typeface="Times New Roman"/>
              </a:rPr>
              <a:t>0,</a:t>
            </a:r>
            <a:endParaRPr sz="2250">
              <a:latin typeface="Times New Roman"/>
              <a:cs typeface="Times New Roman"/>
            </a:endParaRPr>
          </a:p>
          <a:p>
            <a:pPr marL="12700">
              <a:lnSpc>
                <a:spcPct val="100000"/>
              </a:lnSpc>
              <a:spcBef>
                <a:spcPts val="620"/>
              </a:spcBef>
            </a:pPr>
            <a:r>
              <a:rPr sz="2300" spc="-50" dirty="0">
                <a:latin typeface="Symbol"/>
                <a:cs typeface="Symbol"/>
              </a:rPr>
              <a:t></a:t>
            </a:r>
            <a:r>
              <a:rPr sz="2300" spc="-50" dirty="0">
                <a:latin typeface="Times New Roman"/>
                <a:cs typeface="Times New Roman"/>
              </a:rPr>
              <a:t> </a:t>
            </a:r>
            <a:r>
              <a:rPr sz="2250" spc="-20" dirty="0">
                <a:latin typeface="Symbol"/>
                <a:cs typeface="Symbol"/>
              </a:rPr>
              <a:t></a:t>
            </a:r>
            <a:r>
              <a:rPr sz="2250" spc="-20" dirty="0">
                <a:latin typeface="Times New Roman"/>
                <a:cs typeface="Times New Roman"/>
              </a:rPr>
              <a:t> </a:t>
            </a:r>
            <a:r>
              <a:rPr sz="2250" i="1" spc="-10" dirty="0">
                <a:latin typeface="Times New Roman"/>
                <a:cs typeface="Times New Roman"/>
              </a:rPr>
              <a:t>x </a:t>
            </a:r>
            <a:r>
              <a:rPr sz="2250" spc="-20" dirty="0">
                <a:latin typeface="Symbol"/>
                <a:cs typeface="Symbol"/>
              </a:rPr>
              <a:t></a:t>
            </a:r>
            <a:r>
              <a:rPr sz="2250" spc="-20" dirty="0">
                <a:latin typeface="Times New Roman"/>
                <a:cs typeface="Times New Roman"/>
              </a:rPr>
              <a:t> </a:t>
            </a:r>
            <a:r>
              <a:rPr sz="2250" spc="-105" dirty="0">
                <a:latin typeface="Times New Roman"/>
                <a:cs typeface="Times New Roman"/>
              </a:rPr>
              <a:t>2</a:t>
            </a:r>
            <a:r>
              <a:rPr sz="2300" spc="-105" dirty="0">
                <a:latin typeface="Symbol"/>
                <a:cs typeface="Symbol"/>
              </a:rPr>
              <a:t></a:t>
            </a:r>
            <a:r>
              <a:rPr sz="2300" spc="-360" dirty="0">
                <a:latin typeface="Times New Roman"/>
                <a:cs typeface="Times New Roman"/>
              </a:rPr>
              <a:t> </a:t>
            </a:r>
            <a:r>
              <a:rPr sz="2250" spc="-5" dirty="0">
                <a:latin typeface="Times New Roman"/>
                <a:cs typeface="Times New Roman"/>
              </a:rPr>
              <a:t>.</a:t>
            </a:r>
            <a:endParaRPr sz="2250">
              <a:latin typeface="Times New Roman"/>
              <a:cs typeface="Times New Roman"/>
            </a:endParaRPr>
          </a:p>
        </p:txBody>
      </p:sp>
      <p:sp>
        <p:nvSpPr>
          <p:cNvPr id="8" name="object 8"/>
          <p:cNvSpPr txBox="1"/>
          <p:nvPr/>
        </p:nvSpPr>
        <p:spPr>
          <a:xfrm>
            <a:off x="5693409" y="323342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25</a:t>
            </a:r>
            <a:r>
              <a:rPr sz="2000" dirty="0">
                <a:latin typeface="Times New Roman"/>
                <a:cs typeface="Times New Roman"/>
              </a:rPr>
              <a:t>)</a:t>
            </a:r>
            <a:endParaRPr sz="2000">
              <a:latin typeface="Times New Roman"/>
              <a:cs typeface="Times New Roman"/>
            </a:endParaRPr>
          </a:p>
        </p:txBody>
      </p:sp>
      <p:sp>
        <p:nvSpPr>
          <p:cNvPr id="9" name="object 9"/>
          <p:cNvSpPr txBox="1"/>
          <p:nvPr/>
        </p:nvSpPr>
        <p:spPr>
          <a:xfrm>
            <a:off x="477519" y="4301490"/>
            <a:ext cx="609219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3.Finally, </a:t>
            </a:r>
            <a:r>
              <a:rPr sz="2000" dirty="0">
                <a:latin typeface="Times New Roman"/>
                <a:cs typeface="Times New Roman"/>
              </a:rPr>
              <a:t>from </a:t>
            </a:r>
            <a:r>
              <a:rPr sz="2000" spc="-5" dirty="0">
                <a:latin typeface="Times New Roman"/>
                <a:cs typeface="Times New Roman"/>
              </a:rPr>
              <a:t>the </a:t>
            </a:r>
            <a:r>
              <a:rPr sz="2000" dirty="0">
                <a:latin typeface="Times New Roman"/>
                <a:cs typeface="Times New Roman"/>
              </a:rPr>
              <a:t>Fourier </a:t>
            </a:r>
            <a:r>
              <a:rPr sz="2000" spc="-5" dirty="0">
                <a:latin typeface="Times New Roman"/>
                <a:cs typeface="Times New Roman"/>
              </a:rPr>
              <a:t>sine series </a:t>
            </a:r>
            <a:r>
              <a:rPr sz="2000" dirty="0">
                <a:latin typeface="Times New Roman"/>
                <a:cs typeface="Times New Roman"/>
              </a:rPr>
              <a:t>(Eq. (7.22)), we</a:t>
            </a:r>
            <a:r>
              <a:rPr sz="2000" spc="35" dirty="0">
                <a:latin typeface="Times New Roman"/>
                <a:cs typeface="Times New Roman"/>
              </a:rPr>
              <a:t> </a:t>
            </a:r>
            <a:r>
              <a:rPr sz="2000" dirty="0">
                <a:latin typeface="Times New Roman"/>
                <a:cs typeface="Times New Roman"/>
              </a:rPr>
              <a:t>have</a:t>
            </a:r>
            <a:endParaRPr sz="2000">
              <a:latin typeface="Times New Roman"/>
              <a:cs typeface="Times New Roman"/>
            </a:endParaRPr>
          </a:p>
        </p:txBody>
      </p:sp>
      <p:sp>
        <p:nvSpPr>
          <p:cNvPr id="10" name="object 10"/>
          <p:cNvSpPr txBox="1"/>
          <p:nvPr/>
        </p:nvSpPr>
        <p:spPr>
          <a:xfrm>
            <a:off x="1532889" y="4839699"/>
            <a:ext cx="1636395" cy="885825"/>
          </a:xfrm>
          <a:prstGeom prst="rect">
            <a:avLst/>
          </a:prstGeom>
        </p:spPr>
        <p:txBody>
          <a:bodyPr vert="horz" wrap="square" lIns="0" tIns="91440" rIns="0" bIns="0" rtlCol="0">
            <a:spAutoFit/>
          </a:bodyPr>
          <a:lstStyle/>
          <a:p>
            <a:pPr marL="12700">
              <a:lnSpc>
                <a:spcPct val="100000"/>
              </a:lnSpc>
              <a:spcBef>
                <a:spcPts val="720"/>
              </a:spcBef>
            </a:pPr>
            <a:r>
              <a:rPr sz="2250" i="1" spc="10" dirty="0">
                <a:latin typeface="Times New Roman"/>
                <a:cs typeface="Times New Roman"/>
              </a:rPr>
              <a:t>f </a:t>
            </a:r>
            <a:r>
              <a:rPr sz="2250" spc="85" dirty="0">
                <a:latin typeface="Times New Roman"/>
                <a:cs typeface="Times New Roman"/>
              </a:rPr>
              <a:t>(</a:t>
            </a:r>
            <a:r>
              <a:rPr sz="2250" i="1" spc="85" dirty="0">
                <a:latin typeface="Times New Roman"/>
                <a:cs typeface="Times New Roman"/>
              </a:rPr>
              <a:t>x</a:t>
            </a:r>
            <a:r>
              <a:rPr sz="2250" spc="85" dirty="0">
                <a:latin typeface="Times New Roman"/>
                <a:cs typeface="Times New Roman"/>
              </a:rPr>
              <a:t>) </a:t>
            </a:r>
            <a:r>
              <a:rPr sz="2250" spc="15" dirty="0">
                <a:latin typeface="Symbol"/>
                <a:cs typeface="Symbol"/>
              </a:rPr>
              <a:t></a:t>
            </a:r>
            <a:r>
              <a:rPr sz="2250" spc="5" dirty="0">
                <a:latin typeface="Times New Roman"/>
                <a:cs typeface="Times New Roman"/>
              </a:rPr>
              <a:t> </a:t>
            </a:r>
            <a:r>
              <a:rPr sz="2250" i="1" spc="25" dirty="0">
                <a:latin typeface="Times New Roman"/>
                <a:cs typeface="Times New Roman"/>
              </a:rPr>
              <a:t>x</a:t>
            </a:r>
            <a:r>
              <a:rPr sz="2250" spc="25" dirty="0">
                <a:latin typeface="Times New Roman"/>
                <a:cs typeface="Times New Roman"/>
              </a:rPr>
              <a:t>,</a:t>
            </a:r>
            <a:endParaRPr sz="2250">
              <a:latin typeface="Times New Roman"/>
              <a:cs typeface="Times New Roman"/>
            </a:endParaRPr>
          </a:p>
          <a:p>
            <a:pPr marL="12700">
              <a:lnSpc>
                <a:spcPct val="100000"/>
              </a:lnSpc>
              <a:spcBef>
                <a:spcPts val="630"/>
              </a:spcBef>
            </a:pPr>
            <a:r>
              <a:rPr sz="2250" i="1" spc="10" dirty="0">
                <a:latin typeface="Times New Roman"/>
                <a:cs typeface="Times New Roman"/>
              </a:rPr>
              <a:t>f</a:t>
            </a:r>
            <a:r>
              <a:rPr sz="2250" i="1" spc="-35" dirty="0">
                <a:latin typeface="Times New Roman"/>
                <a:cs typeface="Times New Roman"/>
              </a:rPr>
              <a:t> </a:t>
            </a:r>
            <a:r>
              <a:rPr sz="2250" spc="85" dirty="0">
                <a:latin typeface="Times New Roman"/>
                <a:cs typeface="Times New Roman"/>
              </a:rPr>
              <a:t>(</a:t>
            </a:r>
            <a:r>
              <a:rPr sz="2250" i="1" spc="85" dirty="0">
                <a:latin typeface="Times New Roman"/>
                <a:cs typeface="Times New Roman"/>
              </a:rPr>
              <a:t>x</a:t>
            </a:r>
            <a:r>
              <a:rPr sz="2250" spc="85" dirty="0">
                <a:latin typeface="Times New Roman"/>
                <a:cs typeface="Times New Roman"/>
              </a:rPr>
              <a:t>)</a:t>
            </a:r>
            <a:r>
              <a:rPr sz="2250" dirty="0">
                <a:latin typeface="Times New Roman"/>
                <a:cs typeface="Times New Roman"/>
              </a:rPr>
              <a:t> </a:t>
            </a:r>
            <a:r>
              <a:rPr sz="2250" spc="15" dirty="0">
                <a:latin typeface="Symbol"/>
                <a:cs typeface="Symbol"/>
              </a:rPr>
              <a:t></a:t>
            </a:r>
            <a:r>
              <a:rPr sz="2250" spc="114" dirty="0">
                <a:latin typeface="Times New Roman"/>
                <a:cs typeface="Times New Roman"/>
              </a:rPr>
              <a:t> </a:t>
            </a:r>
            <a:r>
              <a:rPr sz="2250" i="1" spc="15" dirty="0">
                <a:latin typeface="Times New Roman"/>
                <a:cs typeface="Times New Roman"/>
              </a:rPr>
              <a:t>x</a:t>
            </a:r>
            <a:r>
              <a:rPr sz="2250" i="1" spc="-150" dirty="0">
                <a:latin typeface="Times New Roman"/>
                <a:cs typeface="Times New Roman"/>
              </a:rPr>
              <a:t> </a:t>
            </a:r>
            <a:r>
              <a:rPr sz="2250" spc="15" dirty="0">
                <a:latin typeface="Symbol"/>
                <a:cs typeface="Symbol"/>
              </a:rPr>
              <a:t></a:t>
            </a:r>
            <a:r>
              <a:rPr sz="2250" spc="-190" dirty="0">
                <a:latin typeface="Times New Roman"/>
                <a:cs typeface="Times New Roman"/>
              </a:rPr>
              <a:t> </a:t>
            </a:r>
            <a:r>
              <a:rPr sz="2250" spc="-90" dirty="0">
                <a:latin typeface="Times New Roman"/>
                <a:cs typeface="Times New Roman"/>
              </a:rPr>
              <a:t>2</a:t>
            </a:r>
            <a:r>
              <a:rPr sz="2350" spc="-90" dirty="0">
                <a:latin typeface="Symbol"/>
                <a:cs typeface="Symbol"/>
              </a:rPr>
              <a:t></a:t>
            </a:r>
            <a:r>
              <a:rPr sz="2350" spc="-280" dirty="0">
                <a:latin typeface="Times New Roman"/>
                <a:cs typeface="Times New Roman"/>
              </a:rPr>
              <a:t> </a:t>
            </a:r>
            <a:r>
              <a:rPr sz="2250" spc="5" dirty="0">
                <a:latin typeface="Times New Roman"/>
                <a:cs typeface="Times New Roman"/>
              </a:rPr>
              <a:t>,</a:t>
            </a:r>
            <a:endParaRPr sz="2250">
              <a:latin typeface="Times New Roman"/>
              <a:cs typeface="Times New Roman"/>
            </a:endParaRPr>
          </a:p>
        </p:txBody>
      </p:sp>
      <p:sp>
        <p:nvSpPr>
          <p:cNvPr id="11" name="object 11"/>
          <p:cNvSpPr txBox="1"/>
          <p:nvPr/>
        </p:nvSpPr>
        <p:spPr>
          <a:xfrm>
            <a:off x="3587750" y="4875825"/>
            <a:ext cx="1266190" cy="840740"/>
          </a:xfrm>
          <a:prstGeom prst="rect">
            <a:avLst/>
          </a:prstGeom>
        </p:spPr>
        <p:txBody>
          <a:bodyPr vert="horz" wrap="square" lIns="0" tIns="84455" rIns="0" bIns="0" rtlCol="0">
            <a:spAutoFit/>
          </a:bodyPr>
          <a:lstStyle/>
          <a:p>
            <a:pPr marL="33655">
              <a:lnSpc>
                <a:spcPct val="100000"/>
              </a:lnSpc>
              <a:spcBef>
                <a:spcPts val="665"/>
              </a:spcBef>
            </a:pPr>
            <a:r>
              <a:rPr sz="2150" spc="-40" dirty="0">
                <a:latin typeface="Symbol"/>
                <a:cs typeface="Symbol"/>
              </a:rPr>
              <a:t></a:t>
            </a:r>
            <a:r>
              <a:rPr sz="2150" spc="-40" dirty="0">
                <a:latin typeface="Times New Roman"/>
                <a:cs typeface="Times New Roman"/>
              </a:rPr>
              <a:t> </a:t>
            </a:r>
            <a:r>
              <a:rPr sz="2200" spc="-65" dirty="0">
                <a:latin typeface="Symbol"/>
                <a:cs typeface="Symbol"/>
              </a:rPr>
              <a:t></a:t>
            </a:r>
            <a:r>
              <a:rPr sz="2200" spc="-65" dirty="0">
                <a:latin typeface="Times New Roman"/>
                <a:cs typeface="Times New Roman"/>
              </a:rPr>
              <a:t> </a:t>
            </a:r>
            <a:r>
              <a:rPr sz="2150" spc="-40" dirty="0">
                <a:latin typeface="Symbol"/>
                <a:cs typeface="Symbol"/>
              </a:rPr>
              <a:t></a:t>
            </a:r>
            <a:r>
              <a:rPr sz="2150" spc="-40" dirty="0">
                <a:latin typeface="Times New Roman"/>
                <a:cs typeface="Times New Roman"/>
              </a:rPr>
              <a:t> </a:t>
            </a:r>
            <a:r>
              <a:rPr sz="2150" i="1" spc="-20" dirty="0">
                <a:latin typeface="Times New Roman"/>
                <a:cs typeface="Times New Roman"/>
              </a:rPr>
              <a:t>x </a:t>
            </a:r>
            <a:r>
              <a:rPr sz="2150" spc="-40" dirty="0">
                <a:latin typeface="Symbol"/>
                <a:cs typeface="Symbol"/>
              </a:rPr>
              <a:t></a:t>
            </a:r>
            <a:r>
              <a:rPr sz="2150" spc="-95" dirty="0">
                <a:latin typeface="Times New Roman"/>
                <a:cs typeface="Times New Roman"/>
              </a:rPr>
              <a:t> </a:t>
            </a:r>
            <a:r>
              <a:rPr sz="2150" spc="-35" dirty="0">
                <a:latin typeface="Times New Roman"/>
                <a:cs typeface="Times New Roman"/>
              </a:rPr>
              <a:t>0,</a:t>
            </a:r>
            <a:endParaRPr sz="2150">
              <a:latin typeface="Times New Roman"/>
              <a:cs typeface="Times New Roman"/>
            </a:endParaRPr>
          </a:p>
          <a:p>
            <a:pPr marL="12700">
              <a:lnSpc>
                <a:spcPct val="100000"/>
              </a:lnSpc>
              <a:spcBef>
                <a:spcPts val="570"/>
              </a:spcBef>
            </a:pPr>
            <a:r>
              <a:rPr sz="2200" spc="-65" dirty="0">
                <a:latin typeface="Symbol"/>
                <a:cs typeface="Symbol"/>
              </a:rPr>
              <a:t></a:t>
            </a:r>
            <a:r>
              <a:rPr sz="2200" spc="-65" dirty="0">
                <a:latin typeface="Times New Roman"/>
                <a:cs typeface="Times New Roman"/>
              </a:rPr>
              <a:t> </a:t>
            </a:r>
            <a:r>
              <a:rPr sz="2150" spc="-40" dirty="0">
                <a:latin typeface="Symbol"/>
                <a:cs typeface="Symbol"/>
              </a:rPr>
              <a:t></a:t>
            </a:r>
            <a:r>
              <a:rPr sz="2150" spc="-40" dirty="0">
                <a:latin typeface="Times New Roman"/>
                <a:cs typeface="Times New Roman"/>
              </a:rPr>
              <a:t> </a:t>
            </a:r>
            <a:r>
              <a:rPr sz="2150" i="1" spc="-20" dirty="0">
                <a:latin typeface="Times New Roman"/>
                <a:cs typeface="Times New Roman"/>
              </a:rPr>
              <a:t>x </a:t>
            </a:r>
            <a:r>
              <a:rPr sz="2150" spc="-40" dirty="0">
                <a:latin typeface="Symbol"/>
                <a:cs typeface="Symbol"/>
              </a:rPr>
              <a:t></a:t>
            </a:r>
            <a:r>
              <a:rPr sz="2150" spc="-40" dirty="0">
                <a:latin typeface="Times New Roman"/>
                <a:cs typeface="Times New Roman"/>
              </a:rPr>
              <a:t> </a:t>
            </a:r>
            <a:r>
              <a:rPr sz="2150" spc="-114" dirty="0">
                <a:latin typeface="Times New Roman"/>
                <a:cs typeface="Times New Roman"/>
              </a:rPr>
              <a:t>2</a:t>
            </a:r>
            <a:r>
              <a:rPr sz="2200" spc="-114" dirty="0">
                <a:latin typeface="Symbol"/>
                <a:cs typeface="Symbol"/>
              </a:rPr>
              <a:t></a:t>
            </a:r>
            <a:r>
              <a:rPr sz="2200" spc="-60" dirty="0">
                <a:latin typeface="Times New Roman"/>
                <a:cs typeface="Times New Roman"/>
              </a:rPr>
              <a:t> </a:t>
            </a:r>
            <a:r>
              <a:rPr sz="2150" spc="-10" dirty="0">
                <a:latin typeface="Times New Roman"/>
                <a:cs typeface="Times New Roman"/>
              </a:rPr>
              <a:t>.</a:t>
            </a:r>
            <a:endParaRPr sz="2150">
              <a:latin typeface="Times New Roman"/>
              <a:cs typeface="Times New Roman"/>
            </a:endParaRPr>
          </a:p>
        </p:txBody>
      </p:sp>
      <p:sp>
        <p:nvSpPr>
          <p:cNvPr id="12" name="object 12"/>
          <p:cNvSpPr txBox="1"/>
          <p:nvPr/>
        </p:nvSpPr>
        <p:spPr>
          <a:xfrm>
            <a:off x="5920740" y="512445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26</a:t>
            </a:r>
            <a:r>
              <a:rPr sz="2000" dirty="0">
                <a:latin typeface="Times New Roman"/>
                <a:cs typeface="Times New Roman"/>
              </a:rPr>
              <a:t>)</a:t>
            </a:r>
            <a:endParaRPr sz="20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82916" y="684362"/>
            <a:ext cx="6294283" cy="371745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32079" y="5351779"/>
            <a:ext cx="8754745" cy="330200"/>
          </a:xfrm>
          <a:prstGeom prst="rect">
            <a:avLst/>
          </a:prstGeom>
        </p:spPr>
        <p:txBody>
          <a:bodyPr vert="horz" wrap="square" lIns="0" tIns="12700" rIns="0" bIns="0" rtlCol="0">
            <a:spAutoFit/>
          </a:bodyPr>
          <a:lstStyle/>
          <a:p>
            <a:pPr marL="12700">
              <a:lnSpc>
                <a:spcPct val="100000"/>
              </a:lnSpc>
              <a:spcBef>
                <a:spcPts val="100"/>
              </a:spcBef>
            </a:pPr>
            <a:r>
              <a:rPr sz="2000" b="1" dirty="0">
                <a:latin typeface="Times New Roman"/>
                <a:cs typeface="Times New Roman"/>
              </a:rPr>
              <a:t>Figure 7.2 </a:t>
            </a:r>
            <a:r>
              <a:rPr sz="2000" spc="-5" dirty="0">
                <a:latin typeface="Times New Roman"/>
                <a:cs typeface="Times New Roman"/>
              </a:rPr>
              <a:t>Comparison </a:t>
            </a:r>
            <a:r>
              <a:rPr sz="2000" dirty="0">
                <a:latin typeface="Times New Roman"/>
                <a:cs typeface="Times New Roman"/>
              </a:rPr>
              <a:t>of Fourier </a:t>
            </a:r>
            <a:r>
              <a:rPr sz="2000" spc="-5" dirty="0">
                <a:latin typeface="Times New Roman"/>
                <a:cs typeface="Times New Roman"/>
              </a:rPr>
              <a:t>cosine series, </a:t>
            </a:r>
            <a:r>
              <a:rPr sz="2000" dirty="0">
                <a:latin typeface="Times New Roman"/>
                <a:cs typeface="Times New Roman"/>
              </a:rPr>
              <a:t>Fourier </a:t>
            </a:r>
            <a:r>
              <a:rPr sz="2000" spc="-5" dirty="0">
                <a:latin typeface="Times New Roman"/>
                <a:cs typeface="Times New Roman"/>
              </a:rPr>
              <a:t>sine series and Taylor</a:t>
            </a:r>
            <a:r>
              <a:rPr sz="2000" spc="135" dirty="0">
                <a:latin typeface="Times New Roman"/>
                <a:cs typeface="Times New Roman"/>
              </a:rPr>
              <a:t> </a:t>
            </a:r>
            <a:r>
              <a:rPr sz="2000" spc="-5" dirty="0">
                <a:latin typeface="Times New Roman"/>
                <a:cs typeface="Times New Roman"/>
              </a:rPr>
              <a:t>series.</a:t>
            </a:r>
            <a:endParaRPr sz="2000">
              <a:latin typeface="Times New Roman"/>
              <a:cs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74239" y="2679700"/>
            <a:ext cx="78740" cy="247650"/>
          </a:xfrm>
          <a:custGeom>
            <a:avLst/>
            <a:gdLst/>
            <a:ahLst/>
            <a:cxnLst/>
            <a:rect l="l" t="t" r="r" b="b"/>
            <a:pathLst>
              <a:path w="78739" h="247650">
                <a:moveTo>
                  <a:pt x="78740" y="0"/>
                </a:moveTo>
                <a:lnTo>
                  <a:pt x="0" y="247650"/>
                </a:lnTo>
              </a:path>
            </a:pathLst>
          </a:custGeom>
          <a:ln w="1016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130810" y="795020"/>
            <a:ext cx="8771890" cy="2448560"/>
          </a:xfrm>
          <a:prstGeom prst="rect">
            <a:avLst/>
          </a:prstGeom>
        </p:spPr>
        <p:txBody>
          <a:bodyPr vert="horz" wrap="square" lIns="0" tIns="52069" rIns="0" bIns="0" rtlCol="0">
            <a:spAutoFit/>
          </a:bodyPr>
          <a:lstStyle/>
          <a:p>
            <a:pPr marL="12700" marR="5080">
              <a:lnSpc>
                <a:spcPct val="87100"/>
              </a:lnSpc>
              <a:spcBef>
                <a:spcPts val="409"/>
              </a:spcBef>
            </a:pPr>
            <a:r>
              <a:rPr dirty="0"/>
              <a:t>These three </a:t>
            </a:r>
            <a:r>
              <a:rPr spc="-5" dirty="0"/>
              <a:t>possibilities, Taylor series, </a:t>
            </a:r>
            <a:r>
              <a:rPr dirty="0"/>
              <a:t>Fouries </a:t>
            </a:r>
            <a:r>
              <a:rPr spc="-5" dirty="0"/>
              <a:t>cosine series, </a:t>
            </a:r>
            <a:r>
              <a:rPr dirty="0"/>
              <a:t>and Fourier </a:t>
            </a:r>
            <a:r>
              <a:rPr spc="-5" dirty="0"/>
              <a:t>sine series,  </a:t>
            </a:r>
            <a:r>
              <a:rPr dirty="0"/>
              <a:t>are each </a:t>
            </a:r>
            <a:r>
              <a:rPr spc="-5" dirty="0"/>
              <a:t>perfectly valid in the original interval </a:t>
            </a:r>
            <a:r>
              <a:rPr sz="3900" spc="-157" baseline="-2136" dirty="0">
                <a:latin typeface="Symbol"/>
                <a:cs typeface="Symbol"/>
              </a:rPr>
              <a:t></a:t>
            </a:r>
            <a:r>
              <a:rPr sz="2850" spc="-157" baseline="-4385" dirty="0"/>
              <a:t>0,</a:t>
            </a:r>
            <a:r>
              <a:rPr sz="2925" spc="-157" baseline="-4273" dirty="0">
                <a:latin typeface="Symbol"/>
                <a:cs typeface="Symbol"/>
              </a:rPr>
              <a:t></a:t>
            </a:r>
            <a:r>
              <a:rPr sz="2925" spc="-157" baseline="-4273" dirty="0"/>
              <a:t> </a:t>
            </a:r>
            <a:r>
              <a:rPr sz="3900" spc="-525" baseline="-2136" dirty="0">
                <a:latin typeface="Symbol"/>
                <a:cs typeface="Symbol"/>
              </a:rPr>
              <a:t></a:t>
            </a:r>
            <a:r>
              <a:rPr sz="2000" spc="-350" dirty="0"/>
              <a:t>. </a:t>
            </a:r>
            <a:r>
              <a:rPr sz="2000" spc="-5" dirty="0"/>
              <a:t>Outside, </a:t>
            </a:r>
            <a:r>
              <a:rPr sz="2000" dirty="0"/>
              <a:t>however, </a:t>
            </a:r>
            <a:r>
              <a:rPr sz="2000" spc="-5" dirty="0"/>
              <a:t>their </a:t>
            </a:r>
            <a:r>
              <a:rPr sz="2000" dirty="0"/>
              <a:t>behavior  is </a:t>
            </a:r>
            <a:r>
              <a:rPr sz="2000" spc="-5" dirty="0"/>
              <a:t>strikingly </a:t>
            </a:r>
            <a:r>
              <a:rPr sz="2000" dirty="0"/>
              <a:t>different </a:t>
            </a:r>
            <a:r>
              <a:rPr sz="2000" spc="-5" dirty="0"/>
              <a:t>(compare </a:t>
            </a:r>
            <a:r>
              <a:rPr sz="2000" dirty="0"/>
              <a:t>Fig. 7.3). Which of </a:t>
            </a:r>
            <a:r>
              <a:rPr sz="2000" spc="-5" dirty="0"/>
              <a:t>the three, then, is correct?</a:t>
            </a:r>
            <a:r>
              <a:rPr sz="2000" spc="135" dirty="0"/>
              <a:t> </a:t>
            </a:r>
            <a:r>
              <a:rPr sz="2000" dirty="0"/>
              <a:t>This</a:t>
            </a:r>
            <a:endParaRPr sz="2000">
              <a:latin typeface="Symbol"/>
              <a:cs typeface="Symbol"/>
            </a:endParaRPr>
          </a:p>
          <a:p>
            <a:pPr marL="17145" marR="259079">
              <a:lnSpc>
                <a:spcPct val="98600"/>
              </a:lnSpc>
              <a:spcBef>
                <a:spcPts val="30"/>
              </a:spcBef>
            </a:pPr>
            <a:r>
              <a:rPr spc="-5" dirty="0"/>
              <a:t>question </a:t>
            </a:r>
            <a:r>
              <a:rPr dirty="0"/>
              <a:t>has no answer, </a:t>
            </a:r>
            <a:r>
              <a:rPr spc="-5" dirty="0"/>
              <a:t>unless </a:t>
            </a:r>
            <a:r>
              <a:rPr dirty="0"/>
              <a:t>we are given </a:t>
            </a:r>
            <a:r>
              <a:rPr spc="-5" dirty="0"/>
              <a:t>more information </a:t>
            </a:r>
            <a:r>
              <a:rPr dirty="0"/>
              <a:t>about </a:t>
            </a:r>
            <a:r>
              <a:rPr i="1" spc="-10" dirty="0">
                <a:latin typeface="Times New Roman"/>
                <a:cs typeface="Times New Roman"/>
              </a:rPr>
              <a:t>f(x)</a:t>
            </a:r>
            <a:r>
              <a:rPr spc="-10" dirty="0"/>
              <a:t>. </a:t>
            </a:r>
            <a:r>
              <a:rPr spc="5" dirty="0"/>
              <a:t>It </a:t>
            </a:r>
            <a:r>
              <a:rPr spc="-10" dirty="0"/>
              <a:t>may </a:t>
            </a:r>
            <a:r>
              <a:rPr dirty="0"/>
              <a:t>be  any of </a:t>
            </a:r>
            <a:r>
              <a:rPr spc="-5" dirty="0"/>
              <a:t>the </a:t>
            </a:r>
            <a:r>
              <a:rPr dirty="0"/>
              <a:t>three ot none of </a:t>
            </a:r>
            <a:r>
              <a:rPr spc="-5" dirty="0"/>
              <a:t>them. </a:t>
            </a:r>
            <a:r>
              <a:rPr dirty="0"/>
              <a:t>Our Fourier expansions are </a:t>
            </a:r>
            <a:r>
              <a:rPr spc="-5" dirty="0"/>
              <a:t>valid </a:t>
            </a:r>
            <a:r>
              <a:rPr dirty="0"/>
              <a:t>over </a:t>
            </a:r>
            <a:r>
              <a:rPr spc="-5" dirty="0"/>
              <a:t>the basic  interval. Unless the </a:t>
            </a:r>
            <a:r>
              <a:rPr dirty="0"/>
              <a:t>function </a:t>
            </a:r>
            <a:r>
              <a:rPr i="1" spc="-5" dirty="0">
                <a:latin typeface="Times New Roman"/>
                <a:cs typeface="Times New Roman"/>
              </a:rPr>
              <a:t>f(x) </a:t>
            </a:r>
            <a:r>
              <a:rPr spc="-5" dirty="0"/>
              <a:t>is </a:t>
            </a:r>
            <a:r>
              <a:rPr dirty="0"/>
              <a:t>known to be periodic </a:t>
            </a:r>
            <a:r>
              <a:rPr spc="-5" dirty="0"/>
              <a:t>with </a:t>
            </a:r>
            <a:r>
              <a:rPr dirty="0"/>
              <a:t>a period equal </a:t>
            </a:r>
            <a:r>
              <a:rPr spc="-5" dirty="0"/>
              <a:t>to </a:t>
            </a:r>
            <a:r>
              <a:rPr dirty="0"/>
              <a:t>our  </a:t>
            </a:r>
            <a:r>
              <a:rPr spc="-5" dirty="0"/>
              <a:t>basic interval, </a:t>
            </a:r>
            <a:r>
              <a:rPr dirty="0"/>
              <a:t>or </a:t>
            </a:r>
            <a:r>
              <a:rPr sz="2925" spc="-127" baseline="4273" dirty="0"/>
              <a:t>(1 </a:t>
            </a:r>
            <a:r>
              <a:rPr sz="2925" i="1" spc="7" baseline="4273" dirty="0">
                <a:latin typeface="Times New Roman"/>
                <a:cs typeface="Times New Roman"/>
              </a:rPr>
              <a:t>n</a:t>
            </a:r>
            <a:r>
              <a:rPr sz="2925" spc="7" baseline="4273" dirty="0"/>
              <a:t>) </a:t>
            </a:r>
            <a:r>
              <a:rPr sz="2000" dirty="0"/>
              <a:t>th of our </a:t>
            </a:r>
            <a:r>
              <a:rPr sz="2000" spc="-5" dirty="0"/>
              <a:t>basic interval, there </a:t>
            </a:r>
            <a:r>
              <a:rPr sz="2000" dirty="0"/>
              <a:t>is no </a:t>
            </a:r>
            <a:r>
              <a:rPr sz="2000" spc="-5" dirty="0"/>
              <a:t>assurance </a:t>
            </a:r>
            <a:r>
              <a:rPr sz="2000" dirty="0"/>
              <a:t>whatever that  </a:t>
            </a:r>
            <a:r>
              <a:rPr sz="2000" spc="-5" dirty="0"/>
              <a:t>representation </a:t>
            </a:r>
            <a:r>
              <a:rPr sz="2000" dirty="0"/>
              <a:t>(Eq. (7.1)) </a:t>
            </a:r>
            <a:r>
              <a:rPr sz="2000" spc="-5" dirty="0"/>
              <a:t>will </a:t>
            </a:r>
            <a:r>
              <a:rPr sz="2000" dirty="0"/>
              <a:t>have </a:t>
            </a:r>
            <a:r>
              <a:rPr sz="2000" spc="-5" dirty="0"/>
              <a:t>any meaning outside </a:t>
            </a:r>
            <a:r>
              <a:rPr sz="2000" dirty="0"/>
              <a:t>the </a:t>
            </a:r>
            <a:r>
              <a:rPr sz="2000" spc="-5" dirty="0"/>
              <a:t>basic</a:t>
            </a:r>
            <a:r>
              <a:rPr sz="2000" spc="95" dirty="0"/>
              <a:t> </a:t>
            </a:r>
            <a:r>
              <a:rPr sz="2000" spc="-5" dirty="0"/>
              <a:t>interval.</a:t>
            </a:r>
            <a:endParaRPr sz="2000">
              <a:latin typeface="Times New Roman"/>
              <a:cs typeface="Times New Roman"/>
            </a:endParaRPr>
          </a:p>
        </p:txBody>
      </p:sp>
      <p:sp>
        <p:nvSpPr>
          <p:cNvPr id="4" name="object 4"/>
          <p:cNvSpPr txBox="1"/>
          <p:nvPr/>
        </p:nvSpPr>
        <p:spPr>
          <a:xfrm>
            <a:off x="151129" y="3619500"/>
            <a:ext cx="8761730" cy="1316990"/>
          </a:xfrm>
          <a:prstGeom prst="rect">
            <a:avLst/>
          </a:prstGeom>
        </p:spPr>
        <p:txBody>
          <a:bodyPr vert="horz" wrap="square" lIns="0" tIns="67310" rIns="0" bIns="0" rtlCol="0">
            <a:spAutoFit/>
          </a:bodyPr>
          <a:lstStyle/>
          <a:p>
            <a:pPr marL="12700" marR="5080" indent="48260">
              <a:lnSpc>
                <a:spcPct val="85400"/>
              </a:lnSpc>
              <a:spcBef>
                <a:spcPts val="530"/>
              </a:spcBef>
              <a:tabLst>
                <a:tab pos="4538345" algn="l"/>
                <a:tab pos="5424805" algn="l"/>
              </a:tabLst>
            </a:pPr>
            <a:r>
              <a:rPr sz="2000" dirty="0">
                <a:latin typeface="Times New Roman"/>
                <a:cs typeface="Times New Roman"/>
              </a:rPr>
              <a:t>It should be noted </a:t>
            </a:r>
            <a:r>
              <a:rPr sz="2000" spc="-5" dirty="0">
                <a:latin typeface="Times New Roman"/>
                <a:cs typeface="Times New Roman"/>
              </a:rPr>
              <a:t>that the set</a:t>
            </a:r>
            <a:r>
              <a:rPr sz="2000" spc="35" dirty="0">
                <a:latin typeface="Times New Roman"/>
                <a:cs typeface="Times New Roman"/>
              </a:rPr>
              <a:t> </a:t>
            </a:r>
            <a:r>
              <a:rPr sz="2000" dirty="0">
                <a:latin typeface="Times New Roman"/>
                <a:cs typeface="Times New Roman"/>
              </a:rPr>
              <a:t>of</a:t>
            </a:r>
            <a:r>
              <a:rPr sz="2000" spc="10" dirty="0">
                <a:latin typeface="Times New Roman"/>
                <a:cs typeface="Times New Roman"/>
              </a:rPr>
              <a:t> </a:t>
            </a:r>
            <a:r>
              <a:rPr sz="2000" dirty="0">
                <a:latin typeface="Times New Roman"/>
                <a:cs typeface="Times New Roman"/>
              </a:rPr>
              <a:t>functions	</a:t>
            </a:r>
            <a:r>
              <a:rPr sz="2450" spc="-30" dirty="0">
                <a:latin typeface="Times New Roman"/>
                <a:cs typeface="Times New Roman"/>
              </a:rPr>
              <a:t>cos</a:t>
            </a:r>
            <a:r>
              <a:rPr sz="2450" spc="-290" dirty="0">
                <a:latin typeface="Times New Roman"/>
                <a:cs typeface="Times New Roman"/>
              </a:rPr>
              <a:t> </a:t>
            </a:r>
            <a:r>
              <a:rPr sz="2450" i="1" spc="-30" dirty="0">
                <a:latin typeface="Times New Roman"/>
                <a:cs typeface="Times New Roman"/>
              </a:rPr>
              <a:t>nx	</a:t>
            </a:r>
            <a:r>
              <a:rPr sz="2000" dirty="0">
                <a:latin typeface="Times New Roman"/>
                <a:cs typeface="Times New Roman"/>
              </a:rPr>
              <a:t>, </a:t>
            </a:r>
            <a:r>
              <a:rPr sz="1800" i="1" spc="210" dirty="0">
                <a:latin typeface="Times New Roman"/>
                <a:cs typeface="Times New Roman"/>
              </a:rPr>
              <a:t>n </a:t>
            </a:r>
            <a:r>
              <a:rPr sz="1800" spc="335" dirty="0">
                <a:latin typeface="Symbol"/>
                <a:cs typeface="Symbol"/>
              </a:rPr>
              <a:t></a:t>
            </a:r>
            <a:r>
              <a:rPr sz="1800" spc="335" dirty="0">
                <a:latin typeface="Times New Roman"/>
                <a:cs typeface="Times New Roman"/>
              </a:rPr>
              <a:t>0,1,2</a:t>
            </a:r>
            <a:r>
              <a:rPr sz="1800" spc="335" dirty="0">
                <a:latin typeface="Arial"/>
                <a:cs typeface="Arial"/>
              </a:rPr>
              <a:t> </a:t>
            </a:r>
            <a:r>
              <a:rPr sz="2000" dirty="0">
                <a:latin typeface="Times New Roman"/>
                <a:cs typeface="Times New Roman"/>
              </a:rPr>
              <a:t>, </a:t>
            </a:r>
            <a:r>
              <a:rPr sz="2000" spc="-5" dirty="0">
                <a:latin typeface="Times New Roman"/>
                <a:cs typeface="Times New Roman"/>
              </a:rPr>
              <a:t>forms </a:t>
            </a:r>
            <a:r>
              <a:rPr sz="2000" dirty="0">
                <a:latin typeface="Times New Roman"/>
                <a:cs typeface="Times New Roman"/>
              </a:rPr>
              <a:t>a  </a:t>
            </a:r>
            <a:r>
              <a:rPr sz="2000" spc="-5" dirty="0">
                <a:latin typeface="Times New Roman"/>
                <a:cs typeface="Times New Roman"/>
              </a:rPr>
              <a:t>complete </a:t>
            </a:r>
            <a:r>
              <a:rPr sz="2000" dirty="0">
                <a:latin typeface="Times New Roman"/>
                <a:cs typeface="Times New Roman"/>
              </a:rPr>
              <a:t>orthogonal </a:t>
            </a:r>
            <a:r>
              <a:rPr sz="2000" spc="-5" dirty="0">
                <a:latin typeface="Times New Roman"/>
                <a:cs typeface="Times New Roman"/>
              </a:rPr>
              <a:t>set </a:t>
            </a:r>
            <a:r>
              <a:rPr sz="2000" dirty="0">
                <a:latin typeface="Times New Roman"/>
                <a:cs typeface="Times New Roman"/>
              </a:rPr>
              <a:t>over </a:t>
            </a:r>
            <a:r>
              <a:rPr sz="3900" spc="-157" baseline="1068" dirty="0">
                <a:latin typeface="Symbol"/>
                <a:cs typeface="Symbol"/>
              </a:rPr>
              <a:t></a:t>
            </a:r>
            <a:r>
              <a:rPr sz="2850" spc="-157" baseline="1461" dirty="0">
                <a:latin typeface="Times New Roman"/>
                <a:cs typeface="Times New Roman"/>
              </a:rPr>
              <a:t>0,</a:t>
            </a:r>
            <a:r>
              <a:rPr sz="2925" spc="-157" baseline="1424" dirty="0">
                <a:latin typeface="Symbol"/>
                <a:cs typeface="Symbol"/>
              </a:rPr>
              <a:t></a:t>
            </a:r>
            <a:r>
              <a:rPr sz="2925" spc="-157" baseline="1424" dirty="0">
                <a:latin typeface="Times New Roman"/>
                <a:cs typeface="Times New Roman"/>
              </a:rPr>
              <a:t> </a:t>
            </a:r>
            <a:r>
              <a:rPr sz="3900" spc="-757" baseline="1068" dirty="0">
                <a:latin typeface="Symbol"/>
                <a:cs typeface="Symbol"/>
              </a:rPr>
              <a:t></a:t>
            </a:r>
            <a:r>
              <a:rPr sz="3900" spc="-757" baseline="1068" dirty="0">
                <a:latin typeface="Times New Roman"/>
                <a:cs typeface="Times New Roman"/>
              </a:rPr>
              <a:t> </a:t>
            </a:r>
            <a:r>
              <a:rPr sz="3000" baseline="-2777" dirty="0">
                <a:latin typeface="Times New Roman"/>
                <a:cs typeface="Times New Roman"/>
              </a:rPr>
              <a:t>. </a:t>
            </a:r>
            <a:r>
              <a:rPr sz="3000" spc="-15" baseline="-2777" dirty="0">
                <a:latin typeface="Times New Roman"/>
                <a:cs typeface="Times New Roman"/>
              </a:rPr>
              <a:t>Similarly, </a:t>
            </a:r>
            <a:r>
              <a:rPr sz="3000" baseline="-2777" dirty="0">
                <a:latin typeface="Times New Roman"/>
                <a:cs typeface="Times New Roman"/>
              </a:rPr>
              <a:t>the </a:t>
            </a:r>
            <a:r>
              <a:rPr sz="3000" spc="-7" baseline="-2777" dirty="0">
                <a:latin typeface="Times New Roman"/>
                <a:cs typeface="Times New Roman"/>
              </a:rPr>
              <a:t>set </a:t>
            </a:r>
            <a:r>
              <a:rPr sz="3000" baseline="-2777" dirty="0">
                <a:latin typeface="Times New Roman"/>
                <a:cs typeface="Times New Roman"/>
              </a:rPr>
              <a:t>of functions </a:t>
            </a:r>
            <a:r>
              <a:rPr sz="3525" spc="-22" baseline="1182" dirty="0">
                <a:latin typeface="Times New Roman"/>
                <a:cs typeface="Times New Roman"/>
              </a:rPr>
              <a:t>sin </a:t>
            </a:r>
            <a:r>
              <a:rPr sz="3525" i="1" spc="-22" baseline="1182" dirty="0">
                <a:latin typeface="Times New Roman"/>
                <a:cs typeface="Times New Roman"/>
              </a:rPr>
              <a:t>nx </a:t>
            </a:r>
            <a:r>
              <a:rPr sz="2000" dirty="0">
                <a:latin typeface="Times New Roman"/>
                <a:cs typeface="Times New Roman"/>
              </a:rPr>
              <a:t>, </a:t>
            </a:r>
            <a:r>
              <a:rPr sz="2925" i="1" spc="30" baseline="1424" dirty="0">
                <a:latin typeface="Times New Roman"/>
                <a:cs typeface="Times New Roman"/>
              </a:rPr>
              <a:t>n </a:t>
            </a:r>
            <a:r>
              <a:rPr sz="2925" spc="60" baseline="1424" dirty="0">
                <a:latin typeface="Symbol"/>
                <a:cs typeface="Symbol"/>
              </a:rPr>
              <a:t></a:t>
            </a:r>
            <a:r>
              <a:rPr sz="2925" spc="-419" baseline="1424" dirty="0">
                <a:latin typeface="Times New Roman"/>
                <a:cs typeface="Times New Roman"/>
              </a:rPr>
              <a:t> </a:t>
            </a:r>
            <a:r>
              <a:rPr sz="2925" spc="7" baseline="1424" dirty="0">
                <a:latin typeface="Times New Roman"/>
                <a:cs typeface="Times New Roman"/>
              </a:rPr>
              <a:t>1,2,3</a:t>
            </a:r>
            <a:r>
              <a:rPr sz="2925" spc="7" baseline="1424" dirty="0">
                <a:latin typeface="Arial"/>
                <a:cs typeface="Arial"/>
              </a:rPr>
              <a:t> </a:t>
            </a:r>
            <a:r>
              <a:rPr sz="2000" spc="-5" dirty="0">
                <a:latin typeface="Times New Roman"/>
                <a:cs typeface="Times New Roman"/>
              </a:rPr>
              <a:t>forms </a:t>
            </a:r>
            <a:r>
              <a:rPr sz="2000" dirty="0">
                <a:latin typeface="Times New Roman"/>
                <a:cs typeface="Times New Roman"/>
              </a:rPr>
              <a:t>a </a:t>
            </a:r>
            <a:r>
              <a:rPr sz="2000" spc="-5" dirty="0">
                <a:latin typeface="Times New Roman"/>
                <a:cs typeface="Times New Roman"/>
              </a:rPr>
              <a:t>complete </a:t>
            </a:r>
            <a:r>
              <a:rPr sz="2000" dirty="0">
                <a:latin typeface="Times New Roman"/>
                <a:cs typeface="Times New Roman"/>
              </a:rPr>
              <a:t>orthogonal </a:t>
            </a:r>
            <a:r>
              <a:rPr sz="2000" spc="-5" dirty="0">
                <a:latin typeface="Times New Roman"/>
                <a:cs typeface="Times New Roman"/>
              </a:rPr>
              <a:t>set </a:t>
            </a:r>
            <a:r>
              <a:rPr sz="2000" dirty="0">
                <a:latin typeface="Times New Roman"/>
                <a:cs typeface="Times New Roman"/>
              </a:rPr>
              <a:t>over </a:t>
            </a:r>
            <a:r>
              <a:rPr sz="2000" spc="-5" dirty="0">
                <a:latin typeface="Times New Roman"/>
                <a:cs typeface="Times New Roman"/>
              </a:rPr>
              <a:t>the </a:t>
            </a:r>
            <a:r>
              <a:rPr sz="2000" spc="-10" dirty="0">
                <a:latin typeface="Times New Roman"/>
                <a:cs typeface="Times New Roman"/>
              </a:rPr>
              <a:t>same </a:t>
            </a:r>
            <a:r>
              <a:rPr sz="2000" spc="-5" dirty="0">
                <a:latin typeface="Times New Roman"/>
                <a:cs typeface="Times New Roman"/>
              </a:rPr>
              <a:t>interval. Unless </a:t>
            </a:r>
            <a:r>
              <a:rPr sz="2000" dirty="0">
                <a:latin typeface="Times New Roman"/>
                <a:cs typeface="Times New Roman"/>
              </a:rPr>
              <a:t>forced by</a:t>
            </a:r>
            <a:r>
              <a:rPr sz="2000" spc="-155" dirty="0">
                <a:latin typeface="Times New Roman"/>
                <a:cs typeface="Times New Roman"/>
              </a:rPr>
              <a:t> </a:t>
            </a:r>
            <a:r>
              <a:rPr sz="2000" dirty="0">
                <a:latin typeface="Times New Roman"/>
                <a:cs typeface="Times New Roman"/>
              </a:rPr>
              <a:t>boundary</a:t>
            </a:r>
            <a:endParaRPr sz="2000">
              <a:latin typeface="Times New Roman"/>
              <a:cs typeface="Times New Roman"/>
            </a:endParaRPr>
          </a:p>
          <a:p>
            <a:pPr marL="13335">
              <a:lnSpc>
                <a:spcPct val="100000"/>
              </a:lnSpc>
              <a:spcBef>
                <a:spcPts val="130"/>
              </a:spcBef>
            </a:pPr>
            <a:r>
              <a:rPr sz="2000" spc="-5" dirty="0">
                <a:latin typeface="Times New Roman"/>
                <a:cs typeface="Times New Roman"/>
              </a:rPr>
              <a:t>conditions </a:t>
            </a:r>
            <a:r>
              <a:rPr sz="2000" dirty="0">
                <a:latin typeface="Times New Roman"/>
                <a:cs typeface="Times New Roman"/>
              </a:rPr>
              <a:t>or a </a:t>
            </a:r>
            <a:r>
              <a:rPr sz="2000" spc="-10" dirty="0">
                <a:latin typeface="Times New Roman"/>
                <a:cs typeface="Times New Roman"/>
              </a:rPr>
              <a:t>symmetry </a:t>
            </a:r>
            <a:r>
              <a:rPr sz="2000" spc="-5" dirty="0">
                <a:latin typeface="Times New Roman"/>
                <a:cs typeface="Times New Roman"/>
              </a:rPr>
              <a:t>restriction, the </a:t>
            </a:r>
            <a:r>
              <a:rPr sz="2000" dirty="0">
                <a:latin typeface="Times New Roman"/>
                <a:cs typeface="Times New Roman"/>
              </a:rPr>
              <a:t>choice of which </a:t>
            </a:r>
            <a:r>
              <a:rPr sz="2000" spc="-5" dirty="0">
                <a:latin typeface="Times New Roman"/>
                <a:cs typeface="Times New Roman"/>
              </a:rPr>
              <a:t>set to </a:t>
            </a:r>
            <a:r>
              <a:rPr sz="2000" dirty="0">
                <a:latin typeface="Times New Roman"/>
                <a:cs typeface="Times New Roman"/>
              </a:rPr>
              <a:t>use </a:t>
            </a:r>
            <a:r>
              <a:rPr sz="2000" spc="-5" dirty="0">
                <a:latin typeface="Times New Roman"/>
                <a:cs typeface="Times New Roman"/>
              </a:rPr>
              <a:t>is</a:t>
            </a:r>
            <a:r>
              <a:rPr sz="2000" spc="90" dirty="0">
                <a:latin typeface="Times New Roman"/>
                <a:cs typeface="Times New Roman"/>
              </a:rPr>
              <a:t> </a:t>
            </a:r>
            <a:r>
              <a:rPr sz="2000" spc="-5" dirty="0">
                <a:latin typeface="Times New Roman"/>
                <a:cs typeface="Times New Roman"/>
              </a:rPr>
              <a:t>arbitrary.</a:t>
            </a:r>
            <a:endParaRPr sz="2000">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0190" y="516135"/>
            <a:ext cx="8418195" cy="1520190"/>
          </a:xfrm>
          <a:prstGeom prst="rect">
            <a:avLst/>
          </a:prstGeom>
        </p:spPr>
        <p:txBody>
          <a:bodyPr vert="horz" wrap="square" lIns="0" tIns="189865" rIns="0" bIns="0" rtlCol="0">
            <a:spAutoFit/>
          </a:bodyPr>
          <a:lstStyle/>
          <a:p>
            <a:pPr marL="673735">
              <a:lnSpc>
                <a:spcPct val="100000"/>
              </a:lnSpc>
              <a:spcBef>
                <a:spcPts val="1495"/>
              </a:spcBef>
            </a:pPr>
            <a:r>
              <a:rPr sz="2000" dirty="0">
                <a:latin typeface="Times New Roman"/>
                <a:cs typeface="Times New Roman"/>
              </a:rPr>
              <a:t>Change of</a:t>
            </a:r>
            <a:r>
              <a:rPr sz="2000" spc="10" dirty="0">
                <a:latin typeface="Times New Roman"/>
                <a:cs typeface="Times New Roman"/>
              </a:rPr>
              <a:t> </a:t>
            </a:r>
            <a:r>
              <a:rPr sz="2000" spc="-5" dirty="0">
                <a:latin typeface="Times New Roman"/>
                <a:cs typeface="Times New Roman"/>
              </a:rPr>
              <a:t>interval</a:t>
            </a:r>
            <a:endParaRPr sz="2000">
              <a:latin typeface="Times New Roman"/>
              <a:cs typeface="Times New Roman"/>
            </a:endParaRPr>
          </a:p>
          <a:p>
            <a:pPr marL="58419" marR="43180" indent="-7620">
              <a:lnSpc>
                <a:spcPct val="102899"/>
              </a:lnSpc>
              <a:spcBef>
                <a:spcPts val="1789"/>
              </a:spcBef>
            </a:pPr>
            <a:r>
              <a:rPr sz="2000" dirty="0">
                <a:latin typeface="Times New Roman"/>
                <a:cs typeface="Times New Roman"/>
              </a:rPr>
              <a:t>So far </a:t>
            </a:r>
            <a:r>
              <a:rPr sz="2000" spc="-5" dirty="0">
                <a:latin typeface="Times New Roman"/>
                <a:cs typeface="Times New Roman"/>
              </a:rPr>
              <a:t>attention </a:t>
            </a:r>
            <a:r>
              <a:rPr sz="2000" dirty="0">
                <a:latin typeface="Times New Roman"/>
                <a:cs typeface="Times New Roman"/>
              </a:rPr>
              <a:t>has been </a:t>
            </a:r>
            <a:r>
              <a:rPr sz="2000" spc="-5" dirty="0">
                <a:latin typeface="Times New Roman"/>
                <a:cs typeface="Times New Roman"/>
              </a:rPr>
              <a:t>restricted to </a:t>
            </a:r>
            <a:r>
              <a:rPr sz="2000" dirty="0">
                <a:latin typeface="Times New Roman"/>
                <a:cs typeface="Times New Roman"/>
              </a:rPr>
              <a:t>an </a:t>
            </a:r>
            <a:r>
              <a:rPr sz="2000" spc="-5" dirty="0">
                <a:latin typeface="Times New Roman"/>
                <a:cs typeface="Times New Roman"/>
              </a:rPr>
              <a:t>interval </a:t>
            </a:r>
            <a:r>
              <a:rPr sz="2000" dirty="0">
                <a:latin typeface="Times New Roman"/>
                <a:cs typeface="Times New Roman"/>
              </a:rPr>
              <a:t>of </a:t>
            </a:r>
            <a:r>
              <a:rPr sz="2000" spc="-5" dirty="0">
                <a:latin typeface="Times New Roman"/>
                <a:cs typeface="Times New Roman"/>
              </a:rPr>
              <a:t>length </a:t>
            </a:r>
            <a:r>
              <a:rPr sz="2000" dirty="0">
                <a:latin typeface="Times New Roman"/>
                <a:cs typeface="Times New Roman"/>
              </a:rPr>
              <a:t>of </a:t>
            </a:r>
            <a:r>
              <a:rPr sz="3825" spc="-15" baseline="-2178" dirty="0">
                <a:latin typeface="Times New Roman"/>
                <a:cs typeface="Times New Roman"/>
              </a:rPr>
              <a:t>2</a:t>
            </a:r>
            <a:r>
              <a:rPr sz="3900" spc="-15" baseline="-2136" dirty="0">
                <a:latin typeface="Symbol"/>
                <a:cs typeface="Symbol"/>
              </a:rPr>
              <a:t></a:t>
            </a:r>
            <a:r>
              <a:rPr sz="2000" spc="-10" dirty="0">
                <a:latin typeface="Times New Roman"/>
                <a:cs typeface="Times New Roman"/>
              </a:rPr>
              <a:t>. </a:t>
            </a:r>
            <a:r>
              <a:rPr sz="2000" dirty="0">
                <a:latin typeface="Times New Roman"/>
                <a:cs typeface="Times New Roman"/>
              </a:rPr>
              <a:t>This </a:t>
            </a:r>
            <a:r>
              <a:rPr sz="2000" spc="-5" dirty="0">
                <a:latin typeface="Times New Roman"/>
                <a:cs typeface="Times New Roman"/>
              </a:rPr>
              <a:t>restriction  </a:t>
            </a:r>
            <a:r>
              <a:rPr sz="2000" spc="-10" dirty="0">
                <a:latin typeface="Times New Roman"/>
                <a:cs typeface="Times New Roman"/>
              </a:rPr>
              <a:t>may </a:t>
            </a:r>
            <a:r>
              <a:rPr sz="2000" spc="-5" dirty="0">
                <a:latin typeface="Times New Roman"/>
                <a:cs typeface="Times New Roman"/>
              </a:rPr>
              <a:t>easily </a:t>
            </a:r>
            <a:r>
              <a:rPr sz="2000" dirty="0">
                <a:latin typeface="Times New Roman"/>
                <a:cs typeface="Times New Roman"/>
              </a:rPr>
              <a:t>be relaxed. If </a:t>
            </a:r>
            <a:r>
              <a:rPr sz="2000" i="1" spc="-5" dirty="0">
                <a:latin typeface="Times New Roman"/>
                <a:cs typeface="Times New Roman"/>
              </a:rPr>
              <a:t>f(x) </a:t>
            </a:r>
            <a:r>
              <a:rPr sz="2000" spc="-5" dirty="0">
                <a:latin typeface="Times New Roman"/>
                <a:cs typeface="Times New Roman"/>
              </a:rPr>
              <a:t>is periodic with </a:t>
            </a:r>
            <a:r>
              <a:rPr sz="2000" dirty="0">
                <a:latin typeface="Times New Roman"/>
                <a:cs typeface="Times New Roman"/>
              </a:rPr>
              <a:t>a period </a:t>
            </a:r>
            <a:r>
              <a:rPr sz="3600" spc="142" baseline="-8101" dirty="0">
                <a:latin typeface="Times New Roman"/>
                <a:cs typeface="Times New Roman"/>
              </a:rPr>
              <a:t>2</a:t>
            </a:r>
            <a:r>
              <a:rPr sz="3600" i="1" spc="142" baseline="-8101" dirty="0">
                <a:latin typeface="Times New Roman"/>
                <a:cs typeface="Times New Roman"/>
              </a:rPr>
              <a:t>L </a:t>
            </a:r>
            <a:r>
              <a:rPr sz="2000" dirty="0">
                <a:latin typeface="Times New Roman"/>
                <a:cs typeface="Times New Roman"/>
              </a:rPr>
              <a:t>, we </a:t>
            </a:r>
            <a:r>
              <a:rPr sz="2000" spc="-10" dirty="0">
                <a:latin typeface="Times New Roman"/>
                <a:cs typeface="Times New Roman"/>
              </a:rPr>
              <a:t>may</a:t>
            </a:r>
            <a:r>
              <a:rPr sz="2000" spc="15" dirty="0">
                <a:latin typeface="Times New Roman"/>
                <a:cs typeface="Times New Roman"/>
              </a:rPr>
              <a:t> </a:t>
            </a:r>
            <a:r>
              <a:rPr sz="2000" spc="-5" dirty="0">
                <a:latin typeface="Times New Roman"/>
                <a:cs typeface="Times New Roman"/>
              </a:rPr>
              <a:t>write</a:t>
            </a:r>
            <a:endParaRPr sz="2000">
              <a:latin typeface="Times New Roman"/>
              <a:cs typeface="Times New Roman"/>
            </a:endParaRPr>
          </a:p>
        </p:txBody>
      </p:sp>
      <p:sp>
        <p:nvSpPr>
          <p:cNvPr id="3" name="object 3"/>
          <p:cNvSpPr/>
          <p:nvPr/>
        </p:nvSpPr>
        <p:spPr>
          <a:xfrm>
            <a:off x="1869439" y="2722879"/>
            <a:ext cx="287020" cy="0"/>
          </a:xfrm>
          <a:custGeom>
            <a:avLst/>
            <a:gdLst/>
            <a:ahLst/>
            <a:cxnLst/>
            <a:rect l="l" t="t" r="r" b="b"/>
            <a:pathLst>
              <a:path w="287019">
                <a:moveTo>
                  <a:pt x="0" y="0"/>
                </a:moveTo>
                <a:lnTo>
                  <a:pt x="287020" y="0"/>
                </a:lnTo>
              </a:path>
            </a:pathLst>
          </a:custGeom>
          <a:ln w="11430">
            <a:solidFill>
              <a:srgbClr val="000000"/>
            </a:solidFill>
          </a:ln>
        </p:spPr>
        <p:txBody>
          <a:bodyPr wrap="square" lIns="0" tIns="0" rIns="0" bIns="0" rtlCol="0"/>
          <a:lstStyle/>
          <a:p>
            <a:endParaRPr/>
          </a:p>
        </p:txBody>
      </p:sp>
      <p:sp>
        <p:nvSpPr>
          <p:cNvPr id="4" name="object 4"/>
          <p:cNvSpPr txBox="1"/>
          <p:nvPr/>
        </p:nvSpPr>
        <p:spPr>
          <a:xfrm>
            <a:off x="1932939" y="2716530"/>
            <a:ext cx="168275" cy="365760"/>
          </a:xfrm>
          <a:prstGeom prst="rect">
            <a:avLst/>
          </a:prstGeom>
        </p:spPr>
        <p:txBody>
          <a:bodyPr vert="horz" wrap="square" lIns="0" tIns="16510" rIns="0" bIns="0" rtlCol="0">
            <a:spAutoFit/>
          </a:bodyPr>
          <a:lstStyle/>
          <a:p>
            <a:pPr marL="12700">
              <a:lnSpc>
                <a:spcPct val="100000"/>
              </a:lnSpc>
              <a:spcBef>
                <a:spcPts val="130"/>
              </a:spcBef>
            </a:pPr>
            <a:r>
              <a:rPr sz="2200" spc="20" dirty="0">
                <a:latin typeface="Times New Roman"/>
                <a:cs typeface="Times New Roman"/>
              </a:rPr>
              <a:t>2</a:t>
            </a:r>
            <a:endParaRPr sz="2200">
              <a:latin typeface="Times New Roman"/>
              <a:cs typeface="Times New Roman"/>
            </a:endParaRPr>
          </a:p>
        </p:txBody>
      </p:sp>
      <p:sp>
        <p:nvSpPr>
          <p:cNvPr id="5" name="object 5"/>
          <p:cNvSpPr txBox="1"/>
          <p:nvPr/>
        </p:nvSpPr>
        <p:spPr>
          <a:xfrm>
            <a:off x="1049019" y="2496819"/>
            <a:ext cx="1104265" cy="365760"/>
          </a:xfrm>
          <a:prstGeom prst="rect">
            <a:avLst/>
          </a:prstGeom>
        </p:spPr>
        <p:txBody>
          <a:bodyPr vert="horz" wrap="square" lIns="0" tIns="16510" rIns="0" bIns="0" rtlCol="0">
            <a:spAutoFit/>
          </a:bodyPr>
          <a:lstStyle/>
          <a:p>
            <a:pPr marL="38100">
              <a:lnSpc>
                <a:spcPct val="100000"/>
              </a:lnSpc>
              <a:spcBef>
                <a:spcPts val="130"/>
              </a:spcBef>
            </a:pPr>
            <a:r>
              <a:rPr sz="2200" i="1" spc="10" dirty="0">
                <a:latin typeface="Times New Roman"/>
                <a:cs typeface="Times New Roman"/>
              </a:rPr>
              <a:t>f </a:t>
            </a:r>
            <a:r>
              <a:rPr sz="2200" spc="80" dirty="0">
                <a:latin typeface="Times New Roman"/>
                <a:cs typeface="Times New Roman"/>
              </a:rPr>
              <a:t>(</a:t>
            </a:r>
            <a:r>
              <a:rPr sz="2200" i="1" spc="80" dirty="0">
                <a:latin typeface="Times New Roman"/>
                <a:cs typeface="Times New Roman"/>
              </a:rPr>
              <a:t>x</a:t>
            </a:r>
            <a:r>
              <a:rPr sz="2200" spc="80" dirty="0">
                <a:latin typeface="Times New Roman"/>
                <a:cs typeface="Times New Roman"/>
              </a:rPr>
              <a:t>) </a:t>
            </a:r>
            <a:r>
              <a:rPr sz="2200" spc="25" dirty="0">
                <a:latin typeface="Symbol"/>
                <a:cs typeface="Symbol"/>
              </a:rPr>
              <a:t></a:t>
            </a:r>
            <a:r>
              <a:rPr sz="2200" spc="-65" dirty="0">
                <a:latin typeface="Times New Roman"/>
                <a:cs typeface="Times New Roman"/>
              </a:rPr>
              <a:t> </a:t>
            </a:r>
            <a:r>
              <a:rPr sz="3300" i="1" spc="15" baseline="35353" dirty="0">
                <a:latin typeface="Times New Roman"/>
                <a:cs typeface="Times New Roman"/>
              </a:rPr>
              <a:t>a</a:t>
            </a:r>
            <a:r>
              <a:rPr sz="1950" spc="15" baseline="36324" dirty="0">
                <a:latin typeface="Times New Roman"/>
                <a:cs typeface="Times New Roman"/>
              </a:rPr>
              <a:t>0</a:t>
            </a:r>
            <a:endParaRPr sz="1950" baseline="36324">
              <a:latin typeface="Times New Roman"/>
              <a:cs typeface="Times New Roman"/>
            </a:endParaRPr>
          </a:p>
        </p:txBody>
      </p:sp>
      <p:sp>
        <p:nvSpPr>
          <p:cNvPr id="6" name="object 6"/>
          <p:cNvSpPr txBox="1"/>
          <p:nvPr/>
        </p:nvSpPr>
        <p:spPr>
          <a:xfrm>
            <a:off x="3026410" y="2686050"/>
            <a:ext cx="1538605" cy="223520"/>
          </a:xfrm>
          <a:prstGeom prst="rect">
            <a:avLst/>
          </a:prstGeom>
        </p:spPr>
        <p:txBody>
          <a:bodyPr vert="horz" wrap="square" lIns="0" tIns="12700" rIns="0" bIns="0" rtlCol="0">
            <a:spAutoFit/>
          </a:bodyPr>
          <a:lstStyle/>
          <a:p>
            <a:pPr marL="12700">
              <a:lnSpc>
                <a:spcPct val="100000"/>
              </a:lnSpc>
              <a:spcBef>
                <a:spcPts val="100"/>
              </a:spcBef>
              <a:tabLst>
                <a:tab pos="1442085" algn="l"/>
              </a:tabLst>
            </a:pPr>
            <a:r>
              <a:rPr sz="1300" i="1" dirty="0">
                <a:latin typeface="Times New Roman"/>
                <a:cs typeface="Times New Roman"/>
              </a:rPr>
              <a:t>n	n</a:t>
            </a:r>
            <a:endParaRPr sz="1300">
              <a:latin typeface="Times New Roman"/>
              <a:cs typeface="Times New Roman"/>
            </a:endParaRPr>
          </a:p>
        </p:txBody>
      </p:sp>
      <p:sp>
        <p:nvSpPr>
          <p:cNvPr id="7" name="object 7"/>
          <p:cNvSpPr txBox="1"/>
          <p:nvPr/>
        </p:nvSpPr>
        <p:spPr>
          <a:xfrm>
            <a:off x="2726689" y="2613660"/>
            <a:ext cx="2912745" cy="365760"/>
          </a:xfrm>
          <a:prstGeom prst="rect">
            <a:avLst/>
          </a:prstGeom>
        </p:spPr>
        <p:txBody>
          <a:bodyPr vert="horz" wrap="square" lIns="0" tIns="16510" rIns="0" bIns="0" rtlCol="0">
            <a:spAutoFit/>
          </a:bodyPr>
          <a:lstStyle/>
          <a:p>
            <a:pPr marL="50800">
              <a:lnSpc>
                <a:spcPct val="100000"/>
              </a:lnSpc>
              <a:spcBef>
                <a:spcPts val="130"/>
              </a:spcBef>
              <a:tabLst>
                <a:tab pos="2431415" algn="l"/>
                <a:tab pos="2751455" algn="l"/>
              </a:tabLst>
            </a:pPr>
            <a:r>
              <a:rPr sz="2200" spc="-415" dirty="0">
                <a:latin typeface="Symbol"/>
                <a:cs typeface="Symbol"/>
              </a:rPr>
              <a:t></a:t>
            </a:r>
            <a:r>
              <a:rPr sz="3300" spc="-622" baseline="-27777" dirty="0">
                <a:latin typeface="Symbol"/>
                <a:cs typeface="Symbol"/>
              </a:rPr>
              <a:t></a:t>
            </a:r>
            <a:r>
              <a:rPr sz="3300" spc="-622" baseline="-27777" dirty="0">
                <a:latin typeface="Times New Roman"/>
                <a:cs typeface="Times New Roman"/>
              </a:rPr>
              <a:t>	</a:t>
            </a:r>
            <a:r>
              <a:rPr sz="3300" i="1" spc="30" baseline="-20202" dirty="0">
                <a:latin typeface="Times New Roman"/>
                <a:cs typeface="Times New Roman"/>
              </a:rPr>
              <a:t>L	</a:t>
            </a:r>
            <a:r>
              <a:rPr sz="2200" spc="-415" dirty="0">
                <a:latin typeface="Symbol"/>
                <a:cs typeface="Symbol"/>
              </a:rPr>
              <a:t></a:t>
            </a:r>
            <a:r>
              <a:rPr sz="3300" spc="-622" baseline="-27777" dirty="0">
                <a:latin typeface="Symbol"/>
                <a:cs typeface="Symbol"/>
              </a:rPr>
              <a:t></a:t>
            </a:r>
            <a:endParaRPr sz="3300" baseline="-27777">
              <a:latin typeface="Symbol"/>
              <a:cs typeface="Symbol"/>
            </a:endParaRPr>
          </a:p>
        </p:txBody>
      </p:sp>
      <p:sp>
        <p:nvSpPr>
          <p:cNvPr id="8" name="object 8"/>
          <p:cNvSpPr txBox="1"/>
          <p:nvPr/>
        </p:nvSpPr>
        <p:spPr>
          <a:xfrm>
            <a:off x="3755390" y="2716530"/>
            <a:ext cx="184150" cy="365760"/>
          </a:xfrm>
          <a:prstGeom prst="rect">
            <a:avLst/>
          </a:prstGeom>
        </p:spPr>
        <p:txBody>
          <a:bodyPr vert="horz" wrap="square" lIns="0" tIns="16510" rIns="0" bIns="0" rtlCol="0">
            <a:spAutoFit/>
          </a:bodyPr>
          <a:lstStyle/>
          <a:p>
            <a:pPr marL="12700">
              <a:lnSpc>
                <a:spcPct val="100000"/>
              </a:lnSpc>
              <a:spcBef>
                <a:spcPts val="130"/>
              </a:spcBef>
            </a:pPr>
            <a:r>
              <a:rPr sz="2200" i="1" spc="20" dirty="0">
                <a:latin typeface="Times New Roman"/>
                <a:cs typeface="Times New Roman"/>
              </a:rPr>
              <a:t>L</a:t>
            </a:r>
            <a:endParaRPr sz="2200">
              <a:latin typeface="Times New Roman"/>
              <a:cs typeface="Times New Roman"/>
            </a:endParaRPr>
          </a:p>
        </p:txBody>
      </p:sp>
      <p:sp>
        <p:nvSpPr>
          <p:cNvPr id="9" name="object 9"/>
          <p:cNvSpPr txBox="1"/>
          <p:nvPr/>
        </p:nvSpPr>
        <p:spPr>
          <a:xfrm>
            <a:off x="2167889" y="2326640"/>
            <a:ext cx="3549015" cy="782320"/>
          </a:xfrm>
          <a:prstGeom prst="rect">
            <a:avLst/>
          </a:prstGeom>
        </p:spPr>
        <p:txBody>
          <a:bodyPr vert="horz" wrap="square" lIns="0" tIns="40640" rIns="0" bIns="0" rtlCol="0">
            <a:spAutoFit/>
          </a:bodyPr>
          <a:lstStyle/>
          <a:p>
            <a:pPr marL="261620" indent="-210820">
              <a:lnSpc>
                <a:spcPts val="575"/>
              </a:lnSpc>
              <a:spcBef>
                <a:spcPts val="320"/>
              </a:spcBef>
              <a:buSzPct val="65671"/>
              <a:buChar char=""/>
              <a:tabLst>
                <a:tab pos="261620" algn="l"/>
                <a:tab pos="1019175" algn="l"/>
                <a:tab pos="2445385" algn="l"/>
              </a:tabLst>
            </a:pPr>
            <a:r>
              <a:rPr sz="5025" spc="30" baseline="-8291" dirty="0">
                <a:latin typeface="Symbol"/>
                <a:cs typeface="Symbol"/>
              </a:rPr>
              <a:t></a:t>
            </a:r>
            <a:r>
              <a:rPr sz="5025" spc="-765" baseline="-8291" dirty="0">
                <a:latin typeface="Times New Roman"/>
                <a:cs typeface="Times New Roman"/>
              </a:rPr>
              <a:t> </a:t>
            </a:r>
            <a:r>
              <a:rPr sz="3300" spc="60" baseline="30303" dirty="0">
                <a:latin typeface="Symbol"/>
                <a:cs typeface="Symbol"/>
              </a:rPr>
              <a:t></a:t>
            </a:r>
            <a:r>
              <a:rPr sz="2200" i="1" spc="40" dirty="0">
                <a:latin typeface="Times New Roman"/>
                <a:cs typeface="Times New Roman"/>
              </a:rPr>
              <a:t>a	</a:t>
            </a:r>
            <a:r>
              <a:rPr sz="2200" spc="10" dirty="0">
                <a:latin typeface="Times New Roman"/>
                <a:cs typeface="Times New Roman"/>
              </a:rPr>
              <a:t>cos</a:t>
            </a:r>
            <a:r>
              <a:rPr sz="3300" spc="15" baseline="35353" dirty="0">
                <a:latin typeface="Times New Roman"/>
                <a:cs typeface="Times New Roman"/>
              </a:rPr>
              <a:t> </a:t>
            </a:r>
            <a:r>
              <a:rPr sz="3300" i="1" u="sng" spc="-7" baseline="35353" dirty="0">
                <a:uFill>
                  <a:solidFill>
                    <a:srgbClr val="000000"/>
                  </a:solidFill>
                </a:uFill>
                <a:latin typeface="Times New Roman"/>
                <a:cs typeface="Times New Roman"/>
              </a:rPr>
              <a:t>n</a:t>
            </a:r>
            <a:r>
              <a:rPr sz="3450" u="sng" spc="-7" baseline="33816" dirty="0">
                <a:uFill>
                  <a:solidFill>
                    <a:srgbClr val="000000"/>
                  </a:solidFill>
                </a:uFill>
                <a:latin typeface="Symbol"/>
                <a:cs typeface="Symbol"/>
              </a:rPr>
              <a:t></a:t>
            </a:r>
            <a:r>
              <a:rPr sz="3300" i="1" u="sng" spc="-7" baseline="35353" dirty="0">
                <a:uFill>
                  <a:solidFill>
                    <a:srgbClr val="000000"/>
                  </a:solidFill>
                </a:uFill>
                <a:latin typeface="Times New Roman"/>
                <a:cs typeface="Times New Roman"/>
              </a:rPr>
              <a:t>x</a:t>
            </a:r>
            <a:r>
              <a:rPr sz="3300" i="1" spc="22" baseline="35353" dirty="0">
                <a:latin typeface="Times New Roman"/>
                <a:cs typeface="Times New Roman"/>
              </a:rPr>
              <a:t> </a:t>
            </a:r>
            <a:r>
              <a:rPr sz="2200" spc="25" dirty="0">
                <a:latin typeface="Symbol"/>
                <a:cs typeface="Symbol"/>
              </a:rPr>
              <a:t></a:t>
            </a:r>
            <a:r>
              <a:rPr sz="2200" spc="-180" dirty="0">
                <a:latin typeface="Times New Roman"/>
                <a:cs typeface="Times New Roman"/>
              </a:rPr>
              <a:t> </a:t>
            </a:r>
            <a:r>
              <a:rPr sz="2200" i="1" spc="20" dirty="0">
                <a:latin typeface="Times New Roman"/>
                <a:cs typeface="Times New Roman"/>
              </a:rPr>
              <a:t>b	</a:t>
            </a:r>
            <a:r>
              <a:rPr sz="2200" spc="10" dirty="0">
                <a:latin typeface="Times New Roman"/>
                <a:cs typeface="Times New Roman"/>
              </a:rPr>
              <a:t>sin</a:t>
            </a:r>
            <a:r>
              <a:rPr sz="3300" spc="15" baseline="35353" dirty="0">
                <a:latin typeface="Times New Roman"/>
                <a:cs typeface="Times New Roman"/>
              </a:rPr>
              <a:t> </a:t>
            </a:r>
            <a:r>
              <a:rPr sz="3300" i="1" u="sng" spc="-7" baseline="35353" dirty="0">
                <a:uFill>
                  <a:solidFill>
                    <a:srgbClr val="000000"/>
                  </a:solidFill>
                </a:uFill>
                <a:latin typeface="Times New Roman"/>
                <a:cs typeface="Times New Roman"/>
              </a:rPr>
              <a:t>n</a:t>
            </a:r>
            <a:r>
              <a:rPr sz="3450" u="sng" spc="-7" baseline="33816" dirty="0">
                <a:uFill>
                  <a:solidFill>
                    <a:srgbClr val="000000"/>
                  </a:solidFill>
                </a:uFill>
                <a:latin typeface="Symbol"/>
                <a:cs typeface="Symbol"/>
              </a:rPr>
              <a:t></a:t>
            </a:r>
            <a:r>
              <a:rPr sz="3300" i="1" u="sng" spc="-7" baseline="35353" dirty="0">
                <a:uFill>
                  <a:solidFill>
                    <a:srgbClr val="000000"/>
                  </a:solidFill>
                </a:uFill>
                <a:latin typeface="Times New Roman"/>
                <a:cs typeface="Times New Roman"/>
              </a:rPr>
              <a:t>x</a:t>
            </a:r>
            <a:r>
              <a:rPr sz="3300" i="1" spc="-465" baseline="35353" dirty="0">
                <a:latin typeface="Times New Roman"/>
                <a:cs typeface="Times New Roman"/>
              </a:rPr>
              <a:t> </a:t>
            </a:r>
            <a:r>
              <a:rPr sz="3300" spc="52" baseline="30303" dirty="0">
                <a:latin typeface="Symbol"/>
                <a:cs typeface="Symbol"/>
              </a:rPr>
              <a:t></a:t>
            </a:r>
            <a:r>
              <a:rPr sz="2200" spc="35" dirty="0">
                <a:latin typeface="Times New Roman"/>
                <a:cs typeface="Times New Roman"/>
              </a:rPr>
              <a:t>,</a:t>
            </a:r>
            <a:endParaRPr sz="2200">
              <a:latin typeface="Times New Roman"/>
              <a:cs typeface="Times New Roman"/>
            </a:endParaRPr>
          </a:p>
          <a:p>
            <a:pPr marL="353060">
              <a:lnSpc>
                <a:spcPts val="765"/>
              </a:lnSpc>
            </a:pPr>
            <a:r>
              <a:rPr sz="1300" spc="5" dirty="0">
                <a:latin typeface="Symbol"/>
                <a:cs typeface="Symbol"/>
              </a:rPr>
              <a:t></a:t>
            </a:r>
            <a:endParaRPr sz="1300">
              <a:latin typeface="Symbol"/>
              <a:cs typeface="Symbol"/>
            </a:endParaRPr>
          </a:p>
          <a:p>
            <a:pPr>
              <a:lnSpc>
                <a:spcPct val="100000"/>
              </a:lnSpc>
              <a:spcBef>
                <a:spcPts val="20"/>
              </a:spcBef>
            </a:pPr>
            <a:endParaRPr sz="2300">
              <a:latin typeface="Symbol"/>
              <a:cs typeface="Symbol"/>
            </a:endParaRPr>
          </a:p>
          <a:p>
            <a:pPr marL="295910">
              <a:lnSpc>
                <a:spcPct val="100000"/>
              </a:lnSpc>
            </a:pPr>
            <a:r>
              <a:rPr sz="1300" i="1" spc="-20" dirty="0">
                <a:latin typeface="Times New Roman"/>
                <a:cs typeface="Times New Roman"/>
              </a:rPr>
              <a:t>n</a:t>
            </a:r>
            <a:r>
              <a:rPr sz="1300" spc="-20" dirty="0">
                <a:latin typeface="Symbol"/>
                <a:cs typeface="Symbol"/>
              </a:rPr>
              <a:t></a:t>
            </a:r>
            <a:r>
              <a:rPr sz="1300" spc="-20" dirty="0">
                <a:latin typeface="Times New Roman"/>
                <a:cs typeface="Times New Roman"/>
              </a:rPr>
              <a:t>1</a:t>
            </a:r>
            <a:endParaRPr sz="1300">
              <a:latin typeface="Times New Roman"/>
              <a:cs typeface="Times New Roman"/>
            </a:endParaRPr>
          </a:p>
        </p:txBody>
      </p:sp>
      <p:sp>
        <p:nvSpPr>
          <p:cNvPr id="10" name="object 10"/>
          <p:cNvSpPr txBox="1"/>
          <p:nvPr/>
        </p:nvSpPr>
        <p:spPr>
          <a:xfrm>
            <a:off x="6628130" y="22275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27</a:t>
            </a:r>
            <a:r>
              <a:rPr sz="2000" dirty="0">
                <a:latin typeface="Times New Roman"/>
                <a:cs typeface="Times New Roman"/>
              </a:rPr>
              <a:t>)</a:t>
            </a:r>
            <a:endParaRPr sz="2000">
              <a:latin typeface="Times New Roman"/>
              <a:cs typeface="Times New Roman"/>
            </a:endParaRPr>
          </a:p>
        </p:txBody>
      </p:sp>
      <p:sp>
        <p:nvSpPr>
          <p:cNvPr id="11" name="object 11"/>
          <p:cNvSpPr txBox="1"/>
          <p:nvPr/>
        </p:nvSpPr>
        <p:spPr>
          <a:xfrm>
            <a:off x="457200" y="3219450"/>
            <a:ext cx="477520" cy="330200"/>
          </a:xfrm>
          <a:prstGeom prst="rect">
            <a:avLst/>
          </a:prstGeom>
        </p:spPr>
        <p:txBody>
          <a:bodyPr vert="horz" wrap="square" lIns="0" tIns="12700" rIns="0" bIns="0" rtlCol="0">
            <a:spAutoFit/>
          </a:bodyPr>
          <a:lstStyle/>
          <a:p>
            <a:pPr marL="12700">
              <a:lnSpc>
                <a:spcPct val="100000"/>
              </a:lnSpc>
              <a:spcBef>
                <a:spcPts val="100"/>
              </a:spcBef>
            </a:pPr>
            <a:r>
              <a:rPr sz="2000" spc="10" dirty="0">
                <a:latin typeface="Times New Roman"/>
                <a:cs typeface="Times New Roman"/>
              </a:rPr>
              <a:t>w</a:t>
            </a:r>
            <a:r>
              <a:rPr sz="2000" spc="-10" dirty="0">
                <a:latin typeface="Times New Roman"/>
                <a:cs typeface="Times New Roman"/>
              </a:rPr>
              <a:t>it</a:t>
            </a:r>
            <a:r>
              <a:rPr sz="2000" dirty="0">
                <a:latin typeface="Times New Roman"/>
                <a:cs typeface="Times New Roman"/>
              </a:rPr>
              <a:t>h</a:t>
            </a:r>
            <a:endParaRPr sz="2000">
              <a:latin typeface="Times New Roman"/>
              <a:cs typeface="Times New Roman"/>
            </a:endParaRPr>
          </a:p>
        </p:txBody>
      </p:sp>
      <p:sp>
        <p:nvSpPr>
          <p:cNvPr id="12" name="object 12"/>
          <p:cNvSpPr txBox="1"/>
          <p:nvPr/>
        </p:nvSpPr>
        <p:spPr>
          <a:xfrm>
            <a:off x="1958339" y="3915409"/>
            <a:ext cx="137795" cy="566420"/>
          </a:xfrm>
          <a:prstGeom prst="rect">
            <a:avLst/>
          </a:prstGeom>
        </p:spPr>
        <p:txBody>
          <a:bodyPr vert="horz" wrap="square" lIns="0" tIns="12700" rIns="0" bIns="0" rtlCol="0">
            <a:spAutoFit/>
          </a:bodyPr>
          <a:lstStyle/>
          <a:p>
            <a:pPr marL="12700">
              <a:lnSpc>
                <a:spcPct val="100000"/>
              </a:lnSpc>
              <a:spcBef>
                <a:spcPts val="100"/>
              </a:spcBef>
            </a:pPr>
            <a:r>
              <a:rPr sz="3550" spc="-285" dirty="0">
                <a:latin typeface="Symbol"/>
                <a:cs typeface="Symbol"/>
              </a:rPr>
              <a:t></a:t>
            </a:r>
            <a:endParaRPr sz="3550">
              <a:latin typeface="Symbol"/>
              <a:cs typeface="Symbol"/>
            </a:endParaRPr>
          </a:p>
        </p:txBody>
      </p:sp>
      <p:sp>
        <p:nvSpPr>
          <p:cNvPr id="13" name="object 13"/>
          <p:cNvSpPr txBox="1"/>
          <p:nvPr/>
        </p:nvSpPr>
        <p:spPr>
          <a:xfrm>
            <a:off x="2095500" y="3856990"/>
            <a:ext cx="123825" cy="236220"/>
          </a:xfrm>
          <a:prstGeom prst="rect">
            <a:avLst/>
          </a:prstGeom>
        </p:spPr>
        <p:txBody>
          <a:bodyPr vert="horz" wrap="square" lIns="0" tIns="16510" rIns="0" bIns="0" rtlCol="0">
            <a:spAutoFit/>
          </a:bodyPr>
          <a:lstStyle/>
          <a:p>
            <a:pPr marL="12700">
              <a:lnSpc>
                <a:spcPct val="100000"/>
              </a:lnSpc>
              <a:spcBef>
                <a:spcPts val="130"/>
              </a:spcBef>
            </a:pPr>
            <a:r>
              <a:rPr sz="1350" i="1" spc="20" dirty="0">
                <a:latin typeface="Times New Roman"/>
                <a:cs typeface="Times New Roman"/>
              </a:rPr>
              <a:t>L</a:t>
            </a:r>
            <a:endParaRPr sz="1350">
              <a:latin typeface="Times New Roman"/>
              <a:cs typeface="Times New Roman"/>
            </a:endParaRPr>
          </a:p>
        </p:txBody>
      </p:sp>
      <p:sp>
        <p:nvSpPr>
          <p:cNvPr id="14" name="object 14"/>
          <p:cNvSpPr txBox="1"/>
          <p:nvPr/>
        </p:nvSpPr>
        <p:spPr>
          <a:xfrm>
            <a:off x="2045970" y="4248150"/>
            <a:ext cx="230504" cy="236220"/>
          </a:xfrm>
          <a:prstGeom prst="rect">
            <a:avLst/>
          </a:prstGeom>
        </p:spPr>
        <p:txBody>
          <a:bodyPr vert="horz" wrap="square" lIns="0" tIns="16510" rIns="0" bIns="0" rtlCol="0">
            <a:spAutoFit/>
          </a:bodyPr>
          <a:lstStyle/>
          <a:p>
            <a:pPr marL="12700">
              <a:lnSpc>
                <a:spcPct val="100000"/>
              </a:lnSpc>
              <a:spcBef>
                <a:spcPts val="130"/>
              </a:spcBef>
            </a:pPr>
            <a:r>
              <a:rPr sz="1350" spc="95" dirty="0">
                <a:latin typeface="Symbol"/>
                <a:cs typeface="Symbol"/>
              </a:rPr>
              <a:t></a:t>
            </a:r>
            <a:r>
              <a:rPr sz="1350" i="1" spc="20" dirty="0">
                <a:latin typeface="Times New Roman"/>
                <a:cs typeface="Times New Roman"/>
              </a:rPr>
              <a:t>L</a:t>
            </a:r>
            <a:endParaRPr sz="1350">
              <a:latin typeface="Times New Roman"/>
              <a:cs typeface="Times New Roman"/>
            </a:endParaRPr>
          </a:p>
        </p:txBody>
      </p:sp>
      <p:sp>
        <p:nvSpPr>
          <p:cNvPr id="15" name="object 15"/>
          <p:cNvSpPr txBox="1"/>
          <p:nvPr/>
        </p:nvSpPr>
        <p:spPr>
          <a:xfrm>
            <a:off x="1254760" y="4159250"/>
            <a:ext cx="113664" cy="236220"/>
          </a:xfrm>
          <a:prstGeom prst="rect">
            <a:avLst/>
          </a:prstGeom>
        </p:spPr>
        <p:txBody>
          <a:bodyPr vert="horz" wrap="square" lIns="0" tIns="16510" rIns="0" bIns="0" rtlCol="0">
            <a:spAutoFit/>
          </a:bodyPr>
          <a:lstStyle/>
          <a:p>
            <a:pPr marL="12700">
              <a:lnSpc>
                <a:spcPct val="100000"/>
              </a:lnSpc>
              <a:spcBef>
                <a:spcPts val="130"/>
              </a:spcBef>
            </a:pPr>
            <a:r>
              <a:rPr sz="1350" i="1" spc="15" dirty="0">
                <a:latin typeface="Times New Roman"/>
                <a:cs typeface="Times New Roman"/>
              </a:rPr>
              <a:t>n</a:t>
            </a:r>
            <a:endParaRPr sz="1350">
              <a:latin typeface="Times New Roman"/>
              <a:cs typeface="Times New Roman"/>
            </a:endParaRPr>
          </a:p>
        </p:txBody>
      </p:sp>
      <p:sp>
        <p:nvSpPr>
          <p:cNvPr id="16" name="object 16"/>
          <p:cNvSpPr txBox="1"/>
          <p:nvPr/>
        </p:nvSpPr>
        <p:spPr>
          <a:xfrm>
            <a:off x="3445509" y="4189729"/>
            <a:ext cx="193675" cy="386715"/>
          </a:xfrm>
          <a:prstGeom prst="rect">
            <a:avLst/>
          </a:prstGeom>
        </p:spPr>
        <p:txBody>
          <a:bodyPr vert="horz" wrap="square" lIns="0" tIns="15240" rIns="0" bIns="0" rtlCol="0">
            <a:spAutoFit/>
          </a:bodyPr>
          <a:lstStyle/>
          <a:p>
            <a:pPr marL="12700">
              <a:lnSpc>
                <a:spcPct val="100000"/>
              </a:lnSpc>
              <a:spcBef>
                <a:spcPts val="120"/>
              </a:spcBef>
            </a:pPr>
            <a:r>
              <a:rPr sz="2350" i="1" spc="10" dirty="0">
                <a:latin typeface="Times New Roman"/>
                <a:cs typeface="Times New Roman"/>
              </a:rPr>
              <a:t>L</a:t>
            </a:r>
            <a:endParaRPr sz="2350">
              <a:latin typeface="Times New Roman"/>
              <a:cs typeface="Times New Roman"/>
            </a:endParaRPr>
          </a:p>
        </p:txBody>
      </p:sp>
      <p:sp>
        <p:nvSpPr>
          <p:cNvPr id="17" name="object 17"/>
          <p:cNvSpPr txBox="1"/>
          <p:nvPr/>
        </p:nvSpPr>
        <p:spPr>
          <a:xfrm>
            <a:off x="2329179" y="3946471"/>
            <a:ext cx="1848485" cy="400050"/>
          </a:xfrm>
          <a:prstGeom prst="rect">
            <a:avLst/>
          </a:prstGeom>
        </p:spPr>
        <p:txBody>
          <a:bodyPr vert="horz" wrap="square" lIns="0" tIns="13335" rIns="0" bIns="0" rtlCol="0">
            <a:spAutoFit/>
          </a:bodyPr>
          <a:lstStyle/>
          <a:p>
            <a:pPr marL="38100">
              <a:lnSpc>
                <a:spcPct val="100000"/>
              </a:lnSpc>
              <a:spcBef>
                <a:spcPts val="105"/>
              </a:spcBef>
            </a:pPr>
            <a:r>
              <a:rPr sz="2350" i="1" spc="5" dirty="0">
                <a:latin typeface="Times New Roman"/>
                <a:cs typeface="Times New Roman"/>
              </a:rPr>
              <a:t>f </a:t>
            </a:r>
            <a:r>
              <a:rPr sz="2350" spc="50" dirty="0">
                <a:latin typeface="Times New Roman"/>
                <a:cs typeface="Times New Roman"/>
              </a:rPr>
              <a:t>(</a:t>
            </a:r>
            <a:r>
              <a:rPr sz="2350" i="1" spc="50" dirty="0">
                <a:latin typeface="Times New Roman"/>
                <a:cs typeface="Times New Roman"/>
              </a:rPr>
              <a:t>t</a:t>
            </a:r>
            <a:r>
              <a:rPr sz="2350" spc="50" dirty="0">
                <a:latin typeface="Times New Roman"/>
                <a:cs typeface="Times New Roman"/>
              </a:rPr>
              <a:t>)</a:t>
            </a:r>
            <a:r>
              <a:rPr sz="2350" spc="-409" dirty="0">
                <a:latin typeface="Times New Roman"/>
                <a:cs typeface="Times New Roman"/>
              </a:rPr>
              <a:t> </a:t>
            </a:r>
            <a:r>
              <a:rPr sz="2350" spc="10" dirty="0">
                <a:latin typeface="Times New Roman"/>
                <a:cs typeface="Times New Roman"/>
              </a:rPr>
              <a:t>cos </a:t>
            </a:r>
            <a:r>
              <a:rPr sz="3525" i="1" u="sng" spc="-15" baseline="34278" dirty="0">
                <a:uFill>
                  <a:solidFill>
                    <a:srgbClr val="000000"/>
                  </a:solidFill>
                </a:uFill>
                <a:latin typeface="Times New Roman"/>
                <a:cs typeface="Times New Roman"/>
              </a:rPr>
              <a:t>n</a:t>
            </a:r>
            <a:r>
              <a:rPr sz="3675" u="sng" spc="-15" baseline="32879" dirty="0">
                <a:uFill>
                  <a:solidFill>
                    <a:srgbClr val="000000"/>
                  </a:solidFill>
                </a:uFill>
                <a:latin typeface="Symbol"/>
                <a:cs typeface="Symbol"/>
              </a:rPr>
              <a:t></a:t>
            </a:r>
            <a:r>
              <a:rPr sz="3525" i="1" u="sng" spc="-15" baseline="34278" dirty="0">
                <a:uFill>
                  <a:solidFill>
                    <a:srgbClr val="000000"/>
                  </a:solidFill>
                </a:uFill>
                <a:latin typeface="Times New Roman"/>
                <a:cs typeface="Times New Roman"/>
              </a:rPr>
              <a:t>t</a:t>
            </a:r>
            <a:r>
              <a:rPr sz="3525" i="1" spc="-15" baseline="34278" dirty="0">
                <a:latin typeface="Times New Roman"/>
                <a:cs typeface="Times New Roman"/>
              </a:rPr>
              <a:t> </a:t>
            </a:r>
            <a:r>
              <a:rPr sz="2350" i="1" spc="45" dirty="0">
                <a:latin typeface="Times New Roman"/>
                <a:cs typeface="Times New Roman"/>
              </a:rPr>
              <a:t>dt</a:t>
            </a:r>
            <a:r>
              <a:rPr sz="2350" spc="45" dirty="0">
                <a:latin typeface="Times New Roman"/>
                <a:cs typeface="Times New Roman"/>
              </a:rPr>
              <a:t>,</a:t>
            </a:r>
            <a:endParaRPr sz="2350">
              <a:latin typeface="Times New Roman"/>
              <a:cs typeface="Times New Roman"/>
            </a:endParaRPr>
          </a:p>
        </p:txBody>
      </p:sp>
      <p:sp>
        <p:nvSpPr>
          <p:cNvPr id="18" name="object 18"/>
          <p:cNvSpPr txBox="1"/>
          <p:nvPr/>
        </p:nvSpPr>
        <p:spPr>
          <a:xfrm>
            <a:off x="1715770" y="4189729"/>
            <a:ext cx="193675" cy="386715"/>
          </a:xfrm>
          <a:prstGeom prst="rect">
            <a:avLst/>
          </a:prstGeom>
        </p:spPr>
        <p:txBody>
          <a:bodyPr vert="horz" wrap="square" lIns="0" tIns="15240" rIns="0" bIns="0" rtlCol="0">
            <a:spAutoFit/>
          </a:bodyPr>
          <a:lstStyle/>
          <a:p>
            <a:pPr marL="12700">
              <a:lnSpc>
                <a:spcPct val="100000"/>
              </a:lnSpc>
              <a:spcBef>
                <a:spcPts val="120"/>
              </a:spcBef>
            </a:pPr>
            <a:r>
              <a:rPr sz="2350" i="1" spc="10" dirty="0">
                <a:latin typeface="Times New Roman"/>
                <a:cs typeface="Times New Roman"/>
              </a:rPr>
              <a:t>L</a:t>
            </a:r>
            <a:endParaRPr sz="2350">
              <a:latin typeface="Times New Roman"/>
              <a:cs typeface="Times New Roman"/>
            </a:endParaRPr>
          </a:p>
        </p:txBody>
      </p:sp>
      <p:sp>
        <p:nvSpPr>
          <p:cNvPr id="19" name="object 19"/>
          <p:cNvSpPr txBox="1"/>
          <p:nvPr/>
        </p:nvSpPr>
        <p:spPr>
          <a:xfrm>
            <a:off x="1074419" y="3957320"/>
            <a:ext cx="845819" cy="386715"/>
          </a:xfrm>
          <a:prstGeom prst="rect">
            <a:avLst/>
          </a:prstGeom>
        </p:spPr>
        <p:txBody>
          <a:bodyPr vert="horz" wrap="square" lIns="0" tIns="15240" rIns="0" bIns="0" rtlCol="0">
            <a:spAutoFit/>
          </a:bodyPr>
          <a:lstStyle/>
          <a:p>
            <a:pPr marL="38100">
              <a:lnSpc>
                <a:spcPct val="100000"/>
              </a:lnSpc>
              <a:spcBef>
                <a:spcPts val="120"/>
              </a:spcBef>
              <a:tabLst>
                <a:tab pos="384175" algn="l"/>
              </a:tabLst>
            </a:pPr>
            <a:r>
              <a:rPr sz="2350" i="1" spc="10" dirty="0">
                <a:latin typeface="Times New Roman"/>
                <a:cs typeface="Times New Roman"/>
              </a:rPr>
              <a:t>a	</a:t>
            </a:r>
            <a:r>
              <a:rPr sz="2350" spc="25" dirty="0">
                <a:latin typeface="Symbol"/>
                <a:cs typeface="Symbol"/>
              </a:rPr>
              <a:t></a:t>
            </a:r>
            <a:r>
              <a:rPr sz="3525" spc="240" baseline="34278" dirty="0">
                <a:latin typeface="Times New Roman"/>
                <a:cs typeface="Times New Roman"/>
              </a:rPr>
              <a:t> </a:t>
            </a:r>
            <a:r>
              <a:rPr sz="3525" u="sng" spc="15" baseline="34278" dirty="0">
                <a:uFill>
                  <a:solidFill>
                    <a:srgbClr val="000000"/>
                  </a:solidFill>
                </a:uFill>
                <a:latin typeface="Times New Roman"/>
                <a:cs typeface="Times New Roman"/>
              </a:rPr>
              <a:t>1</a:t>
            </a:r>
            <a:endParaRPr sz="3525" baseline="34278">
              <a:latin typeface="Times New Roman"/>
              <a:cs typeface="Times New Roman"/>
            </a:endParaRPr>
          </a:p>
        </p:txBody>
      </p:sp>
      <p:sp>
        <p:nvSpPr>
          <p:cNvPr id="20" name="object 20"/>
          <p:cNvSpPr txBox="1"/>
          <p:nvPr/>
        </p:nvSpPr>
        <p:spPr>
          <a:xfrm>
            <a:off x="4530090" y="3891279"/>
            <a:ext cx="1690370" cy="397510"/>
          </a:xfrm>
          <a:prstGeom prst="rect">
            <a:avLst/>
          </a:prstGeom>
        </p:spPr>
        <p:txBody>
          <a:bodyPr vert="horz" wrap="square" lIns="0" tIns="11430" rIns="0" bIns="0" rtlCol="0">
            <a:spAutoFit/>
          </a:bodyPr>
          <a:lstStyle/>
          <a:p>
            <a:pPr marL="12700">
              <a:lnSpc>
                <a:spcPct val="100000"/>
              </a:lnSpc>
              <a:spcBef>
                <a:spcPts val="90"/>
              </a:spcBef>
            </a:pPr>
            <a:r>
              <a:rPr sz="2450" i="1" spc="10" dirty="0">
                <a:latin typeface="Times New Roman"/>
                <a:cs typeface="Times New Roman"/>
              </a:rPr>
              <a:t>n </a:t>
            </a:r>
            <a:r>
              <a:rPr sz="2450" spc="30" dirty="0">
                <a:latin typeface="Symbol"/>
                <a:cs typeface="Symbol"/>
              </a:rPr>
              <a:t></a:t>
            </a:r>
            <a:r>
              <a:rPr sz="2450" spc="-225" dirty="0">
                <a:latin typeface="Times New Roman"/>
                <a:cs typeface="Times New Roman"/>
              </a:rPr>
              <a:t> </a:t>
            </a:r>
            <a:r>
              <a:rPr sz="2450" spc="-40" dirty="0">
                <a:latin typeface="Times New Roman"/>
                <a:cs typeface="Times New Roman"/>
              </a:rPr>
              <a:t>0,1,2,3</a:t>
            </a:r>
            <a:r>
              <a:rPr sz="2450" spc="-40" dirty="0">
                <a:latin typeface="Arial"/>
                <a:cs typeface="Arial"/>
              </a:rPr>
              <a:t></a:t>
            </a:r>
            <a:r>
              <a:rPr sz="2450" spc="-40" dirty="0">
                <a:latin typeface="Times New Roman"/>
                <a:cs typeface="Times New Roman"/>
              </a:rPr>
              <a:t>,</a:t>
            </a:r>
            <a:endParaRPr sz="2450">
              <a:latin typeface="Times New Roman"/>
              <a:cs typeface="Times New Roman"/>
            </a:endParaRPr>
          </a:p>
        </p:txBody>
      </p:sp>
      <p:sp>
        <p:nvSpPr>
          <p:cNvPr id="21" name="object 21"/>
          <p:cNvSpPr txBox="1"/>
          <p:nvPr/>
        </p:nvSpPr>
        <p:spPr>
          <a:xfrm>
            <a:off x="6704330" y="353949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28</a:t>
            </a:r>
            <a:r>
              <a:rPr sz="2000" dirty="0">
                <a:latin typeface="Times New Roman"/>
                <a:cs typeface="Times New Roman"/>
              </a:rPr>
              <a:t>)</a:t>
            </a:r>
            <a:endParaRPr sz="2000">
              <a:latin typeface="Times New Roman"/>
              <a:cs typeface="Times New Roman"/>
            </a:endParaRPr>
          </a:p>
        </p:txBody>
      </p:sp>
      <p:sp>
        <p:nvSpPr>
          <p:cNvPr id="22" name="object 22"/>
          <p:cNvSpPr txBox="1"/>
          <p:nvPr/>
        </p:nvSpPr>
        <p:spPr>
          <a:xfrm>
            <a:off x="2054860" y="4922520"/>
            <a:ext cx="153670" cy="554355"/>
          </a:xfrm>
          <a:prstGeom prst="rect">
            <a:avLst/>
          </a:prstGeom>
        </p:spPr>
        <p:txBody>
          <a:bodyPr vert="horz" wrap="square" lIns="0" tIns="15240" rIns="0" bIns="0" rtlCol="0">
            <a:spAutoFit/>
          </a:bodyPr>
          <a:lstStyle/>
          <a:p>
            <a:pPr marL="12700">
              <a:lnSpc>
                <a:spcPct val="100000"/>
              </a:lnSpc>
              <a:spcBef>
                <a:spcPts val="120"/>
              </a:spcBef>
            </a:pPr>
            <a:r>
              <a:rPr sz="3450" spc="-229" dirty="0">
                <a:latin typeface="Symbol"/>
                <a:cs typeface="Symbol"/>
              </a:rPr>
              <a:t></a:t>
            </a:r>
            <a:endParaRPr sz="3450">
              <a:latin typeface="Symbol"/>
              <a:cs typeface="Symbol"/>
            </a:endParaRPr>
          </a:p>
        </p:txBody>
      </p:sp>
      <p:sp>
        <p:nvSpPr>
          <p:cNvPr id="23" name="object 23"/>
          <p:cNvSpPr txBox="1"/>
          <p:nvPr/>
        </p:nvSpPr>
        <p:spPr>
          <a:xfrm>
            <a:off x="2198370" y="4864100"/>
            <a:ext cx="128270" cy="231140"/>
          </a:xfrm>
          <a:prstGeom prst="rect">
            <a:avLst/>
          </a:prstGeom>
        </p:spPr>
        <p:txBody>
          <a:bodyPr vert="horz" wrap="square" lIns="0" tIns="12700" rIns="0" bIns="0" rtlCol="0">
            <a:spAutoFit/>
          </a:bodyPr>
          <a:lstStyle/>
          <a:p>
            <a:pPr marL="12700">
              <a:lnSpc>
                <a:spcPct val="100000"/>
              </a:lnSpc>
              <a:spcBef>
                <a:spcPts val="100"/>
              </a:spcBef>
            </a:pPr>
            <a:r>
              <a:rPr sz="1350" i="1" spc="55" dirty="0">
                <a:latin typeface="Times New Roman"/>
                <a:cs typeface="Times New Roman"/>
              </a:rPr>
              <a:t>L</a:t>
            </a:r>
            <a:endParaRPr sz="1350">
              <a:latin typeface="Times New Roman"/>
              <a:cs typeface="Times New Roman"/>
            </a:endParaRPr>
          </a:p>
        </p:txBody>
      </p:sp>
      <p:sp>
        <p:nvSpPr>
          <p:cNvPr id="24" name="object 24"/>
          <p:cNvSpPr txBox="1"/>
          <p:nvPr/>
        </p:nvSpPr>
        <p:spPr>
          <a:xfrm>
            <a:off x="2146300" y="5246370"/>
            <a:ext cx="240029" cy="231140"/>
          </a:xfrm>
          <a:prstGeom prst="rect">
            <a:avLst/>
          </a:prstGeom>
        </p:spPr>
        <p:txBody>
          <a:bodyPr vert="horz" wrap="square" lIns="0" tIns="12700" rIns="0" bIns="0" rtlCol="0">
            <a:spAutoFit/>
          </a:bodyPr>
          <a:lstStyle/>
          <a:p>
            <a:pPr marL="12700">
              <a:lnSpc>
                <a:spcPct val="100000"/>
              </a:lnSpc>
              <a:spcBef>
                <a:spcPts val="100"/>
              </a:spcBef>
            </a:pPr>
            <a:r>
              <a:rPr sz="1350" spc="135" dirty="0">
                <a:latin typeface="Symbol"/>
                <a:cs typeface="Symbol"/>
              </a:rPr>
              <a:t></a:t>
            </a:r>
            <a:r>
              <a:rPr sz="1350" i="1" spc="55" dirty="0">
                <a:latin typeface="Times New Roman"/>
                <a:cs typeface="Times New Roman"/>
              </a:rPr>
              <a:t>L</a:t>
            </a:r>
            <a:endParaRPr sz="1350">
              <a:latin typeface="Times New Roman"/>
              <a:cs typeface="Times New Roman"/>
            </a:endParaRPr>
          </a:p>
        </p:txBody>
      </p:sp>
      <p:sp>
        <p:nvSpPr>
          <p:cNvPr id="25" name="object 25"/>
          <p:cNvSpPr txBox="1"/>
          <p:nvPr/>
        </p:nvSpPr>
        <p:spPr>
          <a:xfrm>
            <a:off x="1315719" y="5158740"/>
            <a:ext cx="118110" cy="231140"/>
          </a:xfrm>
          <a:prstGeom prst="rect">
            <a:avLst/>
          </a:prstGeom>
        </p:spPr>
        <p:txBody>
          <a:bodyPr vert="horz" wrap="square" lIns="0" tIns="12700" rIns="0" bIns="0" rtlCol="0">
            <a:spAutoFit/>
          </a:bodyPr>
          <a:lstStyle/>
          <a:p>
            <a:pPr marL="12700">
              <a:lnSpc>
                <a:spcPct val="100000"/>
              </a:lnSpc>
              <a:spcBef>
                <a:spcPts val="100"/>
              </a:spcBef>
            </a:pPr>
            <a:r>
              <a:rPr sz="1350" i="1" spc="50" dirty="0">
                <a:latin typeface="Times New Roman"/>
                <a:cs typeface="Times New Roman"/>
              </a:rPr>
              <a:t>n</a:t>
            </a:r>
            <a:endParaRPr sz="1350">
              <a:latin typeface="Times New Roman"/>
              <a:cs typeface="Times New Roman"/>
            </a:endParaRPr>
          </a:p>
        </p:txBody>
      </p:sp>
      <p:sp>
        <p:nvSpPr>
          <p:cNvPr id="26" name="object 26"/>
          <p:cNvSpPr txBox="1"/>
          <p:nvPr/>
        </p:nvSpPr>
        <p:spPr>
          <a:xfrm>
            <a:off x="3572509" y="5191759"/>
            <a:ext cx="202565" cy="377825"/>
          </a:xfrm>
          <a:prstGeom prst="rect">
            <a:avLst/>
          </a:prstGeom>
        </p:spPr>
        <p:txBody>
          <a:bodyPr vert="horz" wrap="square" lIns="0" tIns="13970" rIns="0" bIns="0" rtlCol="0">
            <a:spAutoFit/>
          </a:bodyPr>
          <a:lstStyle/>
          <a:p>
            <a:pPr marL="12700">
              <a:lnSpc>
                <a:spcPct val="100000"/>
              </a:lnSpc>
              <a:spcBef>
                <a:spcPts val="110"/>
              </a:spcBef>
            </a:pPr>
            <a:r>
              <a:rPr sz="2300" i="1" spc="110" dirty="0">
                <a:latin typeface="Times New Roman"/>
                <a:cs typeface="Times New Roman"/>
              </a:rPr>
              <a:t>L</a:t>
            </a:r>
            <a:endParaRPr sz="2300">
              <a:latin typeface="Times New Roman"/>
              <a:cs typeface="Times New Roman"/>
            </a:endParaRPr>
          </a:p>
        </p:txBody>
      </p:sp>
      <p:sp>
        <p:nvSpPr>
          <p:cNvPr id="27" name="object 27"/>
          <p:cNvSpPr txBox="1"/>
          <p:nvPr/>
        </p:nvSpPr>
        <p:spPr>
          <a:xfrm>
            <a:off x="2444750" y="4950397"/>
            <a:ext cx="1894839" cy="394335"/>
          </a:xfrm>
          <a:prstGeom prst="rect">
            <a:avLst/>
          </a:prstGeom>
        </p:spPr>
        <p:txBody>
          <a:bodyPr vert="horz" wrap="square" lIns="0" tIns="15240" rIns="0" bIns="0" rtlCol="0">
            <a:spAutoFit/>
          </a:bodyPr>
          <a:lstStyle/>
          <a:p>
            <a:pPr marL="38100">
              <a:lnSpc>
                <a:spcPct val="100000"/>
              </a:lnSpc>
              <a:spcBef>
                <a:spcPts val="120"/>
              </a:spcBef>
            </a:pPr>
            <a:r>
              <a:rPr sz="2300" i="1" spc="55" dirty="0">
                <a:latin typeface="Times New Roman"/>
                <a:cs typeface="Times New Roman"/>
              </a:rPr>
              <a:t>f </a:t>
            </a:r>
            <a:r>
              <a:rPr sz="2300" spc="110" dirty="0">
                <a:latin typeface="Times New Roman"/>
                <a:cs typeface="Times New Roman"/>
              </a:rPr>
              <a:t>(</a:t>
            </a:r>
            <a:r>
              <a:rPr sz="2300" i="1" spc="110" dirty="0">
                <a:latin typeface="Times New Roman"/>
                <a:cs typeface="Times New Roman"/>
              </a:rPr>
              <a:t>t</a:t>
            </a:r>
            <a:r>
              <a:rPr sz="2300" spc="110" dirty="0">
                <a:latin typeface="Times New Roman"/>
                <a:cs typeface="Times New Roman"/>
              </a:rPr>
              <a:t>)</a:t>
            </a:r>
            <a:r>
              <a:rPr sz="2300" spc="-375" dirty="0">
                <a:latin typeface="Times New Roman"/>
                <a:cs typeface="Times New Roman"/>
              </a:rPr>
              <a:t> </a:t>
            </a:r>
            <a:r>
              <a:rPr sz="2300" spc="75" dirty="0">
                <a:latin typeface="Times New Roman"/>
                <a:cs typeface="Times New Roman"/>
              </a:rPr>
              <a:t>sin </a:t>
            </a:r>
            <a:r>
              <a:rPr sz="3450" i="1" u="sng" spc="89" baseline="35024" dirty="0">
                <a:uFill>
                  <a:solidFill>
                    <a:srgbClr val="000000"/>
                  </a:solidFill>
                </a:uFill>
                <a:latin typeface="Times New Roman"/>
                <a:cs typeface="Times New Roman"/>
              </a:rPr>
              <a:t>n</a:t>
            </a:r>
            <a:r>
              <a:rPr sz="3600" u="sng" spc="89" baseline="33564" dirty="0">
                <a:uFill>
                  <a:solidFill>
                    <a:srgbClr val="000000"/>
                  </a:solidFill>
                </a:uFill>
                <a:latin typeface="Symbol"/>
                <a:cs typeface="Symbol"/>
              </a:rPr>
              <a:t></a:t>
            </a:r>
            <a:r>
              <a:rPr sz="3450" i="1" u="sng" spc="89" baseline="35024" dirty="0">
                <a:uFill>
                  <a:solidFill>
                    <a:srgbClr val="000000"/>
                  </a:solidFill>
                </a:uFill>
                <a:latin typeface="Times New Roman"/>
                <a:cs typeface="Times New Roman"/>
              </a:rPr>
              <a:t>t</a:t>
            </a:r>
            <a:r>
              <a:rPr sz="3450" i="1" spc="89" baseline="35024" dirty="0">
                <a:latin typeface="Times New Roman"/>
                <a:cs typeface="Times New Roman"/>
              </a:rPr>
              <a:t> </a:t>
            </a:r>
            <a:r>
              <a:rPr sz="2300" i="1" spc="105" dirty="0">
                <a:latin typeface="Times New Roman"/>
                <a:cs typeface="Times New Roman"/>
              </a:rPr>
              <a:t>dt</a:t>
            </a:r>
            <a:r>
              <a:rPr sz="2300" spc="105" dirty="0">
                <a:latin typeface="Times New Roman"/>
                <a:cs typeface="Times New Roman"/>
              </a:rPr>
              <a:t>,</a:t>
            </a:r>
            <a:endParaRPr sz="2300">
              <a:latin typeface="Times New Roman"/>
              <a:cs typeface="Times New Roman"/>
            </a:endParaRPr>
          </a:p>
        </p:txBody>
      </p:sp>
      <p:sp>
        <p:nvSpPr>
          <p:cNvPr id="28" name="object 28"/>
          <p:cNvSpPr txBox="1"/>
          <p:nvPr/>
        </p:nvSpPr>
        <p:spPr>
          <a:xfrm>
            <a:off x="1800860" y="5191759"/>
            <a:ext cx="202565" cy="377825"/>
          </a:xfrm>
          <a:prstGeom prst="rect">
            <a:avLst/>
          </a:prstGeom>
        </p:spPr>
        <p:txBody>
          <a:bodyPr vert="horz" wrap="square" lIns="0" tIns="13970" rIns="0" bIns="0" rtlCol="0">
            <a:spAutoFit/>
          </a:bodyPr>
          <a:lstStyle/>
          <a:p>
            <a:pPr marL="12700">
              <a:lnSpc>
                <a:spcPct val="100000"/>
              </a:lnSpc>
              <a:spcBef>
                <a:spcPts val="110"/>
              </a:spcBef>
            </a:pPr>
            <a:r>
              <a:rPr sz="2300" i="1" spc="110" dirty="0">
                <a:latin typeface="Times New Roman"/>
                <a:cs typeface="Times New Roman"/>
              </a:rPr>
              <a:t>L</a:t>
            </a:r>
            <a:endParaRPr sz="2300">
              <a:latin typeface="Times New Roman"/>
              <a:cs typeface="Times New Roman"/>
            </a:endParaRPr>
          </a:p>
        </p:txBody>
      </p:sp>
      <p:sp>
        <p:nvSpPr>
          <p:cNvPr id="29" name="object 29"/>
          <p:cNvSpPr txBox="1"/>
          <p:nvPr/>
        </p:nvSpPr>
        <p:spPr>
          <a:xfrm>
            <a:off x="1143000" y="4964429"/>
            <a:ext cx="869315" cy="377825"/>
          </a:xfrm>
          <a:prstGeom prst="rect">
            <a:avLst/>
          </a:prstGeom>
        </p:spPr>
        <p:txBody>
          <a:bodyPr vert="horz" wrap="square" lIns="0" tIns="13970" rIns="0" bIns="0" rtlCol="0">
            <a:spAutoFit/>
          </a:bodyPr>
          <a:lstStyle/>
          <a:p>
            <a:pPr marL="38100">
              <a:lnSpc>
                <a:spcPct val="100000"/>
              </a:lnSpc>
              <a:spcBef>
                <a:spcPts val="110"/>
              </a:spcBef>
              <a:tabLst>
                <a:tab pos="386715" algn="l"/>
              </a:tabLst>
            </a:pPr>
            <a:r>
              <a:rPr sz="2300" i="1" spc="100" dirty="0">
                <a:latin typeface="Times New Roman"/>
                <a:cs typeface="Times New Roman"/>
              </a:rPr>
              <a:t>b	</a:t>
            </a:r>
            <a:r>
              <a:rPr sz="2300" spc="215" dirty="0">
                <a:latin typeface="Symbol"/>
                <a:cs typeface="Symbol"/>
              </a:rPr>
              <a:t></a:t>
            </a:r>
            <a:r>
              <a:rPr sz="3450" spc="165" baseline="35024" dirty="0">
                <a:latin typeface="Times New Roman"/>
                <a:cs typeface="Times New Roman"/>
              </a:rPr>
              <a:t> </a:t>
            </a:r>
            <a:r>
              <a:rPr sz="3450" u="sng" spc="150" baseline="35024" dirty="0">
                <a:uFill>
                  <a:solidFill>
                    <a:srgbClr val="000000"/>
                  </a:solidFill>
                </a:uFill>
                <a:latin typeface="Times New Roman"/>
                <a:cs typeface="Times New Roman"/>
              </a:rPr>
              <a:t>1</a:t>
            </a:r>
            <a:endParaRPr sz="3450" baseline="35024">
              <a:latin typeface="Times New Roman"/>
              <a:cs typeface="Times New Roman"/>
            </a:endParaRPr>
          </a:p>
        </p:txBody>
      </p:sp>
      <p:sp>
        <p:nvSpPr>
          <p:cNvPr id="30" name="object 30"/>
          <p:cNvSpPr txBox="1"/>
          <p:nvPr/>
        </p:nvSpPr>
        <p:spPr>
          <a:xfrm>
            <a:off x="4682490" y="4958079"/>
            <a:ext cx="1690370" cy="397510"/>
          </a:xfrm>
          <a:prstGeom prst="rect">
            <a:avLst/>
          </a:prstGeom>
        </p:spPr>
        <p:txBody>
          <a:bodyPr vert="horz" wrap="square" lIns="0" tIns="11430" rIns="0" bIns="0" rtlCol="0">
            <a:spAutoFit/>
          </a:bodyPr>
          <a:lstStyle/>
          <a:p>
            <a:pPr marL="12700">
              <a:lnSpc>
                <a:spcPct val="100000"/>
              </a:lnSpc>
              <a:spcBef>
                <a:spcPts val="90"/>
              </a:spcBef>
            </a:pPr>
            <a:r>
              <a:rPr sz="2450" i="1" spc="10" dirty="0">
                <a:latin typeface="Times New Roman"/>
                <a:cs typeface="Times New Roman"/>
              </a:rPr>
              <a:t>n </a:t>
            </a:r>
            <a:r>
              <a:rPr sz="2450" spc="30" dirty="0">
                <a:latin typeface="Symbol"/>
                <a:cs typeface="Symbol"/>
              </a:rPr>
              <a:t></a:t>
            </a:r>
            <a:r>
              <a:rPr sz="2450" spc="-225" dirty="0">
                <a:latin typeface="Times New Roman"/>
                <a:cs typeface="Times New Roman"/>
              </a:rPr>
              <a:t> </a:t>
            </a:r>
            <a:r>
              <a:rPr sz="2450" spc="-40" dirty="0">
                <a:latin typeface="Times New Roman"/>
                <a:cs typeface="Times New Roman"/>
              </a:rPr>
              <a:t>0,1,2,3</a:t>
            </a:r>
            <a:r>
              <a:rPr sz="2450" spc="-40" dirty="0">
                <a:latin typeface="Arial"/>
                <a:cs typeface="Arial"/>
              </a:rPr>
              <a:t></a:t>
            </a:r>
            <a:r>
              <a:rPr sz="2450" spc="-40" dirty="0">
                <a:latin typeface="Times New Roman"/>
                <a:cs typeface="Times New Roman"/>
              </a:rPr>
              <a:t>,</a:t>
            </a:r>
            <a:endParaRPr sz="2450">
              <a:latin typeface="Times New Roman"/>
              <a:cs typeface="Times New Roman"/>
            </a:endParaRPr>
          </a:p>
        </p:txBody>
      </p:sp>
      <p:sp>
        <p:nvSpPr>
          <p:cNvPr id="31" name="object 31"/>
          <p:cNvSpPr txBox="1"/>
          <p:nvPr/>
        </p:nvSpPr>
        <p:spPr>
          <a:xfrm>
            <a:off x="6780530" y="489585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29</a:t>
            </a:r>
            <a:r>
              <a:rPr sz="2000" dirty="0">
                <a:latin typeface="Times New Roman"/>
                <a:cs typeface="Times New Roman"/>
              </a:rPr>
              <a:t>)</a:t>
            </a:r>
            <a:endParaRPr sz="20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601720" y="453390"/>
            <a:ext cx="97790" cy="309880"/>
          </a:xfrm>
          <a:custGeom>
            <a:avLst/>
            <a:gdLst/>
            <a:ahLst/>
            <a:cxnLst/>
            <a:rect l="l" t="t" r="r" b="b"/>
            <a:pathLst>
              <a:path w="97789" h="309880">
                <a:moveTo>
                  <a:pt x="97789" y="0"/>
                </a:moveTo>
                <a:lnTo>
                  <a:pt x="0" y="309880"/>
                </a:lnTo>
              </a:path>
            </a:pathLst>
          </a:custGeom>
          <a:ln w="12700">
            <a:solidFill>
              <a:srgbClr val="000000"/>
            </a:solidFill>
          </a:ln>
        </p:spPr>
        <p:txBody>
          <a:bodyPr wrap="square" lIns="0" tIns="0" rIns="0" bIns="0" rtlCol="0"/>
          <a:lstStyle/>
          <a:p>
            <a:endParaRPr/>
          </a:p>
        </p:txBody>
      </p:sp>
      <p:sp>
        <p:nvSpPr>
          <p:cNvPr id="3" name="object 3"/>
          <p:cNvSpPr/>
          <p:nvPr/>
        </p:nvSpPr>
        <p:spPr>
          <a:xfrm>
            <a:off x="7929880" y="430530"/>
            <a:ext cx="105410" cy="300990"/>
          </a:xfrm>
          <a:custGeom>
            <a:avLst/>
            <a:gdLst/>
            <a:ahLst/>
            <a:cxnLst/>
            <a:rect l="l" t="t" r="r" b="b"/>
            <a:pathLst>
              <a:path w="105409" h="300990">
                <a:moveTo>
                  <a:pt x="105410" y="0"/>
                </a:moveTo>
                <a:lnTo>
                  <a:pt x="0" y="300990"/>
                </a:lnTo>
              </a:path>
            </a:pathLst>
          </a:custGeom>
          <a:ln w="12700">
            <a:solidFill>
              <a:srgbClr val="000000"/>
            </a:solidFill>
          </a:ln>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15240" rIns="0" bIns="0" rtlCol="0">
            <a:spAutoFit/>
          </a:bodyPr>
          <a:lstStyle/>
          <a:p>
            <a:pPr marL="127000">
              <a:lnSpc>
                <a:spcPct val="100000"/>
              </a:lnSpc>
              <a:spcBef>
                <a:spcPts val="120"/>
              </a:spcBef>
              <a:tabLst>
                <a:tab pos="3474085" algn="l"/>
                <a:tab pos="3781425" algn="l"/>
                <a:tab pos="7813675" algn="l"/>
              </a:tabLst>
            </a:pPr>
            <a:r>
              <a:rPr sz="3000" spc="-7" baseline="1388" dirty="0"/>
              <a:t>replacing </a:t>
            </a:r>
            <a:r>
              <a:rPr sz="3000" i="1" baseline="1388" dirty="0">
                <a:latin typeface="Times New Roman"/>
                <a:cs typeface="Times New Roman"/>
              </a:rPr>
              <a:t>x </a:t>
            </a:r>
            <a:r>
              <a:rPr sz="3000" baseline="1388" dirty="0"/>
              <a:t>in Eq. (7.1)</a:t>
            </a:r>
            <a:r>
              <a:rPr sz="3000" spc="112" baseline="1388" dirty="0"/>
              <a:t> </a:t>
            </a:r>
            <a:r>
              <a:rPr sz="3000" spc="-7" baseline="1388" dirty="0"/>
              <a:t>with</a:t>
            </a:r>
            <a:r>
              <a:rPr sz="3000" spc="-187" baseline="1388" dirty="0"/>
              <a:t> </a:t>
            </a:r>
            <a:r>
              <a:rPr sz="2500" spc="-50" dirty="0">
                <a:latin typeface="Symbol"/>
                <a:cs typeface="Symbol"/>
              </a:rPr>
              <a:t></a:t>
            </a:r>
            <a:r>
              <a:rPr sz="2450" i="1" spc="-50" dirty="0">
                <a:latin typeface="Times New Roman"/>
                <a:cs typeface="Times New Roman"/>
              </a:rPr>
              <a:t>x	</a:t>
            </a:r>
            <a:r>
              <a:rPr sz="2450" i="1" spc="-30" dirty="0">
                <a:latin typeface="Times New Roman"/>
                <a:cs typeface="Times New Roman"/>
              </a:rPr>
              <a:t>L	</a:t>
            </a:r>
            <a:r>
              <a:rPr sz="3000" baseline="1388" dirty="0"/>
              <a:t>and </a:t>
            </a:r>
            <a:r>
              <a:rPr sz="3000" i="1" baseline="1388" dirty="0">
                <a:latin typeface="Times New Roman"/>
                <a:cs typeface="Times New Roman"/>
              </a:rPr>
              <a:t>t </a:t>
            </a:r>
            <a:r>
              <a:rPr sz="3000" baseline="1388" dirty="0"/>
              <a:t>in Eq. (7.11) and (7.12)</a:t>
            </a:r>
            <a:r>
              <a:rPr sz="3000" spc="75" baseline="1388" dirty="0"/>
              <a:t> </a:t>
            </a:r>
            <a:r>
              <a:rPr sz="3000" spc="-7" baseline="1388" dirty="0"/>
              <a:t>with</a:t>
            </a:r>
            <a:r>
              <a:rPr sz="3000" spc="644" baseline="1388" dirty="0"/>
              <a:t> </a:t>
            </a:r>
            <a:r>
              <a:rPr sz="3675" spc="97" baseline="5668" dirty="0">
                <a:latin typeface="Symbol"/>
                <a:cs typeface="Symbol"/>
              </a:rPr>
              <a:t></a:t>
            </a:r>
            <a:r>
              <a:rPr sz="3525" i="1" spc="97" baseline="5910" dirty="0">
                <a:latin typeface="Times New Roman"/>
                <a:cs typeface="Times New Roman"/>
              </a:rPr>
              <a:t>t	</a:t>
            </a:r>
            <a:r>
              <a:rPr sz="3525" i="1" spc="195" baseline="5910" dirty="0">
                <a:latin typeface="Times New Roman"/>
                <a:cs typeface="Times New Roman"/>
              </a:rPr>
              <a:t>L</a:t>
            </a:r>
            <a:endParaRPr sz="3525" baseline="5910">
              <a:latin typeface="Times New Roman"/>
              <a:cs typeface="Times New Roman"/>
            </a:endParaRPr>
          </a:p>
          <a:p>
            <a:pPr marL="132080" marR="30480" indent="-93980">
              <a:lnSpc>
                <a:spcPts val="2820"/>
              </a:lnSpc>
              <a:spcBef>
                <a:spcPts val="225"/>
              </a:spcBef>
            </a:pPr>
            <a:r>
              <a:rPr sz="3000" baseline="1388" dirty="0"/>
              <a:t>(For convenience </a:t>
            </a:r>
            <a:r>
              <a:rPr sz="3000" spc="-7" baseline="1388" dirty="0"/>
              <a:t>the interval in Eqs. </a:t>
            </a:r>
            <a:r>
              <a:rPr sz="3000" baseline="1388" dirty="0"/>
              <a:t>(7.11) and (7.12) </a:t>
            </a:r>
            <a:r>
              <a:rPr sz="3000" spc="-7" baseline="1388" dirty="0"/>
              <a:t>is shifted to </a:t>
            </a:r>
            <a:r>
              <a:rPr sz="2350" spc="15" dirty="0">
                <a:latin typeface="Symbol"/>
                <a:cs typeface="Symbol"/>
              </a:rPr>
              <a:t></a:t>
            </a:r>
            <a:r>
              <a:rPr sz="2350" spc="15" dirty="0"/>
              <a:t> </a:t>
            </a:r>
            <a:r>
              <a:rPr sz="2400" spc="-15" dirty="0">
                <a:latin typeface="Symbol"/>
                <a:cs typeface="Symbol"/>
              </a:rPr>
              <a:t></a:t>
            </a:r>
            <a:r>
              <a:rPr sz="2400" spc="-15" dirty="0"/>
              <a:t> </a:t>
            </a:r>
            <a:r>
              <a:rPr sz="2350" spc="15" dirty="0">
                <a:latin typeface="Symbol"/>
                <a:cs typeface="Symbol"/>
              </a:rPr>
              <a:t></a:t>
            </a:r>
            <a:r>
              <a:rPr sz="2350" spc="15" dirty="0"/>
              <a:t> </a:t>
            </a:r>
            <a:r>
              <a:rPr sz="2350" i="1" dirty="0">
                <a:latin typeface="Times New Roman"/>
                <a:cs typeface="Times New Roman"/>
              </a:rPr>
              <a:t>t </a:t>
            </a:r>
            <a:r>
              <a:rPr sz="2350" spc="15" dirty="0">
                <a:latin typeface="Symbol"/>
                <a:cs typeface="Symbol"/>
              </a:rPr>
              <a:t></a:t>
            </a:r>
            <a:r>
              <a:rPr sz="2350" spc="15" dirty="0"/>
              <a:t> </a:t>
            </a:r>
            <a:r>
              <a:rPr sz="2400" spc="-15" dirty="0">
                <a:latin typeface="Symbol"/>
                <a:cs typeface="Symbol"/>
              </a:rPr>
              <a:t></a:t>
            </a:r>
            <a:r>
              <a:rPr sz="2400" spc="-15" dirty="0"/>
              <a:t> </a:t>
            </a:r>
            <a:r>
              <a:rPr sz="3000" baseline="1388" dirty="0"/>
              <a:t>. )  </a:t>
            </a:r>
            <a:r>
              <a:rPr sz="2000" dirty="0"/>
              <a:t>The </a:t>
            </a:r>
            <a:r>
              <a:rPr sz="2000" spc="-5" dirty="0"/>
              <a:t>choice </a:t>
            </a:r>
            <a:r>
              <a:rPr sz="2000" dirty="0"/>
              <a:t>of </a:t>
            </a:r>
            <a:r>
              <a:rPr sz="2000" spc="-5" dirty="0"/>
              <a:t>the </a:t>
            </a:r>
            <a:r>
              <a:rPr sz="2000" spc="-10" dirty="0"/>
              <a:t>symmetric </a:t>
            </a:r>
            <a:r>
              <a:rPr sz="2000" spc="-5" dirty="0"/>
              <a:t>interval </a:t>
            </a:r>
            <a:r>
              <a:rPr sz="2000" spc="10" dirty="0"/>
              <a:t>(-</a:t>
            </a:r>
            <a:r>
              <a:rPr sz="2000" i="1" spc="10" dirty="0">
                <a:latin typeface="Times New Roman"/>
                <a:cs typeface="Times New Roman"/>
              </a:rPr>
              <a:t>L, </a:t>
            </a:r>
            <a:r>
              <a:rPr sz="2000" i="1" dirty="0">
                <a:latin typeface="Times New Roman"/>
                <a:cs typeface="Times New Roman"/>
              </a:rPr>
              <a:t>L</a:t>
            </a:r>
            <a:r>
              <a:rPr sz="2000" dirty="0"/>
              <a:t>) </a:t>
            </a:r>
            <a:r>
              <a:rPr sz="2000" spc="-5" dirty="0"/>
              <a:t>is </a:t>
            </a:r>
            <a:r>
              <a:rPr sz="2000" dirty="0"/>
              <a:t>not </a:t>
            </a:r>
            <a:r>
              <a:rPr sz="2000" spc="-5" dirty="0"/>
              <a:t>essential. </a:t>
            </a:r>
            <a:r>
              <a:rPr sz="2000" dirty="0"/>
              <a:t>For f(x) </a:t>
            </a:r>
            <a:r>
              <a:rPr sz="2000" spc="-5" dirty="0"/>
              <a:t>periodic</a:t>
            </a:r>
            <a:r>
              <a:rPr sz="2000" spc="130" dirty="0"/>
              <a:t> </a:t>
            </a:r>
            <a:r>
              <a:rPr sz="2000" spc="-5" dirty="0"/>
              <a:t>with</a:t>
            </a:r>
            <a:endParaRPr sz="2000">
              <a:latin typeface="Times New Roman"/>
              <a:cs typeface="Times New Roman"/>
            </a:endParaRPr>
          </a:p>
        </p:txBody>
      </p:sp>
      <p:sp>
        <p:nvSpPr>
          <p:cNvPr id="5" name="object 5"/>
          <p:cNvSpPr txBox="1"/>
          <p:nvPr/>
        </p:nvSpPr>
        <p:spPr>
          <a:xfrm>
            <a:off x="4842509" y="1482090"/>
            <a:ext cx="338455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will </a:t>
            </a:r>
            <a:r>
              <a:rPr sz="2000" dirty="0">
                <a:latin typeface="Times New Roman"/>
                <a:cs typeface="Times New Roman"/>
              </a:rPr>
              <a:t>do. The </a:t>
            </a:r>
            <a:r>
              <a:rPr sz="2000" spc="-5" dirty="0">
                <a:latin typeface="Times New Roman"/>
                <a:cs typeface="Times New Roman"/>
              </a:rPr>
              <a:t>choice is </a:t>
            </a:r>
            <a:r>
              <a:rPr sz="2000" dirty="0">
                <a:latin typeface="Times New Roman"/>
                <a:cs typeface="Times New Roman"/>
              </a:rPr>
              <a:t>a </a:t>
            </a:r>
            <a:r>
              <a:rPr sz="2000" spc="-10" dirty="0">
                <a:latin typeface="Times New Roman"/>
                <a:cs typeface="Times New Roman"/>
              </a:rPr>
              <a:t>matter</a:t>
            </a:r>
            <a:r>
              <a:rPr sz="2000" spc="-20" dirty="0">
                <a:latin typeface="Times New Roman"/>
                <a:cs typeface="Times New Roman"/>
              </a:rPr>
              <a:t> </a:t>
            </a:r>
            <a:r>
              <a:rPr sz="2000" dirty="0">
                <a:latin typeface="Times New Roman"/>
                <a:cs typeface="Times New Roman"/>
              </a:rPr>
              <a:t>of</a:t>
            </a:r>
            <a:endParaRPr sz="2000">
              <a:latin typeface="Times New Roman"/>
              <a:cs typeface="Times New Roman"/>
            </a:endParaRPr>
          </a:p>
        </p:txBody>
      </p:sp>
      <p:sp>
        <p:nvSpPr>
          <p:cNvPr id="6" name="object 6"/>
          <p:cNvSpPr txBox="1"/>
          <p:nvPr/>
        </p:nvSpPr>
        <p:spPr>
          <a:xfrm>
            <a:off x="193039" y="1440179"/>
            <a:ext cx="4604385" cy="676910"/>
          </a:xfrm>
          <a:prstGeom prst="rect">
            <a:avLst/>
          </a:prstGeom>
        </p:spPr>
        <p:txBody>
          <a:bodyPr vert="horz" wrap="square" lIns="0" tIns="12700" rIns="0" bIns="0" rtlCol="0">
            <a:spAutoFit/>
          </a:bodyPr>
          <a:lstStyle/>
          <a:p>
            <a:pPr marL="133350">
              <a:lnSpc>
                <a:spcPct val="100000"/>
              </a:lnSpc>
              <a:spcBef>
                <a:spcPts val="100"/>
              </a:spcBef>
              <a:tabLst>
                <a:tab pos="3121025" algn="l"/>
              </a:tabLst>
            </a:pPr>
            <a:r>
              <a:rPr sz="2000" dirty="0">
                <a:latin typeface="Times New Roman"/>
                <a:cs typeface="Times New Roman"/>
              </a:rPr>
              <a:t>a period of </a:t>
            </a:r>
            <a:r>
              <a:rPr sz="2000" i="1" dirty="0">
                <a:latin typeface="Times New Roman"/>
                <a:cs typeface="Times New Roman"/>
              </a:rPr>
              <a:t>2L</a:t>
            </a:r>
            <a:r>
              <a:rPr sz="2000" dirty="0">
                <a:latin typeface="Times New Roman"/>
                <a:cs typeface="Times New Roman"/>
              </a:rPr>
              <a:t>,</a:t>
            </a:r>
            <a:r>
              <a:rPr sz="2000" spc="55" dirty="0">
                <a:latin typeface="Times New Roman"/>
                <a:cs typeface="Times New Roman"/>
              </a:rPr>
              <a:t> </a:t>
            </a:r>
            <a:r>
              <a:rPr sz="2000" dirty="0">
                <a:latin typeface="Times New Roman"/>
                <a:cs typeface="Times New Roman"/>
              </a:rPr>
              <a:t>any </a:t>
            </a:r>
            <a:r>
              <a:rPr sz="2000" spc="-5" dirty="0">
                <a:latin typeface="Times New Roman"/>
                <a:cs typeface="Times New Roman"/>
              </a:rPr>
              <a:t>interval	</a:t>
            </a:r>
            <a:r>
              <a:rPr sz="3300" spc="82" baseline="1262" dirty="0">
                <a:latin typeface="Times New Roman"/>
                <a:cs typeface="Times New Roman"/>
              </a:rPr>
              <a:t>(</a:t>
            </a:r>
            <a:r>
              <a:rPr sz="3300" i="1" spc="82" baseline="1262" dirty="0">
                <a:latin typeface="Times New Roman"/>
                <a:cs typeface="Times New Roman"/>
              </a:rPr>
              <a:t>x</a:t>
            </a:r>
            <a:r>
              <a:rPr sz="1875" spc="82" baseline="-22222" dirty="0">
                <a:latin typeface="Times New Roman"/>
                <a:cs typeface="Times New Roman"/>
              </a:rPr>
              <a:t>0 </a:t>
            </a:r>
            <a:r>
              <a:rPr sz="3300" baseline="1262" dirty="0">
                <a:latin typeface="Times New Roman"/>
                <a:cs typeface="Times New Roman"/>
              </a:rPr>
              <a:t>, </a:t>
            </a:r>
            <a:r>
              <a:rPr sz="3300" i="1" spc="7" baseline="1262" dirty="0">
                <a:latin typeface="Times New Roman"/>
                <a:cs typeface="Times New Roman"/>
              </a:rPr>
              <a:t>x</a:t>
            </a:r>
            <a:r>
              <a:rPr sz="1875" spc="7" baseline="-22222" dirty="0">
                <a:latin typeface="Times New Roman"/>
                <a:cs typeface="Times New Roman"/>
              </a:rPr>
              <a:t>0 </a:t>
            </a:r>
            <a:r>
              <a:rPr sz="3300" spc="7" baseline="1262" dirty="0">
                <a:latin typeface="Symbol"/>
                <a:cs typeface="Symbol"/>
              </a:rPr>
              <a:t></a:t>
            </a:r>
            <a:r>
              <a:rPr sz="3300" spc="-307" baseline="1262" dirty="0">
                <a:latin typeface="Times New Roman"/>
                <a:cs typeface="Times New Roman"/>
              </a:rPr>
              <a:t> </a:t>
            </a:r>
            <a:r>
              <a:rPr sz="3300" spc="67" baseline="1262" dirty="0">
                <a:latin typeface="Times New Roman"/>
                <a:cs typeface="Times New Roman"/>
              </a:rPr>
              <a:t>2</a:t>
            </a:r>
            <a:r>
              <a:rPr sz="3300" i="1" spc="67" baseline="1262" dirty="0">
                <a:latin typeface="Times New Roman"/>
                <a:cs typeface="Times New Roman"/>
              </a:rPr>
              <a:t>L</a:t>
            </a:r>
            <a:r>
              <a:rPr sz="3300" spc="67" baseline="1262" dirty="0">
                <a:latin typeface="Times New Roman"/>
                <a:cs typeface="Times New Roman"/>
              </a:rPr>
              <a:t>)</a:t>
            </a:r>
            <a:endParaRPr sz="3300" baseline="1262">
              <a:latin typeface="Times New Roman"/>
              <a:cs typeface="Times New Roman"/>
            </a:endParaRPr>
          </a:p>
          <a:p>
            <a:pPr marL="38100">
              <a:lnSpc>
                <a:spcPct val="100000"/>
              </a:lnSpc>
              <a:spcBef>
                <a:spcPts val="90"/>
              </a:spcBef>
            </a:pPr>
            <a:r>
              <a:rPr sz="2000" dirty="0">
                <a:latin typeface="Times New Roman"/>
                <a:cs typeface="Times New Roman"/>
              </a:rPr>
              <a:t>convenience or </a:t>
            </a:r>
            <a:r>
              <a:rPr sz="2000" spc="-5" dirty="0">
                <a:latin typeface="Times New Roman"/>
                <a:cs typeface="Times New Roman"/>
              </a:rPr>
              <a:t>literally </a:t>
            </a:r>
            <a:r>
              <a:rPr sz="2000" dirty="0">
                <a:latin typeface="Times New Roman"/>
                <a:cs typeface="Times New Roman"/>
              </a:rPr>
              <a:t>personal</a:t>
            </a:r>
            <a:r>
              <a:rPr sz="2000" spc="-55" dirty="0">
                <a:latin typeface="Times New Roman"/>
                <a:cs typeface="Times New Roman"/>
              </a:rPr>
              <a:t> </a:t>
            </a:r>
            <a:r>
              <a:rPr sz="2000" dirty="0">
                <a:latin typeface="Times New Roman"/>
                <a:cs typeface="Times New Roman"/>
              </a:rPr>
              <a:t>preference.</a:t>
            </a:r>
            <a:endParaRPr sz="2000">
              <a:latin typeface="Times New Roman"/>
              <a:cs typeface="Times New Roman"/>
            </a:endParaRPr>
          </a:p>
        </p:txBody>
      </p:sp>
      <p:sp>
        <p:nvSpPr>
          <p:cNvPr id="7" name="object 7"/>
          <p:cNvSpPr txBox="1"/>
          <p:nvPr/>
        </p:nvSpPr>
        <p:spPr>
          <a:xfrm>
            <a:off x="130810" y="3081020"/>
            <a:ext cx="8634095" cy="2372360"/>
          </a:xfrm>
          <a:prstGeom prst="rect">
            <a:avLst/>
          </a:prstGeom>
        </p:spPr>
        <p:txBody>
          <a:bodyPr vert="horz" wrap="square" lIns="0" tIns="12700" rIns="0" bIns="0" rtlCol="0">
            <a:spAutoFit/>
          </a:bodyPr>
          <a:lstStyle/>
          <a:p>
            <a:pPr marL="194310">
              <a:lnSpc>
                <a:spcPct val="100000"/>
              </a:lnSpc>
              <a:spcBef>
                <a:spcPts val="100"/>
              </a:spcBef>
            </a:pPr>
            <a:r>
              <a:rPr sz="2400" b="1" dirty="0">
                <a:solidFill>
                  <a:srgbClr val="005FBF"/>
                </a:solidFill>
                <a:latin typeface="Times New Roman"/>
                <a:cs typeface="Times New Roman"/>
              </a:rPr>
              <a:t>7.3 </a:t>
            </a:r>
            <a:r>
              <a:rPr sz="2400" b="1" spc="-5" dirty="0">
                <a:solidFill>
                  <a:srgbClr val="005FBF"/>
                </a:solidFill>
                <a:latin typeface="Times New Roman"/>
                <a:cs typeface="Times New Roman"/>
              </a:rPr>
              <a:t>APPLICATION </a:t>
            </a:r>
            <a:r>
              <a:rPr sz="2400" b="1" dirty="0">
                <a:solidFill>
                  <a:srgbClr val="005FBF"/>
                </a:solidFill>
                <a:latin typeface="Times New Roman"/>
                <a:cs typeface="Times New Roman"/>
              </a:rPr>
              <a:t>OF </a:t>
            </a:r>
            <a:r>
              <a:rPr sz="2400" b="1" spc="-5" dirty="0">
                <a:solidFill>
                  <a:srgbClr val="005FBF"/>
                </a:solidFill>
                <a:latin typeface="Times New Roman"/>
                <a:cs typeface="Times New Roman"/>
              </a:rPr>
              <a:t>FOURIER</a:t>
            </a:r>
            <a:r>
              <a:rPr sz="2400" b="1" spc="-25" dirty="0">
                <a:solidFill>
                  <a:srgbClr val="005FBF"/>
                </a:solidFill>
                <a:latin typeface="Times New Roman"/>
                <a:cs typeface="Times New Roman"/>
              </a:rPr>
              <a:t> </a:t>
            </a:r>
            <a:r>
              <a:rPr sz="2400" b="1" spc="-10" dirty="0">
                <a:solidFill>
                  <a:srgbClr val="005FBF"/>
                </a:solidFill>
                <a:latin typeface="Times New Roman"/>
                <a:cs typeface="Times New Roman"/>
              </a:rPr>
              <a:t>SERIES</a:t>
            </a:r>
            <a:endParaRPr sz="2400">
              <a:latin typeface="Times New Roman"/>
              <a:cs typeface="Times New Roman"/>
            </a:endParaRPr>
          </a:p>
          <a:p>
            <a:pPr>
              <a:lnSpc>
                <a:spcPct val="100000"/>
              </a:lnSpc>
              <a:spcBef>
                <a:spcPts val="40"/>
              </a:spcBef>
            </a:pPr>
            <a:endParaRPr sz="3200">
              <a:latin typeface="Times New Roman"/>
              <a:cs typeface="Times New Roman"/>
            </a:endParaRPr>
          </a:p>
          <a:p>
            <a:pPr marL="177800">
              <a:lnSpc>
                <a:spcPct val="100000"/>
              </a:lnSpc>
            </a:pPr>
            <a:r>
              <a:rPr sz="2000" i="1" spc="-5" dirty="0">
                <a:latin typeface="Times New Roman"/>
                <a:cs typeface="Times New Roman"/>
              </a:rPr>
              <a:t>Example </a:t>
            </a:r>
            <a:r>
              <a:rPr sz="2000" i="1" dirty="0">
                <a:latin typeface="Times New Roman"/>
                <a:cs typeface="Times New Roman"/>
              </a:rPr>
              <a:t>7.3.1 Square Wave </a:t>
            </a:r>
            <a:r>
              <a:rPr sz="2000" i="1" spc="-5" dirty="0">
                <a:latin typeface="Times New Roman"/>
                <a:cs typeface="Times New Roman"/>
              </a:rPr>
              <a:t>——High</a:t>
            </a:r>
            <a:r>
              <a:rPr sz="2000" i="1" spc="30" dirty="0">
                <a:latin typeface="Times New Roman"/>
                <a:cs typeface="Times New Roman"/>
              </a:rPr>
              <a:t> </a:t>
            </a:r>
            <a:r>
              <a:rPr sz="2000" i="1" spc="-5" dirty="0">
                <a:latin typeface="Times New Roman"/>
                <a:cs typeface="Times New Roman"/>
              </a:rPr>
              <a:t>Frequency</a:t>
            </a:r>
            <a:endParaRPr sz="2000">
              <a:latin typeface="Times New Roman"/>
              <a:cs typeface="Times New Roman"/>
            </a:endParaRPr>
          </a:p>
          <a:p>
            <a:pPr>
              <a:lnSpc>
                <a:spcPct val="100000"/>
              </a:lnSpc>
              <a:spcBef>
                <a:spcPts val="35"/>
              </a:spcBef>
            </a:pPr>
            <a:endParaRPr sz="1950">
              <a:latin typeface="Times New Roman"/>
              <a:cs typeface="Times New Roman"/>
            </a:endParaRPr>
          </a:p>
          <a:p>
            <a:pPr marL="12700" marR="5080">
              <a:lnSpc>
                <a:spcPct val="100000"/>
              </a:lnSpc>
            </a:pPr>
            <a:r>
              <a:rPr sz="2000" dirty="0">
                <a:latin typeface="Times New Roman"/>
                <a:cs typeface="Times New Roman"/>
              </a:rPr>
              <a:t>One </a:t>
            </a:r>
            <a:r>
              <a:rPr sz="2000" spc="-10" dirty="0">
                <a:latin typeface="Times New Roman"/>
                <a:cs typeface="Times New Roman"/>
              </a:rPr>
              <a:t>simple </a:t>
            </a:r>
            <a:r>
              <a:rPr sz="2000" spc="-5" dirty="0">
                <a:latin typeface="Times New Roman"/>
                <a:cs typeface="Times New Roman"/>
              </a:rPr>
              <a:t>application </a:t>
            </a:r>
            <a:r>
              <a:rPr sz="2000" dirty="0">
                <a:latin typeface="Times New Roman"/>
                <a:cs typeface="Times New Roman"/>
              </a:rPr>
              <a:t>of </a:t>
            </a:r>
            <a:r>
              <a:rPr sz="2000" spc="-5" dirty="0">
                <a:latin typeface="Times New Roman"/>
                <a:cs typeface="Times New Roman"/>
              </a:rPr>
              <a:t>Fourier series, the analysis </a:t>
            </a:r>
            <a:r>
              <a:rPr sz="2000" dirty="0">
                <a:latin typeface="Times New Roman"/>
                <a:cs typeface="Times New Roman"/>
              </a:rPr>
              <a:t>of a </a:t>
            </a:r>
            <a:r>
              <a:rPr sz="2000" spc="-5" dirty="0">
                <a:latin typeface="Times New Roman"/>
                <a:cs typeface="Times New Roman"/>
              </a:rPr>
              <a:t>“square” wave (Fig. </a:t>
            </a:r>
            <a:r>
              <a:rPr sz="2000" dirty="0">
                <a:latin typeface="Times New Roman"/>
                <a:cs typeface="Times New Roman"/>
              </a:rPr>
              <a:t>(7.5))  in </a:t>
            </a:r>
            <a:r>
              <a:rPr sz="2000" spc="-10" dirty="0">
                <a:latin typeface="Times New Roman"/>
                <a:cs typeface="Times New Roman"/>
              </a:rPr>
              <a:t>terms </a:t>
            </a:r>
            <a:r>
              <a:rPr sz="2000" dirty="0">
                <a:latin typeface="Times New Roman"/>
                <a:cs typeface="Times New Roman"/>
              </a:rPr>
              <a:t>of </a:t>
            </a:r>
            <a:r>
              <a:rPr sz="2000" spc="-10" dirty="0">
                <a:latin typeface="Times New Roman"/>
                <a:cs typeface="Times New Roman"/>
              </a:rPr>
              <a:t>its </a:t>
            </a:r>
            <a:r>
              <a:rPr sz="2000" dirty="0">
                <a:latin typeface="Times New Roman"/>
                <a:cs typeface="Times New Roman"/>
              </a:rPr>
              <a:t>Fourier </a:t>
            </a:r>
            <a:r>
              <a:rPr sz="2000" spc="-5" dirty="0">
                <a:latin typeface="Times New Roman"/>
                <a:cs typeface="Times New Roman"/>
              </a:rPr>
              <a:t>components, </a:t>
            </a:r>
            <a:r>
              <a:rPr sz="2000" spc="-10" dirty="0">
                <a:latin typeface="Times New Roman"/>
                <a:cs typeface="Times New Roman"/>
              </a:rPr>
              <a:t>may </a:t>
            </a:r>
            <a:r>
              <a:rPr sz="2000" dirty="0">
                <a:latin typeface="Times New Roman"/>
                <a:cs typeface="Times New Roman"/>
              </a:rPr>
              <a:t>occur </a:t>
            </a:r>
            <a:r>
              <a:rPr sz="2000" spc="-5" dirty="0">
                <a:latin typeface="Times New Roman"/>
                <a:cs typeface="Times New Roman"/>
              </a:rPr>
              <a:t>in electronic circuits </a:t>
            </a:r>
            <a:r>
              <a:rPr sz="2000" dirty="0">
                <a:latin typeface="Times New Roman"/>
                <a:cs typeface="Times New Roman"/>
              </a:rPr>
              <a:t>designed </a:t>
            </a:r>
            <a:r>
              <a:rPr sz="2000" spc="-5" dirty="0">
                <a:latin typeface="Times New Roman"/>
                <a:cs typeface="Times New Roman"/>
              </a:rPr>
              <a:t>to  handle sharply rising pulses. </a:t>
            </a:r>
            <a:r>
              <a:rPr sz="2000" dirty="0">
                <a:latin typeface="Times New Roman"/>
                <a:cs typeface="Times New Roman"/>
              </a:rPr>
              <a:t>Suppose </a:t>
            </a:r>
            <a:r>
              <a:rPr sz="2000" spc="-5" dirty="0">
                <a:latin typeface="Times New Roman"/>
                <a:cs typeface="Times New Roman"/>
              </a:rPr>
              <a:t>that </a:t>
            </a:r>
            <a:r>
              <a:rPr sz="2000" dirty="0">
                <a:latin typeface="Times New Roman"/>
                <a:cs typeface="Times New Roman"/>
              </a:rPr>
              <a:t>our wave </a:t>
            </a:r>
            <a:r>
              <a:rPr sz="2000" spc="-5" dirty="0">
                <a:latin typeface="Times New Roman"/>
                <a:cs typeface="Times New Roman"/>
              </a:rPr>
              <a:t>is </a:t>
            </a:r>
            <a:r>
              <a:rPr sz="2000" dirty="0">
                <a:latin typeface="Times New Roman"/>
                <a:cs typeface="Times New Roman"/>
              </a:rPr>
              <a:t>designed</a:t>
            </a:r>
            <a:r>
              <a:rPr sz="2000" spc="60" dirty="0">
                <a:latin typeface="Times New Roman"/>
                <a:cs typeface="Times New Roman"/>
              </a:rPr>
              <a:t> </a:t>
            </a:r>
            <a:r>
              <a:rPr sz="2000" dirty="0">
                <a:latin typeface="Times New Roman"/>
                <a:cs typeface="Times New Roman"/>
              </a:rPr>
              <a:t>by</a:t>
            </a:r>
            <a:endParaRPr sz="200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72869" y="188976"/>
            <a:ext cx="969010" cy="820419"/>
          </a:xfrm>
          <a:prstGeom prst="rect">
            <a:avLst/>
          </a:prstGeom>
        </p:spPr>
        <p:txBody>
          <a:bodyPr vert="horz" wrap="square" lIns="0" tIns="90170" rIns="0" bIns="0" rtlCol="0">
            <a:spAutoFit/>
          </a:bodyPr>
          <a:lstStyle/>
          <a:p>
            <a:pPr marL="12700">
              <a:lnSpc>
                <a:spcPct val="100000"/>
              </a:lnSpc>
              <a:spcBef>
                <a:spcPts val="710"/>
              </a:spcBef>
            </a:pPr>
            <a:r>
              <a:rPr sz="2100" i="1" dirty="0">
                <a:latin typeface="Times New Roman"/>
                <a:cs typeface="Times New Roman"/>
              </a:rPr>
              <a:t>f </a:t>
            </a:r>
            <a:r>
              <a:rPr sz="2100" spc="65" dirty="0">
                <a:latin typeface="Times New Roman"/>
                <a:cs typeface="Times New Roman"/>
              </a:rPr>
              <a:t>(</a:t>
            </a:r>
            <a:r>
              <a:rPr sz="2100" i="1" spc="65" dirty="0">
                <a:latin typeface="Times New Roman"/>
                <a:cs typeface="Times New Roman"/>
              </a:rPr>
              <a:t>x</a:t>
            </a:r>
            <a:r>
              <a:rPr sz="2100" spc="65" dirty="0">
                <a:latin typeface="Times New Roman"/>
                <a:cs typeface="Times New Roman"/>
              </a:rPr>
              <a:t>) </a:t>
            </a:r>
            <a:r>
              <a:rPr sz="2100" spc="5" dirty="0">
                <a:latin typeface="Symbol"/>
                <a:cs typeface="Symbol"/>
              </a:rPr>
              <a:t></a:t>
            </a:r>
            <a:r>
              <a:rPr sz="2100" spc="-204" dirty="0">
                <a:latin typeface="Times New Roman"/>
                <a:cs typeface="Times New Roman"/>
              </a:rPr>
              <a:t> </a:t>
            </a:r>
            <a:r>
              <a:rPr sz="2100" spc="-20" dirty="0">
                <a:latin typeface="Times New Roman"/>
                <a:cs typeface="Times New Roman"/>
              </a:rPr>
              <a:t>0,</a:t>
            </a:r>
            <a:endParaRPr sz="2100">
              <a:latin typeface="Times New Roman"/>
              <a:cs typeface="Times New Roman"/>
            </a:endParaRPr>
          </a:p>
          <a:p>
            <a:pPr marL="12700">
              <a:lnSpc>
                <a:spcPct val="100000"/>
              </a:lnSpc>
              <a:spcBef>
                <a:spcPts val="610"/>
              </a:spcBef>
            </a:pPr>
            <a:r>
              <a:rPr sz="2100" i="1" dirty="0">
                <a:latin typeface="Times New Roman"/>
                <a:cs typeface="Times New Roman"/>
              </a:rPr>
              <a:t>f </a:t>
            </a:r>
            <a:r>
              <a:rPr sz="2100" spc="65" dirty="0">
                <a:latin typeface="Times New Roman"/>
                <a:cs typeface="Times New Roman"/>
              </a:rPr>
              <a:t>(</a:t>
            </a:r>
            <a:r>
              <a:rPr sz="2100" i="1" spc="65" dirty="0">
                <a:latin typeface="Times New Roman"/>
                <a:cs typeface="Times New Roman"/>
              </a:rPr>
              <a:t>x</a:t>
            </a:r>
            <a:r>
              <a:rPr sz="2100" spc="65" dirty="0">
                <a:latin typeface="Times New Roman"/>
                <a:cs typeface="Times New Roman"/>
              </a:rPr>
              <a:t>) </a:t>
            </a:r>
            <a:r>
              <a:rPr sz="2100" spc="5" dirty="0">
                <a:latin typeface="Symbol"/>
                <a:cs typeface="Symbol"/>
              </a:rPr>
              <a:t></a:t>
            </a:r>
            <a:r>
              <a:rPr sz="2100" spc="-165" dirty="0">
                <a:latin typeface="Times New Roman"/>
                <a:cs typeface="Times New Roman"/>
              </a:rPr>
              <a:t> </a:t>
            </a:r>
            <a:r>
              <a:rPr sz="2100" i="1" spc="-5" dirty="0">
                <a:latin typeface="Times New Roman"/>
                <a:cs typeface="Times New Roman"/>
              </a:rPr>
              <a:t>h</a:t>
            </a:r>
            <a:r>
              <a:rPr sz="2100" spc="-5" dirty="0">
                <a:latin typeface="Times New Roman"/>
                <a:cs typeface="Times New Roman"/>
              </a:rPr>
              <a:t>,</a:t>
            </a:r>
            <a:endParaRPr sz="2100">
              <a:latin typeface="Times New Roman"/>
              <a:cs typeface="Times New Roman"/>
            </a:endParaRPr>
          </a:p>
        </p:txBody>
      </p:sp>
      <p:sp>
        <p:nvSpPr>
          <p:cNvPr id="3" name="object 3"/>
          <p:cNvSpPr txBox="1"/>
          <p:nvPr/>
        </p:nvSpPr>
        <p:spPr>
          <a:xfrm>
            <a:off x="3298190" y="197552"/>
            <a:ext cx="1177290" cy="789940"/>
          </a:xfrm>
          <a:prstGeom prst="rect">
            <a:avLst/>
          </a:prstGeom>
        </p:spPr>
        <p:txBody>
          <a:bodyPr vert="horz" wrap="square" lIns="0" tIns="11430" rIns="0" bIns="0" rtlCol="0">
            <a:spAutoFit/>
          </a:bodyPr>
          <a:lstStyle/>
          <a:p>
            <a:pPr marL="12700" marR="5080" indent="3810">
              <a:lnSpc>
                <a:spcPct val="122400"/>
              </a:lnSpc>
              <a:spcBef>
                <a:spcPts val="90"/>
              </a:spcBef>
            </a:pPr>
            <a:r>
              <a:rPr sz="2000" spc="-25" dirty="0">
                <a:latin typeface="Symbol"/>
                <a:cs typeface="Symbol"/>
              </a:rPr>
              <a:t></a:t>
            </a:r>
            <a:r>
              <a:rPr sz="2000" spc="-25" dirty="0">
                <a:latin typeface="Times New Roman"/>
                <a:cs typeface="Times New Roman"/>
              </a:rPr>
              <a:t> </a:t>
            </a:r>
            <a:r>
              <a:rPr sz="2050" spc="-50" dirty="0">
                <a:latin typeface="Symbol"/>
                <a:cs typeface="Symbol"/>
              </a:rPr>
              <a:t></a:t>
            </a:r>
            <a:r>
              <a:rPr sz="2050" spc="-50" dirty="0">
                <a:latin typeface="Times New Roman"/>
                <a:cs typeface="Times New Roman"/>
              </a:rPr>
              <a:t> </a:t>
            </a:r>
            <a:r>
              <a:rPr sz="2000" spc="-25" dirty="0">
                <a:latin typeface="Symbol"/>
                <a:cs typeface="Symbol"/>
              </a:rPr>
              <a:t></a:t>
            </a:r>
            <a:r>
              <a:rPr sz="2000" spc="-25" dirty="0">
                <a:latin typeface="Times New Roman"/>
                <a:cs typeface="Times New Roman"/>
              </a:rPr>
              <a:t> </a:t>
            </a:r>
            <a:r>
              <a:rPr sz="2000" i="1" spc="-10" dirty="0">
                <a:latin typeface="Times New Roman"/>
                <a:cs typeface="Times New Roman"/>
              </a:rPr>
              <a:t>x </a:t>
            </a:r>
            <a:r>
              <a:rPr sz="2000" spc="-25" dirty="0">
                <a:latin typeface="Symbol"/>
                <a:cs typeface="Symbol"/>
              </a:rPr>
              <a:t></a:t>
            </a:r>
            <a:r>
              <a:rPr sz="2000" spc="-100" dirty="0">
                <a:latin typeface="Times New Roman"/>
                <a:cs typeface="Times New Roman"/>
              </a:rPr>
              <a:t> </a:t>
            </a:r>
            <a:r>
              <a:rPr sz="2000" spc="-25" dirty="0">
                <a:latin typeface="Times New Roman"/>
                <a:cs typeface="Times New Roman"/>
              </a:rPr>
              <a:t>0,  </a:t>
            </a:r>
            <a:r>
              <a:rPr sz="2000" spc="-10" dirty="0">
                <a:latin typeface="Times New Roman"/>
                <a:cs typeface="Times New Roman"/>
              </a:rPr>
              <a:t>0</a:t>
            </a:r>
            <a:r>
              <a:rPr sz="2000" spc="-105" dirty="0">
                <a:latin typeface="Times New Roman"/>
                <a:cs typeface="Times New Roman"/>
              </a:rPr>
              <a:t> </a:t>
            </a:r>
            <a:r>
              <a:rPr sz="2000" spc="-25" dirty="0">
                <a:latin typeface="Symbol"/>
                <a:cs typeface="Symbol"/>
              </a:rPr>
              <a:t></a:t>
            </a:r>
            <a:r>
              <a:rPr sz="2000" spc="45" dirty="0">
                <a:latin typeface="Times New Roman"/>
                <a:cs typeface="Times New Roman"/>
              </a:rPr>
              <a:t> </a:t>
            </a:r>
            <a:r>
              <a:rPr sz="2000" i="1" spc="-10" dirty="0">
                <a:latin typeface="Times New Roman"/>
                <a:cs typeface="Times New Roman"/>
              </a:rPr>
              <a:t>x</a:t>
            </a:r>
            <a:r>
              <a:rPr sz="2000" i="1" spc="-70" dirty="0">
                <a:latin typeface="Times New Roman"/>
                <a:cs typeface="Times New Roman"/>
              </a:rPr>
              <a:t> </a:t>
            </a:r>
            <a:r>
              <a:rPr sz="2000" spc="-25" dirty="0">
                <a:latin typeface="Symbol"/>
                <a:cs typeface="Symbol"/>
              </a:rPr>
              <a:t></a:t>
            </a:r>
            <a:r>
              <a:rPr sz="2000" spc="-190" dirty="0">
                <a:latin typeface="Times New Roman"/>
                <a:cs typeface="Times New Roman"/>
              </a:rPr>
              <a:t> </a:t>
            </a:r>
            <a:r>
              <a:rPr sz="2050" spc="-50" dirty="0">
                <a:latin typeface="Symbol"/>
                <a:cs typeface="Symbol"/>
              </a:rPr>
              <a:t></a:t>
            </a:r>
            <a:r>
              <a:rPr sz="2050" spc="-305" dirty="0">
                <a:latin typeface="Times New Roman"/>
                <a:cs typeface="Times New Roman"/>
              </a:rPr>
              <a:t> </a:t>
            </a:r>
            <a:r>
              <a:rPr sz="2000" spc="-5" dirty="0">
                <a:latin typeface="Times New Roman"/>
                <a:cs typeface="Times New Roman"/>
              </a:rPr>
              <a:t>.</a:t>
            </a:r>
            <a:endParaRPr sz="2000">
              <a:latin typeface="Times New Roman"/>
              <a:cs typeface="Times New Roman"/>
            </a:endParaRPr>
          </a:p>
        </p:txBody>
      </p:sp>
      <p:sp>
        <p:nvSpPr>
          <p:cNvPr id="4" name="object 4"/>
          <p:cNvSpPr txBox="1"/>
          <p:nvPr/>
        </p:nvSpPr>
        <p:spPr>
          <a:xfrm>
            <a:off x="5713729" y="49022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30</a:t>
            </a:r>
            <a:r>
              <a:rPr sz="2000" dirty="0">
                <a:latin typeface="Times New Roman"/>
                <a:cs typeface="Times New Roman"/>
              </a:rPr>
              <a:t>)</a:t>
            </a:r>
            <a:endParaRPr sz="2000">
              <a:latin typeface="Times New Roman"/>
              <a:cs typeface="Times New Roman"/>
            </a:endParaRPr>
          </a:p>
        </p:txBody>
      </p:sp>
      <p:sp>
        <p:nvSpPr>
          <p:cNvPr id="5" name="object 5"/>
          <p:cNvSpPr/>
          <p:nvPr/>
        </p:nvSpPr>
        <p:spPr>
          <a:xfrm>
            <a:off x="1747783" y="1256789"/>
            <a:ext cx="4620506" cy="1829949"/>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523240" y="3449320"/>
            <a:ext cx="3713479"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From </a:t>
            </a:r>
            <a:r>
              <a:rPr sz="2000" spc="-5" dirty="0">
                <a:latin typeface="Times New Roman"/>
                <a:cs typeface="Times New Roman"/>
              </a:rPr>
              <a:t>Eqs. </a:t>
            </a:r>
            <a:r>
              <a:rPr sz="2000" dirty="0">
                <a:latin typeface="Times New Roman"/>
                <a:cs typeface="Times New Roman"/>
              </a:rPr>
              <a:t>(7.11) and (7.12) we</a:t>
            </a:r>
            <a:r>
              <a:rPr sz="2000" spc="-35" dirty="0">
                <a:latin typeface="Times New Roman"/>
                <a:cs typeface="Times New Roman"/>
              </a:rPr>
              <a:t> </a:t>
            </a:r>
            <a:r>
              <a:rPr sz="2000" dirty="0">
                <a:latin typeface="Times New Roman"/>
                <a:cs typeface="Times New Roman"/>
              </a:rPr>
              <a:t>find</a:t>
            </a:r>
            <a:endParaRPr sz="2000">
              <a:latin typeface="Times New Roman"/>
              <a:cs typeface="Times New Roman"/>
            </a:endParaRPr>
          </a:p>
        </p:txBody>
      </p:sp>
      <p:sp>
        <p:nvSpPr>
          <p:cNvPr id="7" name="object 7"/>
          <p:cNvSpPr txBox="1"/>
          <p:nvPr/>
        </p:nvSpPr>
        <p:spPr>
          <a:xfrm>
            <a:off x="2147570" y="3970020"/>
            <a:ext cx="946150" cy="379095"/>
          </a:xfrm>
          <a:prstGeom prst="rect">
            <a:avLst/>
          </a:prstGeom>
        </p:spPr>
        <p:txBody>
          <a:bodyPr vert="horz" wrap="square" lIns="0" tIns="15240" rIns="0" bIns="0" rtlCol="0">
            <a:spAutoFit/>
          </a:bodyPr>
          <a:lstStyle/>
          <a:p>
            <a:pPr marL="12700">
              <a:lnSpc>
                <a:spcPct val="100000"/>
              </a:lnSpc>
              <a:spcBef>
                <a:spcPts val="120"/>
              </a:spcBef>
            </a:pPr>
            <a:r>
              <a:rPr sz="2300" i="1" spc="15" dirty="0">
                <a:latin typeface="Times New Roman"/>
                <a:cs typeface="Times New Roman"/>
              </a:rPr>
              <a:t>hdt </a:t>
            </a:r>
            <a:r>
              <a:rPr sz="2300" spc="35" dirty="0">
                <a:latin typeface="Symbol"/>
                <a:cs typeface="Symbol"/>
              </a:rPr>
              <a:t></a:t>
            </a:r>
            <a:r>
              <a:rPr sz="2300" spc="-55" dirty="0">
                <a:latin typeface="Times New Roman"/>
                <a:cs typeface="Times New Roman"/>
              </a:rPr>
              <a:t> </a:t>
            </a:r>
            <a:r>
              <a:rPr sz="2300" i="1" spc="15" dirty="0">
                <a:latin typeface="Times New Roman"/>
                <a:cs typeface="Times New Roman"/>
              </a:rPr>
              <a:t>h</a:t>
            </a:r>
            <a:r>
              <a:rPr sz="2300" spc="15" dirty="0">
                <a:latin typeface="Times New Roman"/>
                <a:cs typeface="Times New Roman"/>
              </a:rPr>
              <a:t>,</a:t>
            </a:r>
            <a:endParaRPr sz="2300">
              <a:latin typeface="Times New Roman"/>
              <a:cs typeface="Times New Roman"/>
            </a:endParaRPr>
          </a:p>
        </p:txBody>
      </p:sp>
      <p:sp>
        <p:nvSpPr>
          <p:cNvPr id="8" name="object 8"/>
          <p:cNvSpPr txBox="1"/>
          <p:nvPr/>
        </p:nvSpPr>
        <p:spPr>
          <a:xfrm>
            <a:off x="1591310" y="3740426"/>
            <a:ext cx="211454" cy="838200"/>
          </a:xfrm>
          <a:prstGeom prst="rect">
            <a:avLst/>
          </a:prstGeom>
        </p:spPr>
        <p:txBody>
          <a:bodyPr vert="horz" wrap="square" lIns="0" tIns="60325" rIns="0" bIns="0" rtlCol="0">
            <a:spAutoFit/>
          </a:bodyPr>
          <a:lstStyle/>
          <a:p>
            <a:pPr marL="48895">
              <a:lnSpc>
                <a:spcPct val="100000"/>
              </a:lnSpc>
              <a:spcBef>
                <a:spcPts val="475"/>
              </a:spcBef>
            </a:pPr>
            <a:r>
              <a:rPr sz="2300" u="sng" spc="20" dirty="0">
                <a:uFill>
                  <a:solidFill>
                    <a:srgbClr val="000000"/>
                  </a:solidFill>
                </a:uFill>
                <a:latin typeface="Times New Roman"/>
                <a:cs typeface="Times New Roman"/>
              </a:rPr>
              <a:t>1</a:t>
            </a:r>
            <a:endParaRPr sz="2300">
              <a:latin typeface="Times New Roman"/>
              <a:cs typeface="Times New Roman"/>
            </a:endParaRPr>
          </a:p>
          <a:p>
            <a:pPr marL="12700">
              <a:lnSpc>
                <a:spcPct val="100000"/>
              </a:lnSpc>
              <a:spcBef>
                <a:spcPts val="380"/>
              </a:spcBef>
            </a:pPr>
            <a:r>
              <a:rPr sz="2400" spc="-20" dirty="0">
                <a:latin typeface="Symbol"/>
                <a:cs typeface="Symbol"/>
              </a:rPr>
              <a:t></a:t>
            </a:r>
            <a:endParaRPr sz="2400">
              <a:latin typeface="Symbol"/>
              <a:cs typeface="Symbol"/>
            </a:endParaRPr>
          </a:p>
        </p:txBody>
      </p:sp>
      <p:sp>
        <p:nvSpPr>
          <p:cNvPr id="9" name="object 9"/>
          <p:cNvSpPr txBox="1"/>
          <p:nvPr/>
        </p:nvSpPr>
        <p:spPr>
          <a:xfrm>
            <a:off x="1949450" y="4254500"/>
            <a:ext cx="113030" cy="231140"/>
          </a:xfrm>
          <a:prstGeom prst="rect">
            <a:avLst/>
          </a:prstGeom>
        </p:spPr>
        <p:txBody>
          <a:bodyPr vert="horz" wrap="square" lIns="0" tIns="12700" rIns="0" bIns="0" rtlCol="0">
            <a:spAutoFit/>
          </a:bodyPr>
          <a:lstStyle/>
          <a:p>
            <a:pPr marL="12700">
              <a:lnSpc>
                <a:spcPct val="100000"/>
              </a:lnSpc>
              <a:spcBef>
                <a:spcPts val="100"/>
              </a:spcBef>
            </a:pPr>
            <a:r>
              <a:rPr sz="1350" spc="10" dirty="0">
                <a:latin typeface="Times New Roman"/>
                <a:cs typeface="Times New Roman"/>
              </a:rPr>
              <a:t>0</a:t>
            </a:r>
            <a:endParaRPr sz="1350">
              <a:latin typeface="Times New Roman"/>
              <a:cs typeface="Times New Roman"/>
            </a:endParaRPr>
          </a:p>
        </p:txBody>
      </p:sp>
      <p:sp>
        <p:nvSpPr>
          <p:cNvPr id="10" name="object 10"/>
          <p:cNvSpPr txBox="1"/>
          <p:nvPr/>
        </p:nvSpPr>
        <p:spPr>
          <a:xfrm>
            <a:off x="1172210" y="4166870"/>
            <a:ext cx="113030" cy="231140"/>
          </a:xfrm>
          <a:prstGeom prst="rect">
            <a:avLst/>
          </a:prstGeom>
        </p:spPr>
        <p:txBody>
          <a:bodyPr vert="horz" wrap="square" lIns="0" tIns="12700" rIns="0" bIns="0" rtlCol="0">
            <a:spAutoFit/>
          </a:bodyPr>
          <a:lstStyle/>
          <a:p>
            <a:pPr marL="12700">
              <a:lnSpc>
                <a:spcPct val="100000"/>
              </a:lnSpc>
              <a:spcBef>
                <a:spcPts val="100"/>
              </a:spcBef>
            </a:pPr>
            <a:r>
              <a:rPr sz="1350" spc="10" dirty="0">
                <a:latin typeface="Times New Roman"/>
                <a:cs typeface="Times New Roman"/>
              </a:rPr>
              <a:t>0</a:t>
            </a:r>
            <a:endParaRPr sz="1350">
              <a:latin typeface="Times New Roman"/>
              <a:cs typeface="Times New Roman"/>
            </a:endParaRPr>
          </a:p>
        </p:txBody>
      </p:sp>
      <p:sp>
        <p:nvSpPr>
          <p:cNvPr id="11" name="object 11"/>
          <p:cNvSpPr txBox="1"/>
          <p:nvPr/>
        </p:nvSpPr>
        <p:spPr>
          <a:xfrm>
            <a:off x="1022350" y="3970020"/>
            <a:ext cx="525780" cy="379095"/>
          </a:xfrm>
          <a:prstGeom prst="rect">
            <a:avLst/>
          </a:prstGeom>
        </p:spPr>
        <p:txBody>
          <a:bodyPr vert="horz" wrap="square" lIns="0" tIns="15240" rIns="0" bIns="0" rtlCol="0">
            <a:spAutoFit/>
          </a:bodyPr>
          <a:lstStyle/>
          <a:p>
            <a:pPr marL="12700">
              <a:lnSpc>
                <a:spcPct val="100000"/>
              </a:lnSpc>
              <a:spcBef>
                <a:spcPts val="120"/>
              </a:spcBef>
              <a:tabLst>
                <a:tab pos="347345" algn="l"/>
              </a:tabLst>
            </a:pPr>
            <a:r>
              <a:rPr sz="2300" i="1" spc="20" dirty="0">
                <a:latin typeface="Times New Roman"/>
                <a:cs typeface="Times New Roman"/>
              </a:rPr>
              <a:t>a	</a:t>
            </a:r>
            <a:r>
              <a:rPr sz="2300" spc="35" dirty="0">
                <a:latin typeface="Symbol"/>
                <a:cs typeface="Symbol"/>
              </a:rPr>
              <a:t></a:t>
            </a:r>
            <a:endParaRPr sz="2300">
              <a:latin typeface="Symbol"/>
              <a:cs typeface="Symbol"/>
            </a:endParaRPr>
          </a:p>
        </p:txBody>
      </p:sp>
      <p:sp>
        <p:nvSpPr>
          <p:cNvPr id="12" name="object 12"/>
          <p:cNvSpPr txBox="1"/>
          <p:nvPr/>
        </p:nvSpPr>
        <p:spPr>
          <a:xfrm>
            <a:off x="1866900" y="3928110"/>
            <a:ext cx="149225" cy="556260"/>
          </a:xfrm>
          <a:prstGeom prst="rect">
            <a:avLst/>
          </a:prstGeom>
        </p:spPr>
        <p:txBody>
          <a:bodyPr vert="horz" wrap="square" lIns="0" tIns="16510" rIns="0" bIns="0" rtlCol="0">
            <a:spAutoFit/>
          </a:bodyPr>
          <a:lstStyle/>
          <a:p>
            <a:pPr marL="12700">
              <a:lnSpc>
                <a:spcPct val="100000"/>
              </a:lnSpc>
              <a:spcBef>
                <a:spcPts val="130"/>
              </a:spcBef>
            </a:pPr>
            <a:r>
              <a:rPr sz="3450" spc="25" dirty="0">
                <a:latin typeface="Symbol"/>
                <a:cs typeface="Symbol"/>
              </a:rPr>
              <a:t></a:t>
            </a:r>
            <a:endParaRPr sz="3450">
              <a:latin typeface="Symbol"/>
              <a:cs typeface="Symbol"/>
            </a:endParaRPr>
          </a:p>
        </p:txBody>
      </p:sp>
      <p:sp>
        <p:nvSpPr>
          <p:cNvPr id="13" name="object 13"/>
          <p:cNvSpPr txBox="1"/>
          <p:nvPr/>
        </p:nvSpPr>
        <p:spPr>
          <a:xfrm>
            <a:off x="1982470" y="3864642"/>
            <a:ext cx="121920" cy="238760"/>
          </a:xfrm>
          <a:prstGeom prst="rect">
            <a:avLst/>
          </a:prstGeom>
        </p:spPr>
        <p:txBody>
          <a:bodyPr vert="horz" wrap="square" lIns="0" tIns="12700" rIns="0" bIns="0" rtlCol="0">
            <a:spAutoFit/>
          </a:bodyPr>
          <a:lstStyle/>
          <a:p>
            <a:pPr marL="12700">
              <a:lnSpc>
                <a:spcPct val="100000"/>
              </a:lnSpc>
              <a:spcBef>
                <a:spcPts val="100"/>
              </a:spcBef>
            </a:pPr>
            <a:r>
              <a:rPr sz="1400" spc="-15" dirty="0">
                <a:latin typeface="Symbol"/>
                <a:cs typeface="Symbol"/>
              </a:rPr>
              <a:t></a:t>
            </a:r>
            <a:endParaRPr sz="1400">
              <a:latin typeface="Symbol"/>
              <a:cs typeface="Symbol"/>
            </a:endParaRPr>
          </a:p>
        </p:txBody>
      </p:sp>
      <p:sp>
        <p:nvSpPr>
          <p:cNvPr id="14" name="object 14"/>
          <p:cNvSpPr/>
          <p:nvPr/>
        </p:nvSpPr>
        <p:spPr>
          <a:xfrm>
            <a:off x="1605280" y="4961890"/>
            <a:ext cx="213360" cy="0"/>
          </a:xfrm>
          <a:custGeom>
            <a:avLst/>
            <a:gdLst/>
            <a:ahLst/>
            <a:cxnLst/>
            <a:rect l="l" t="t" r="r" b="b"/>
            <a:pathLst>
              <a:path w="213360">
                <a:moveTo>
                  <a:pt x="0" y="0"/>
                </a:moveTo>
                <a:lnTo>
                  <a:pt x="213359" y="0"/>
                </a:lnTo>
              </a:path>
            </a:pathLst>
          </a:custGeom>
          <a:ln w="12700">
            <a:solidFill>
              <a:srgbClr val="000000"/>
            </a:solidFill>
          </a:ln>
        </p:spPr>
        <p:txBody>
          <a:bodyPr wrap="square" lIns="0" tIns="0" rIns="0" bIns="0" rtlCol="0"/>
          <a:lstStyle/>
          <a:p>
            <a:endParaRPr/>
          </a:p>
        </p:txBody>
      </p:sp>
      <p:sp>
        <p:nvSpPr>
          <p:cNvPr id="15" name="object 15"/>
          <p:cNvSpPr txBox="1"/>
          <p:nvPr/>
        </p:nvSpPr>
        <p:spPr>
          <a:xfrm>
            <a:off x="1860550" y="4688840"/>
            <a:ext cx="134620" cy="551180"/>
          </a:xfrm>
          <a:prstGeom prst="rect">
            <a:avLst/>
          </a:prstGeom>
        </p:spPr>
        <p:txBody>
          <a:bodyPr vert="horz" wrap="square" lIns="0" tIns="12700" rIns="0" bIns="0" rtlCol="0">
            <a:spAutoFit/>
          </a:bodyPr>
          <a:lstStyle/>
          <a:p>
            <a:pPr marL="12700">
              <a:lnSpc>
                <a:spcPct val="100000"/>
              </a:lnSpc>
              <a:spcBef>
                <a:spcPts val="100"/>
              </a:spcBef>
            </a:pPr>
            <a:r>
              <a:rPr sz="3450" spc="-300" dirty="0">
                <a:latin typeface="Symbol"/>
                <a:cs typeface="Symbol"/>
              </a:rPr>
              <a:t></a:t>
            </a:r>
            <a:endParaRPr sz="3450">
              <a:latin typeface="Symbol"/>
              <a:cs typeface="Symbol"/>
            </a:endParaRPr>
          </a:p>
        </p:txBody>
      </p:sp>
      <p:sp>
        <p:nvSpPr>
          <p:cNvPr id="16" name="object 16"/>
          <p:cNvSpPr txBox="1"/>
          <p:nvPr/>
        </p:nvSpPr>
        <p:spPr>
          <a:xfrm>
            <a:off x="1943100" y="4625520"/>
            <a:ext cx="1748789" cy="615950"/>
          </a:xfrm>
          <a:prstGeom prst="rect">
            <a:avLst/>
          </a:prstGeom>
        </p:spPr>
        <p:txBody>
          <a:bodyPr vert="horz" wrap="square" lIns="0" tIns="17145" rIns="0" bIns="0" rtlCol="0">
            <a:spAutoFit/>
          </a:bodyPr>
          <a:lstStyle/>
          <a:p>
            <a:pPr marL="45720">
              <a:lnSpc>
                <a:spcPts val="1200"/>
              </a:lnSpc>
              <a:spcBef>
                <a:spcPts val="135"/>
              </a:spcBef>
            </a:pPr>
            <a:r>
              <a:rPr sz="1350" dirty="0">
                <a:latin typeface="Symbol"/>
                <a:cs typeface="Symbol"/>
              </a:rPr>
              <a:t></a:t>
            </a:r>
            <a:endParaRPr sz="1350">
              <a:latin typeface="Symbol"/>
              <a:cs typeface="Symbol"/>
            </a:endParaRPr>
          </a:p>
          <a:p>
            <a:pPr marL="208279">
              <a:lnSpc>
                <a:spcPts val="2065"/>
              </a:lnSpc>
            </a:pPr>
            <a:r>
              <a:rPr sz="2300" i="1" spc="5" dirty="0">
                <a:latin typeface="Times New Roman"/>
                <a:cs typeface="Times New Roman"/>
              </a:rPr>
              <a:t>h</a:t>
            </a:r>
            <a:r>
              <a:rPr sz="2300" i="1" spc="-310" dirty="0">
                <a:latin typeface="Times New Roman"/>
                <a:cs typeface="Times New Roman"/>
              </a:rPr>
              <a:t> </a:t>
            </a:r>
            <a:r>
              <a:rPr sz="2300" dirty="0">
                <a:latin typeface="Times New Roman"/>
                <a:cs typeface="Times New Roman"/>
              </a:rPr>
              <a:t>cos</a:t>
            </a:r>
            <a:r>
              <a:rPr sz="2300" spc="-270" dirty="0">
                <a:latin typeface="Times New Roman"/>
                <a:cs typeface="Times New Roman"/>
              </a:rPr>
              <a:t> </a:t>
            </a:r>
            <a:r>
              <a:rPr sz="2300" i="1" spc="5" dirty="0">
                <a:latin typeface="Times New Roman"/>
                <a:cs typeface="Times New Roman"/>
              </a:rPr>
              <a:t>ntdt</a:t>
            </a:r>
            <a:r>
              <a:rPr sz="2300" i="1" spc="50" dirty="0">
                <a:latin typeface="Times New Roman"/>
                <a:cs typeface="Times New Roman"/>
              </a:rPr>
              <a:t> </a:t>
            </a:r>
            <a:r>
              <a:rPr sz="2300" spc="15" dirty="0">
                <a:latin typeface="Symbol"/>
                <a:cs typeface="Symbol"/>
              </a:rPr>
              <a:t></a:t>
            </a:r>
            <a:r>
              <a:rPr sz="2300" spc="-105" dirty="0">
                <a:latin typeface="Times New Roman"/>
                <a:cs typeface="Times New Roman"/>
              </a:rPr>
              <a:t> </a:t>
            </a:r>
            <a:r>
              <a:rPr sz="2300" spc="5" dirty="0">
                <a:latin typeface="Times New Roman"/>
                <a:cs typeface="Times New Roman"/>
              </a:rPr>
              <a:t>0</a:t>
            </a:r>
            <a:endParaRPr sz="2300">
              <a:latin typeface="Times New Roman"/>
              <a:cs typeface="Times New Roman"/>
            </a:endParaRPr>
          </a:p>
          <a:p>
            <a:pPr marL="12700">
              <a:lnSpc>
                <a:spcPts val="1345"/>
              </a:lnSpc>
            </a:pPr>
            <a:r>
              <a:rPr sz="1350" spc="-5" dirty="0">
                <a:latin typeface="Times New Roman"/>
                <a:cs typeface="Times New Roman"/>
              </a:rPr>
              <a:t>0</a:t>
            </a:r>
            <a:endParaRPr sz="1350">
              <a:latin typeface="Times New Roman"/>
              <a:cs typeface="Times New Roman"/>
            </a:endParaRPr>
          </a:p>
        </p:txBody>
      </p:sp>
      <p:sp>
        <p:nvSpPr>
          <p:cNvPr id="17" name="object 17"/>
          <p:cNvSpPr txBox="1"/>
          <p:nvPr/>
        </p:nvSpPr>
        <p:spPr>
          <a:xfrm>
            <a:off x="1590039" y="4944975"/>
            <a:ext cx="187960" cy="388620"/>
          </a:xfrm>
          <a:prstGeom prst="rect">
            <a:avLst/>
          </a:prstGeom>
        </p:spPr>
        <p:txBody>
          <a:bodyPr vert="horz" wrap="square" lIns="0" tIns="16510" rIns="0" bIns="0" rtlCol="0">
            <a:spAutoFit/>
          </a:bodyPr>
          <a:lstStyle/>
          <a:p>
            <a:pPr marL="12700">
              <a:lnSpc>
                <a:spcPct val="100000"/>
              </a:lnSpc>
              <a:spcBef>
                <a:spcPts val="130"/>
              </a:spcBef>
            </a:pPr>
            <a:r>
              <a:rPr sz="2350" spc="-15" dirty="0">
                <a:latin typeface="Symbol"/>
                <a:cs typeface="Symbol"/>
              </a:rPr>
              <a:t></a:t>
            </a:r>
            <a:endParaRPr sz="2350">
              <a:latin typeface="Symbol"/>
              <a:cs typeface="Symbol"/>
            </a:endParaRPr>
          </a:p>
        </p:txBody>
      </p:sp>
      <p:sp>
        <p:nvSpPr>
          <p:cNvPr id="18" name="object 18"/>
          <p:cNvSpPr txBox="1"/>
          <p:nvPr/>
        </p:nvSpPr>
        <p:spPr>
          <a:xfrm>
            <a:off x="996950" y="4729479"/>
            <a:ext cx="826769" cy="375920"/>
          </a:xfrm>
          <a:prstGeom prst="rect">
            <a:avLst/>
          </a:prstGeom>
        </p:spPr>
        <p:txBody>
          <a:bodyPr vert="horz" wrap="square" lIns="0" tIns="12700" rIns="0" bIns="0" rtlCol="0">
            <a:spAutoFit/>
          </a:bodyPr>
          <a:lstStyle/>
          <a:p>
            <a:pPr marL="38100">
              <a:lnSpc>
                <a:spcPct val="100000"/>
              </a:lnSpc>
              <a:spcBef>
                <a:spcPts val="100"/>
              </a:spcBef>
              <a:tabLst>
                <a:tab pos="374015" algn="l"/>
              </a:tabLst>
            </a:pPr>
            <a:r>
              <a:rPr sz="2300" i="1" spc="5" dirty="0">
                <a:latin typeface="Times New Roman"/>
                <a:cs typeface="Times New Roman"/>
              </a:rPr>
              <a:t>a	</a:t>
            </a:r>
            <a:r>
              <a:rPr sz="2300" spc="15" dirty="0">
                <a:latin typeface="Symbol"/>
                <a:cs typeface="Symbol"/>
              </a:rPr>
              <a:t></a:t>
            </a:r>
            <a:r>
              <a:rPr sz="2300" spc="175" dirty="0">
                <a:latin typeface="Times New Roman"/>
                <a:cs typeface="Times New Roman"/>
              </a:rPr>
              <a:t> </a:t>
            </a:r>
            <a:r>
              <a:rPr sz="3450" spc="7" baseline="35024" dirty="0">
                <a:latin typeface="Times New Roman"/>
                <a:cs typeface="Times New Roman"/>
              </a:rPr>
              <a:t>1</a:t>
            </a:r>
            <a:endParaRPr sz="3450" baseline="35024">
              <a:latin typeface="Times New Roman"/>
              <a:cs typeface="Times New Roman"/>
            </a:endParaRPr>
          </a:p>
        </p:txBody>
      </p:sp>
      <p:sp>
        <p:nvSpPr>
          <p:cNvPr id="19" name="object 19"/>
          <p:cNvSpPr txBox="1"/>
          <p:nvPr/>
        </p:nvSpPr>
        <p:spPr>
          <a:xfrm>
            <a:off x="1173480" y="4925059"/>
            <a:ext cx="111125" cy="229870"/>
          </a:xfrm>
          <a:prstGeom prst="rect">
            <a:avLst/>
          </a:prstGeom>
        </p:spPr>
        <p:txBody>
          <a:bodyPr vert="horz" wrap="square" lIns="0" tIns="11430" rIns="0" bIns="0" rtlCol="0">
            <a:spAutoFit/>
          </a:bodyPr>
          <a:lstStyle/>
          <a:p>
            <a:pPr marL="12700">
              <a:lnSpc>
                <a:spcPct val="100000"/>
              </a:lnSpc>
              <a:spcBef>
                <a:spcPts val="90"/>
              </a:spcBef>
            </a:pPr>
            <a:r>
              <a:rPr sz="1350" i="1" spc="-5" dirty="0">
                <a:latin typeface="Times New Roman"/>
                <a:cs typeface="Times New Roman"/>
              </a:rPr>
              <a:t>n</a:t>
            </a:r>
            <a:endParaRPr sz="1350">
              <a:latin typeface="Times New Roman"/>
              <a:cs typeface="Times New Roman"/>
            </a:endParaRPr>
          </a:p>
        </p:txBody>
      </p:sp>
      <p:sp>
        <p:nvSpPr>
          <p:cNvPr id="20" name="object 20"/>
          <p:cNvSpPr/>
          <p:nvPr/>
        </p:nvSpPr>
        <p:spPr>
          <a:xfrm>
            <a:off x="1446530" y="5761990"/>
            <a:ext cx="191770" cy="0"/>
          </a:xfrm>
          <a:custGeom>
            <a:avLst/>
            <a:gdLst/>
            <a:ahLst/>
            <a:cxnLst/>
            <a:rect l="l" t="t" r="r" b="b"/>
            <a:pathLst>
              <a:path w="191769">
                <a:moveTo>
                  <a:pt x="0" y="0"/>
                </a:moveTo>
                <a:lnTo>
                  <a:pt x="191769" y="0"/>
                </a:lnTo>
              </a:path>
            </a:pathLst>
          </a:custGeom>
          <a:ln w="11430">
            <a:solidFill>
              <a:srgbClr val="000000"/>
            </a:solidFill>
          </a:ln>
        </p:spPr>
        <p:txBody>
          <a:bodyPr wrap="square" lIns="0" tIns="0" rIns="0" bIns="0" rtlCol="0"/>
          <a:lstStyle/>
          <a:p>
            <a:endParaRPr/>
          </a:p>
        </p:txBody>
      </p:sp>
      <p:sp>
        <p:nvSpPr>
          <p:cNvPr id="21" name="object 21"/>
          <p:cNvSpPr/>
          <p:nvPr/>
        </p:nvSpPr>
        <p:spPr>
          <a:xfrm>
            <a:off x="3149600" y="57619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2" name="object 22"/>
          <p:cNvSpPr/>
          <p:nvPr/>
        </p:nvSpPr>
        <p:spPr>
          <a:xfrm>
            <a:off x="5142229" y="56222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3" name="object 23"/>
          <p:cNvSpPr txBox="1"/>
          <p:nvPr/>
        </p:nvSpPr>
        <p:spPr>
          <a:xfrm>
            <a:off x="6733540" y="5551170"/>
            <a:ext cx="99060" cy="340995"/>
          </a:xfrm>
          <a:prstGeom prst="rect">
            <a:avLst/>
          </a:prstGeom>
        </p:spPr>
        <p:txBody>
          <a:bodyPr vert="horz" wrap="square" lIns="0" tIns="15240" rIns="0" bIns="0" rtlCol="0">
            <a:spAutoFit/>
          </a:bodyPr>
          <a:lstStyle/>
          <a:p>
            <a:pPr marL="12700">
              <a:lnSpc>
                <a:spcPct val="100000"/>
              </a:lnSpc>
              <a:spcBef>
                <a:spcPts val="120"/>
              </a:spcBef>
            </a:pPr>
            <a:r>
              <a:rPr sz="2050" spc="5" dirty="0">
                <a:latin typeface="Times New Roman"/>
                <a:cs typeface="Times New Roman"/>
              </a:rPr>
              <a:t>;</a:t>
            </a:r>
            <a:endParaRPr sz="2050">
              <a:latin typeface="Times New Roman"/>
              <a:cs typeface="Times New Roman"/>
            </a:endParaRPr>
          </a:p>
        </p:txBody>
      </p:sp>
      <p:sp>
        <p:nvSpPr>
          <p:cNvPr id="24" name="object 24"/>
          <p:cNvSpPr txBox="1"/>
          <p:nvPr/>
        </p:nvSpPr>
        <p:spPr>
          <a:xfrm>
            <a:off x="5824220" y="5862320"/>
            <a:ext cx="955675" cy="340995"/>
          </a:xfrm>
          <a:prstGeom prst="rect">
            <a:avLst/>
          </a:prstGeom>
        </p:spPr>
        <p:txBody>
          <a:bodyPr vert="horz" wrap="square" lIns="0" tIns="15240" rIns="0" bIns="0" rtlCol="0">
            <a:spAutoFit/>
          </a:bodyPr>
          <a:lstStyle/>
          <a:p>
            <a:pPr marL="12700">
              <a:lnSpc>
                <a:spcPct val="100000"/>
              </a:lnSpc>
              <a:spcBef>
                <a:spcPts val="120"/>
              </a:spcBef>
            </a:pPr>
            <a:r>
              <a:rPr sz="2050" i="1" spc="15" dirty="0">
                <a:latin typeface="Times New Roman"/>
                <a:cs typeface="Times New Roman"/>
              </a:rPr>
              <a:t>n </a:t>
            </a:r>
            <a:r>
              <a:rPr sz="2050" spc="20" dirty="0">
                <a:latin typeface="Symbol"/>
                <a:cs typeface="Symbol"/>
              </a:rPr>
              <a:t></a:t>
            </a:r>
            <a:r>
              <a:rPr sz="2050" spc="-210" dirty="0">
                <a:latin typeface="Times New Roman"/>
                <a:cs typeface="Times New Roman"/>
              </a:rPr>
              <a:t> </a:t>
            </a:r>
            <a:r>
              <a:rPr sz="2050" i="1" spc="-15" dirty="0">
                <a:latin typeface="Times New Roman"/>
                <a:cs typeface="Times New Roman"/>
              </a:rPr>
              <a:t>even</a:t>
            </a:r>
            <a:r>
              <a:rPr sz="2050" spc="-15" dirty="0">
                <a:latin typeface="Times New Roman"/>
                <a:cs typeface="Times New Roman"/>
              </a:rPr>
              <a:t>.</a:t>
            </a:r>
            <a:endParaRPr sz="2050">
              <a:latin typeface="Times New Roman"/>
              <a:cs typeface="Times New Roman"/>
            </a:endParaRPr>
          </a:p>
        </p:txBody>
      </p:sp>
      <p:sp>
        <p:nvSpPr>
          <p:cNvPr id="25" name="object 25"/>
          <p:cNvSpPr txBox="1"/>
          <p:nvPr/>
        </p:nvSpPr>
        <p:spPr>
          <a:xfrm>
            <a:off x="4968240" y="5862320"/>
            <a:ext cx="528955" cy="340995"/>
          </a:xfrm>
          <a:prstGeom prst="rect">
            <a:avLst/>
          </a:prstGeom>
        </p:spPr>
        <p:txBody>
          <a:bodyPr vert="horz" wrap="square" lIns="0" tIns="15240" rIns="0" bIns="0" rtlCol="0">
            <a:spAutoFit/>
          </a:bodyPr>
          <a:lstStyle/>
          <a:p>
            <a:pPr marL="38100">
              <a:lnSpc>
                <a:spcPct val="100000"/>
              </a:lnSpc>
              <a:spcBef>
                <a:spcPts val="120"/>
              </a:spcBef>
              <a:tabLst>
                <a:tab pos="296545" algn="l"/>
              </a:tabLst>
            </a:pPr>
            <a:r>
              <a:rPr sz="3075" spc="-750" baseline="2710" dirty="0">
                <a:latin typeface="Symbol"/>
                <a:cs typeface="Symbol"/>
              </a:rPr>
              <a:t></a:t>
            </a:r>
            <a:r>
              <a:rPr sz="3075" spc="-750" baseline="-13550" dirty="0">
                <a:latin typeface="Symbol"/>
                <a:cs typeface="Symbol"/>
              </a:rPr>
              <a:t></a:t>
            </a:r>
            <a:r>
              <a:rPr sz="3075" spc="-750" baseline="-13550" dirty="0">
                <a:latin typeface="Times New Roman"/>
                <a:cs typeface="Times New Roman"/>
              </a:rPr>
              <a:t>	</a:t>
            </a:r>
            <a:r>
              <a:rPr sz="2050" spc="-15" dirty="0">
                <a:latin typeface="Times New Roman"/>
                <a:cs typeface="Times New Roman"/>
              </a:rPr>
              <a:t>0,</a:t>
            </a:r>
            <a:endParaRPr sz="2050">
              <a:latin typeface="Times New Roman"/>
              <a:cs typeface="Times New Roman"/>
            </a:endParaRPr>
          </a:p>
        </p:txBody>
      </p:sp>
      <p:sp>
        <p:nvSpPr>
          <p:cNvPr id="26" name="object 26"/>
          <p:cNvSpPr txBox="1"/>
          <p:nvPr/>
        </p:nvSpPr>
        <p:spPr>
          <a:xfrm>
            <a:off x="4968240" y="5248909"/>
            <a:ext cx="659765" cy="340995"/>
          </a:xfrm>
          <a:prstGeom prst="rect">
            <a:avLst/>
          </a:prstGeom>
        </p:spPr>
        <p:txBody>
          <a:bodyPr vert="horz" wrap="square" lIns="0" tIns="15240" rIns="0" bIns="0" rtlCol="0">
            <a:spAutoFit/>
          </a:bodyPr>
          <a:lstStyle/>
          <a:p>
            <a:pPr marL="38100">
              <a:lnSpc>
                <a:spcPct val="100000"/>
              </a:lnSpc>
              <a:spcBef>
                <a:spcPts val="120"/>
              </a:spcBef>
            </a:pPr>
            <a:r>
              <a:rPr sz="3075" spc="-750" baseline="-4065" dirty="0">
                <a:latin typeface="Symbol"/>
                <a:cs typeface="Symbol"/>
              </a:rPr>
              <a:t></a:t>
            </a:r>
            <a:r>
              <a:rPr sz="3075" spc="-750" baseline="-32520" dirty="0">
                <a:latin typeface="Symbol"/>
                <a:cs typeface="Symbol"/>
              </a:rPr>
              <a:t></a:t>
            </a:r>
            <a:r>
              <a:rPr sz="3075" spc="-750" baseline="-32520" dirty="0">
                <a:latin typeface="Times New Roman"/>
                <a:cs typeface="Times New Roman"/>
              </a:rPr>
              <a:t> </a:t>
            </a:r>
            <a:r>
              <a:rPr sz="2050" spc="25" dirty="0">
                <a:latin typeface="Times New Roman"/>
                <a:cs typeface="Times New Roman"/>
              </a:rPr>
              <a:t>2</a:t>
            </a:r>
            <a:r>
              <a:rPr sz="2050" i="1" spc="25" dirty="0">
                <a:latin typeface="Times New Roman"/>
                <a:cs typeface="Times New Roman"/>
              </a:rPr>
              <a:t>h</a:t>
            </a:r>
            <a:r>
              <a:rPr sz="2050" i="1" spc="20" dirty="0">
                <a:latin typeface="Times New Roman"/>
                <a:cs typeface="Times New Roman"/>
              </a:rPr>
              <a:t> </a:t>
            </a:r>
            <a:r>
              <a:rPr sz="3075" spc="7" baseline="-35230" dirty="0">
                <a:latin typeface="Times New Roman"/>
                <a:cs typeface="Times New Roman"/>
              </a:rPr>
              <a:t>,</a:t>
            </a:r>
            <a:endParaRPr sz="3075" baseline="-35230">
              <a:latin typeface="Times New Roman"/>
              <a:cs typeface="Times New Roman"/>
            </a:endParaRPr>
          </a:p>
        </p:txBody>
      </p:sp>
      <p:sp>
        <p:nvSpPr>
          <p:cNvPr id="27" name="object 27"/>
          <p:cNvSpPr txBox="1"/>
          <p:nvPr/>
        </p:nvSpPr>
        <p:spPr>
          <a:xfrm>
            <a:off x="1463039" y="5387340"/>
            <a:ext cx="1939925" cy="340995"/>
          </a:xfrm>
          <a:prstGeom prst="rect">
            <a:avLst/>
          </a:prstGeom>
        </p:spPr>
        <p:txBody>
          <a:bodyPr vert="horz" wrap="square" lIns="0" tIns="15240" rIns="0" bIns="0" rtlCol="0">
            <a:spAutoFit/>
          </a:bodyPr>
          <a:lstStyle/>
          <a:p>
            <a:pPr marL="12700">
              <a:lnSpc>
                <a:spcPct val="100000"/>
              </a:lnSpc>
              <a:spcBef>
                <a:spcPts val="120"/>
              </a:spcBef>
              <a:tabLst>
                <a:tab pos="1793875" algn="l"/>
              </a:tabLst>
            </a:pPr>
            <a:r>
              <a:rPr sz="2050" spc="15" dirty="0">
                <a:latin typeface="Times New Roman"/>
                <a:cs typeface="Times New Roman"/>
              </a:rPr>
              <a:t>1	</a:t>
            </a:r>
            <a:r>
              <a:rPr sz="2050" i="1" spc="15" dirty="0">
                <a:latin typeface="Times New Roman"/>
                <a:cs typeface="Times New Roman"/>
              </a:rPr>
              <a:t>h</a:t>
            </a:r>
            <a:endParaRPr sz="2050">
              <a:latin typeface="Times New Roman"/>
              <a:cs typeface="Times New Roman"/>
            </a:endParaRPr>
          </a:p>
        </p:txBody>
      </p:sp>
      <p:sp>
        <p:nvSpPr>
          <p:cNvPr id="28" name="object 28"/>
          <p:cNvSpPr txBox="1"/>
          <p:nvPr/>
        </p:nvSpPr>
        <p:spPr>
          <a:xfrm>
            <a:off x="908050" y="5420359"/>
            <a:ext cx="4568190" cy="497840"/>
          </a:xfrm>
          <a:prstGeom prst="rect">
            <a:avLst/>
          </a:prstGeom>
        </p:spPr>
        <p:txBody>
          <a:bodyPr vert="horz" wrap="square" lIns="0" tIns="12700" rIns="0" bIns="0" rtlCol="0">
            <a:spAutoFit/>
          </a:bodyPr>
          <a:lstStyle/>
          <a:p>
            <a:pPr marL="38100">
              <a:lnSpc>
                <a:spcPct val="100000"/>
              </a:lnSpc>
              <a:spcBef>
                <a:spcPts val="100"/>
              </a:spcBef>
            </a:pPr>
            <a:r>
              <a:rPr sz="2050" i="1" spc="-60" dirty="0">
                <a:latin typeface="Times New Roman"/>
                <a:cs typeface="Times New Roman"/>
              </a:rPr>
              <a:t>b</a:t>
            </a:r>
            <a:r>
              <a:rPr sz="1800" i="1" spc="7" baseline="-23148" dirty="0">
                <a:latin typeface="Times New Roman"/>
                <a:cs typeface="Times New Roman"/>
              </a:rPr>
              <a:t>n</a:t>
            </a:r>
            <a:r>
              <a:rPr sz="1800" i="1" baseline="-23148" dirty="0">
                <a:latin typeface="Times New Roman"/>
                <a:cs typeface="Times New Roman"/>
              </a:rPr>
              <a:t> </a:t>
            </a:r>
            <a:r>
              <a:rPr sz="1800" i="1" spc="172" baseline="-23148" dirty="0">
                <a:latin typeface="Times New Roman"/>
                <a:cs typeface="Times New Roman"/>
              </a:rPr>
              <a:t> </a:t>
            </a:r>
            <a:r>
              <a:rPr sz="2050" spc="20" dirty="0">
                <a:latin typeface="Symbol"/>
                <a:cs typeface="Symbol"/>
              </a:rPr>
              <a:t></a:t>
            </a:r>
            <a:r>
              <a:rPr sz="2050" spc="-35" dirty="0">
                <a:latin typeface="Times New Roman"/>
                <a:cs typeface="Times New Roman"/>
              </a:rPr>
              <a:t> </a:t>
            </a:r>
            <a:r>
              <a:rPr sz="3225" spc="-52" baseline="-41343" dirty="0">
                <a:latin typeface="Symbol"/>
                <a:cs typeface="Symbol"/>
              </a:rPr>
              <a:t></a:t>
            </a:r>
            <a:r>
              <a:rPr sz="3225" spc="345" baseline="-41343" dirty="0">
                <a:latin typeface="Times New Roman"/>
                <a:cs typeface="Times New Roman"/>
              </a:rPr>
              <a:t> </a:t>
            </a:r>
            <a:r>
              <a:rPr sz="4650" spc="-405" baseline="-13440" dirty="0">
                <a:latin typeface="Symbol"/>
                <a:cs typeface="Symbol"/>
              </a:rPr>
              <a:t></a:t>
            </a:r>
            <a:r>
              <a:rPr sz="1800" spc="7" baseline="-53240" dirty="0">
                <a:latin typeface="Times New Roman"/>
                <a:cs typeface="Times New Roman"/>
              </a:rPr>
              <a:t>0</a:t>
            </a:r>
            <a:r>
              <a:rPr sz="1800" baseline="-53240" dirty="0">
                <a:latin typeface="Times New Roman"/>
                <a:cs typeface="Times New Roman"/>
              </a:rPr>
              <a:t>  </a:t>
            </a:r>
            <a:r>
              <a:rPr sz="1800" spc="-187" baseline="-53240" dirty="0">
                <a:latin typeface="Times New Roman"/>
                <a:cs typeface="Times New Roman"/>
              </a:rPr>
              <a:t> </a:t>
            </a:r>
            <a:r>
              <a:rPr sz="2050" i="1" spc="15" dirty="0">
                <a:latin typeface="Times New Roman"/>
                <a:cs typeface="Times New Roman"/>
              </a:rPr>
              <a:t>h</a:t>
            </a:r>
            <a:r>
              <a:rPr sz="2050" i="1" spc="-285" dirty="0">
                <a:latin typeface="Times New Roman"/>
                <a:cs typeface="Times New Roman"/>
              </a:rPr>
              <a:t> </a:t>
            </a:r>
            <a:r>
              <a:rPr sz="2050" dirty="0">
                <a:latin typeface="Times New Roman"/>
                <a:cs typeface="Times New Roman"/>
              </a:rPr>
              <a:t>si</a:t>
            </a:r>
            <a:r>
              <a:rPr sz="2050" spc="15" dirty="0">
                <a:latin typeface="Times New Roman"/>
                <a:cs typeface="Times New Roman"/>
              </a:rPr>
              <a:t>n</a:t>
            </a:r>
            <a:r>
              <a:rPr sz="2050" spc="-140" dirty="0">
                <a:latin typeface="Times New Roman"/>
                <a:cs typeface="Times New Roman"/>
              </a:rPr>
              <a:t> </a:t>
            </a:r>
            <a:r>
              <a:rPr sz="2050" i="1" spc="10" dirty="0">
                <a:latin typeface="Times New Roman"/>
                <a:cs typeface="Times New Roman"/>
              </a:rPr>
              <a:t>ntd</a:t>
            </a:r>
            <a:r>
              <a:rPr sz="2050" i="1" spc="5" dirty="0">
                <a:latin typeface="Times New Roman"/>
                <a:cs typeface="Times New Roman"/>
              </a:rPr>
              <a:t>t</a:t>
            </a:r>
            <a:r>
              <a:rPr sz="2050" i="1" spc="85" dirty="0">
                <a:latin typeface="Times New Roman"/>
                <a:cs typeface="Times New Roman"/>
              </a:rPr>
              <a:t> </a:t>
            </a:r>
            <a:r>
              <a:rPr sz="2050" spc="20" dirty="0">
                <a:latin typeface="Symbol"/>
                <a:cs typeface="Symbol"/>
              </a:rPr>
              <a:t></a:t>
            </a:r>
            <a:r>
              <a:rPr sz="2050" spc="125" dirty="0">
                <a:latin typeface="Times New Roman"/>
                <a:cs typeface="Times New Roman"/>
              </a:rPr>
              <a:t> </a:t>
            </a:r>
            <a:r>
              <a:rPr sz="3075" i="1" spc="15" baseline="-43360" dirty="0">
                <a:latin typeface="Times New Roman"/>
                <a:cs typeface="Times New Roman"/>
              </a:rPr>
              <a:t>n</a:t>
            </a:r>
            <a:r>
              <a:rPr sz="3225" spc="-52" baseline="-41343" dirty="0">
                <a:latin typeface="Symbol"/>
                <a:cs typeface="Symbol"/>
              </a:rPr>
              <a:t></a:t>
            </a:r>
            <a:r>
              <a:rPr sz="3225" spc="254" baseline="-41343" dirty="0">
                <a:latin typeface="Times New Roman"/>
                <a:cs typeface="Times New Roman"/>
              </a:rPr>
              <a:t> </a:t>
            </a:r>
            <a:r>
              <a:rPr sz="2050" spc="-165" dirty="0">
                <a:latin typeface="Times New Roman"/>
                <a:cs typeface="Times New Roman"/>
              </a:rPr>
              <a:t>(</a:t>
            </a:r>
            <a:r>
              <a:rPr sz="2050" spc="15" dirty="0">
                <a:latin typeface="Times New Roman"/>
                <a:cs typeface="Times New Roman"/>
              </a:rPr>
              <a:t>1</a:t>
            </a:r>
            <a:r>
              <a:rPr sz="2050" spc="-325" dirty="0">
                <a:latin typeface="Times New Roman"/>
                <a:cs typeface="Times New Roman"/>
              </a:rPr>
              <a:t> </a:t>
            </a:r>
            <a:r>
              <a:rPr sz="2050" spc="20" dirty="0">
                <a:latin typeface="Symbol"/>
                <a:cs typeface="Symbol"/>
              </a:rPr>
              <a:t></a:t>
            </a:r>
            <a:r>
              <a:rPr sz="2050" spc="-175" dirty="0">
                <a:latin typeface="Times New Roman"/>
                <a:cs typeface="Times New Roman"/>
              </a:rPr>
              <a:t> </a:t>
            </a:r>
            <a:r>
              <a:rPr sz="2050" dirty="0">
                <a:latin typeface="Times New Roman"/>
                <a:cs typeface="Times New Roman"/>
              </a:rPr>
              <a:t>c</a:t>
            </a:r>
            <a:r>
              <a:rPr sz="2050" spc="10" dirty="0">
                <a:latin typeface="Times New Roman"/>
                <a:cs typeface="Times New Roman"/>
              </a:rPr>
              <a:t>os</a:t>
            </a:r>
            <a:r>
              <a:rPr sz="2050" spc="-225" dirty="0">
                <a:latin typeface="Times New Roman"/>
                <a:cs typeface="Times New Roman"/>
              </a:rPr>
              <a:t> </a:t>
            </a:r>
            <a:r>
              <a:rPr sz="2050" i="1" spc="10" dirty="0">
                <a:latin typeface="Times New Roman"/>
                <a:cs typeface="Times New Roman"/>
              </a:rPr>
              <a:t>n</a:t>
            </a:r>
            <a:r>
              <a:rPr sz="2150" spc="-35" dirty="0">
                <a:latin typeface="Symbol"/>
                <a:cs typeface="Symbol"/>
              </a:rPr>
              <a:t></a:t>
            </a:r>
            <a:r>
              <a:rPr sz="2150" spc="-229" dirty="0">
                <a:latin typeface="Times New Roman"/>
                <a:cs typeface="Times New Roman"/>
              </a:rPr>
              <a:t> </a:t>
            </a:r>
            <a:r>
              <a:rPr sz="2050" spc="10" dirty="0">
                <a:latin typeface="Times New Roman"/>
                <a:cs typeface="Times New Roman"/>
              </a:rPr>
              <a:t>)</a:t>
            </a:r>
            <a:r>
              <a:rPr sz="2050" spc="-40" dirty="0">
                <a:latin typeface="Times New Roman"/>
                <a:cs typeface="Times New Roman"/>
              </a:rPr>
              <a:t> </a:t>
            </a:r>
            <a:r>
              <a:rPr sz="2050" spc="20" dirty="0">
                <a:latin typeface="Symbol"/>
                <a:cs typeface="Symbol"/>
              </a:rPr>
              <a:t></a:t>
            </a:r>
            <a:r>
              <a:rPr sz="2050" spc="-45" dirty="0">
                <a:latin typeface="Times New Roman"/>
                <a:cs typeface="Times New Roman"/>
              </a:rPr>
              <a:t> </a:t>
            </a:r>
            <a:r>
              <a:rPr sz="3075" spc="292" baseline="-9485" dirty="0">
                <a:latin typeface="Symbol"/>
                <a:cs typeface="Symbol"/>
              </a:rPr>
              <a:t></a:t>
            </a:r>
            <a:r>
              <a:rPr sz="3075" i="1" spc="15" baseline="-13550" dirty="0">
                <a:latin typeface="Times New Roman"/>
                <a:cs typeface="Times New Roman"/>
              </a:rPr>
              <a:t>n</a:t>
            </a:r>
            <a:r>
              <a:rPr sz="3225" spc="-52" baseline="-12919" dirty="0">
                <a:latin typeface="Symbol"/>
                <a:cs typeface="Symbol"/>
              </a:rPr>
              <a:t></a:t>
            </a:r>
            <a:endParaRPr sz="3225" baseline="-12919">
              <a:latin typeface="Symbol"/>
              <a:cs typeface="Symbol"/>
            </a:endParaRPr>
          </a:p>
        </p:txBody>
      </p:sp>
      <p:sp>
        <p:nvSpPr>
          <p:cNvPr id="29" name="object 29"/>
          <p:cNvSpPr txBox="1"/>
          <p:nvPr/>
        </p:nvSpPr>
        <p:spPr>
          <a:xfrm>
            <a:off x="5872479" y="5412740"/>
            <a:ext cx="817880" cy="340995"/>
          </a:xfrm>
          <a:prstGeom prst="rect">
            <a:avLst/>
          </a:prstGeom>
        </p:spPr>
        <p:txBody>
          <a:bodyPr vert="horz" wrap="square" lIns="0" tIns="15240" rIns="0" bIns="0" rtlCol="0">
            <a:spAutoFit/>
          </a:bodyPr>
          <a:lstStyle/>
          <a:p>
            <a:pPr marL="12700">
              <a:lnSpc>
                <a:spcPct val="100000"/>
              </a:lnSpc>
              <a:spcBef>
                <a:spcPts val="120"/>
              </a:spcBef>
            </a:pPr>
            <a:r>
              <a:rPr sz="2050" i="1" spc="15" dirty="0">
                <a:latin typeface="Times New Roman"/>
                <a:cs typeface="Times New Roman"/>
              </a:rPr>
              <a:t>n </a:t>
            </a:r>
            <a:r>
              <a:rPr sz="2050" spc="20" dirty="0">
                <a:latin typeface="Symbol"/>
                <a:cs typeface="Symbol"/>
              </a:rPr>
              <a:t></a:t>
            </a:r>
            <a:r>
              <a:rPr sz="2050" spc="-195" dirty="0">
                <a:latin typeface="Times New Roman"/>
                <a:cs typeface="Times New Roman"/>
              </a:rPr>
              <a:t> </a:t>
            </a:r>
            <a:r>
              <a:rPr sz="2050" i="1" spc="10" dirty="0">
                <a:latin typeface="Times New Roman"/>
                <a:cs typeface="Times New Roman"/>
              </a:rPr>
              <a:t>odd</a:t>
            </a:r>
            <a:endParaRPr sz="2050">
              <a:latin typeface="Times New Roman"/>
              <a:cs typeface="Times New Roman"/>
            </a:endParaRPr>
          </a:p>
        </p:txBody>
      </p:sp>
      <p:sp>
        <p:nvSpPr>
          <p:cNvPr id="30" name="object 30"/>
          <p:cNvSpPr txBox="1"/>
          <p:nvPr/>
        </p:nvSpPr>
        <p:spPr>
          <a:xfrm>
            <a:off x="1778000" y="5458030"/>
            <a:ext cx="110489" cy="216535"/>
          </a:xfrm>
          <a:prstGeom prst="rect">
            <a:avLst/>
          </a:prstGeom>
        </p:spPr>
        <p:txBody>
          <a:bodyPr vert="horz" wrap="square" lIns="0" tIns="12700" rIns="0" bIns="0" rtlCol="0">
            <a:spAutoFit/>
          </a:bodyPr>
          <a:lstStyle/>
          <a:p>
            <a:pPr marL="12700">
              <a:lnSpc>
                <a:spcPct val="100000"/>
              </a:lnSpc>
              <a:spcBef>
                <a:spcPts val="100"/>
              </a:spcBef>
            </a:pPr>
            <a:r>
              <a:rPr sz="1250" spc="-20" dirty="0">
                <a:latin typeface="Symbol"/>
                <a:cs typeface="Symbol"/>
              </a:rPr>
              <a:t></a:t>
            </a:r>
            <a:endParaRPr sz="1250">
              <a:latin typeface="Symbol"/>
              <a:cs typeface="Symbol"/>
            </a:endParaRPr>
          </a:p>
        </p:txBody>
      </p:sp>
      <p:sp>
        <p:nvSpPr>
          <p:cNvPr id="31" name="object 31"/>
          <p:cNvSpPr txBox="1"/>
          <p:nvPr/>
        </p:nvSpPr>
        <p:spPr>
          <a:xfrm>
            <a:off x="5539740" y="40563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31</a:t>
            </a:r>
            <a:r>
              <a:rPr sz="2000" dirty="0">
                <a:latin typeface="Times New Roman"/>
                <a:cs typeface="Times New Roman"/>
              </a:rPr>
              <a:t>)</a:t>
            </a:r>
            <a:endParaRPr sz="2000">
              <a:latin typeface="Times New Roman"/>
              <a:cs typeface="Times New Roman"/>
            </a:endParaRPr>
          </a:p>
        </p:txBody>
      </p:sp>
      <p:sp>
        <p:nvSpPr>
          <p:cNvPr id="32" name="object 32"/>
          <p:cNvSpPr txBox="1"/>
          <p:nvPr/>
        </p:nvSpPr>
        <p:spPr>
          <a:xfrm>
            <a:off x="5615940" y="47421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32</a:t>
            </a:r>
            <a:r>
              <a:rPr sz="2000" dirty="0">
                <a:latin typeface="Times New Roman"/>
                <a:cs typeface="Times New Roman"/>
              </a:rPr>
              <a:t>)</a:t>
            </a:r>
            <a:endParaRPr sz="2000">
              <a:latin typeface="Times New Roman"/>
              <a:cs typeface="Times New Roman"/>
            </a:endParaRPr>
          </a:p>
        </p:txBody>
      </p:sp>
      <p:sp>
        <p:nvSpPr>
          <p:cNvPr id="33" name="object 33"/>
          <p:cNvSpPr txBox="1"/>
          <p:nvPr/>
        </p:nvSpPr>
        <p:spPr>
          <a:xfrm>
            <a:off x="7520940" y="56565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33</a:t>
            </a:r>
            <a:r>
              <a:rPr sz="2000" dirty="0">
                <a:latin typeface="Times New Roman"/>
                <a:cs typeface="Times New Roman"/>
              </a:rPr>
              <a:t>)</a:t>
            </a:r>
            <a:endParaRPr sz="20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3390" y="261620"/>
            <a:ext cx="224917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The </a:t>
            </a:r>
            <a:r>
              <a:rPr sz="2000" spc="-5" dirty="0">
                <a:latin typeface="Times New Roman"/>
                <a:cs typeface="Times New Roman"/>
              </a:rPr>
              <a:t>resulting series</a:t>
            </a:r>
            <a:r>
              <a:rPr sz="2000" spc="-45" dirty="0">
                <a:latin typeface="Times New Roman"/>
                <a:cs typeface="Times New Roman"/>
              </a:rPr>
              <a:t> </a:t>
            </a:r>
            <a:r>
              <a:rPr sz="2000" spc="-5" dirty="0">
                <a:latin typeface="Times New Roman"/>
                <a:cs typeface="Times New Roman"/>
              </a:rPr>
              <a:t>is</a:t>
            </a:r>
            <a:endParaRPr sz="2000">
              <a:latin typeface="Times New Roman"/>
              <a:cs typeface="Times New Roman"/>
            </a:endParaRPr>
          </a:p>
        </p:txBody>
      </p:sp>
      <p:sp>
        <p:nvSpPr>
          <p:cNvPr id="3" name="object 3"/>
          <p:cNvSpPr/>
          <p:nvPr/>
        </p:nvSpPr>
        <p:spPr>
          <a:xfrm>
            <a:off x="1521460" y="1135380"/>
            <a:ext cx="163830" cy="0"/>
          </a:xfrm>
          <a:custGeom>
            <a:avLst/>
            <a:gdLst/>
            <a:ahLst/>
            <a:cxnLst/>
            <a:rect l="l" t="t" r="r" b="b"/>
            <a:pathLst>
              <a:path w="163830">
                <a:moveTo>
                  <a:pt x="0" y="0"/>
                </a:moveTo>
                <a:lnTo>
                  <a:pt x="163829" y="0"/>
                </a:lnTo>
              </a:path>
            </a:pathLst>
          </a:custGeom>
          <a:ln w="11430">
            <a:solidFill>
              <a:srgbClr val="000000"/>
            </a:solidFill>
          </a:ln>
        </p:spPr>
        <p:txBody>
          <a:bodyPr wrap="square" lIns="0" tIns="0" rIns="0" bIns="0" rtlCol="0"/>
          <a:lstStyle/>
          <a:p>
            <a:endParaRPr/>
          </a:p>
        </p:txBody>
      </p:sp>
      <p:sp>
        <p:nvSpPr>
          <p:cNvPr id="4" name="object 4"/>
          <p:cNvSpPr/>
          <p:nvPr/>
        </p:nvSpPr>
        <p:spPr>
          <a:xfrm>
            <a:off x="1988820" y="1135380"/>
            <a:ext cx="300990" cy="0"/>
          </a:xfrm>
          <a:custGeom>
            <a:avLst/>
            <a:gdLst/>
            <a:ahLst/>
            <a:cxnLst/>
            <a:rect l="l" t="t" r="r" b="b"/>
            <a:pathLst>
              <a:path w="300989">
                <a:moveTo>
                  <a:pt x="0" y="0"/>
                </a:moveTo>
                <a:lnTo>
                  <a:pt x="300990" y="0"/>
                </a:lnTo>
              </a:path>
            </a:pathLst>
          </a:custGeom>
          <a:ln w="11430">
            <a:solidFill>
              <a:srgbClr val="000000"/>
            </a:solidFill>
          </a:ln>
        </p:spPr>
        <p:txBody>
          <a:bodyPr wrap="square" lIns="0" tIns="0" rIns="0" bIns="0" rtlCol="0"/>
          <a:lstStyle/>
          <a:p>
            <a:endParaRPr/>
          </a:p>
        </p:txBody>
      </p:sp>
      <p:sp>
        <p:nvSpPr>
          <p:cNvPr id="5" name="object 5"/>
          <p:cNvSpPr/>
          <p:nvPr/>
        </p:nvSpPr>
        <p:spPr>
          <a:xfrm>
            <a:off x="2421889" y="1135380"/>
            <a:ext cx="502920" cy="0"/>
          </a:xfrm>
          <a:custGeom>
            <a:avLst/>
            <a:gdLst/>
            <a:ahLst/>
            <a:cxnLst/>
            <a:rect l="l" t="t" r="r" b="b"/>
            <a:pathLst>
              <a:path w="502919">
                <a:moveTo>
                  <a:pt x="0" y="0"/>
                </a:moveTo>
                <a:lnTo>
                  <a:pt x="502920" y="0"/>
                </a:lnTo>
              </a:path>
            </a:pathLst>
          </a:custGeom>
          <a:ln w="11430">
            <a:solidFill>
              <a:srgbClr val="000000"/>
            </a:solidFill>
          </a:ln>
        </p:spPr>
        <p:txBody>
          <a:bodyPr wrap="square" lIns="0" tIns="0" rIns="0" bIns="0" rtlCol="0"/>
          <a:lstStyle/>
          <a:p>
            <a:endParaRPr/>
          </a:p>
        </p:txBody>
      </p:sp>
      <p:sp>
        <p:nvSpPr>
          <p:cNvPr id="6" name="object 6"/>
          <p:cNvSpPr/>
          <p:nvPr/>
        </p:nvSpPr>
        <p:spPr>
          <a:xfrm>
            <a:off x="3229610" y="1135380"/>
            <a:ext cx="622300" cy="0"/>
          </a:xfrm>
          <a:custGeom>
            <a:avLst/>
            <a:gdLst/>
            <a:ahLst/>
            <a:cxnLst/>
            <a:rect l="l" t="t" r="r" b="b"/>
            <a:pathLst>
              <a:path w="622300">
                <a:moveTo>
                  <a:pt x="0" y="0"/>
                </a:moveTo>
                <a:lnTo>
                  <a:pt x="622300" y="0"/>
                </a:lnTo>
              </a:path>
            </a:pathLst>
          </a:custGeom>
          <a:ln w="11430">
            <a:solidFill>
              <a:srgbClr val="000000"/>
            </a:solidFill>
          </a:ln>
        </p:spPr>
        <p:txBody>
          <a:bodyPr wrap="square" lIns="0" tIns="0" rIns="0" bIns="0" rtlCol="0"/>
          <a:lstStyle/>
          <a:p>
            <a:endParaRPr/>
          </a:p>
        </p:txBody>
      </p:sp>
      <p:sp>
        <p:nvSpPr>
          <p:cNvPr id="7" name="object 7"/>
          <p:cNvSpPr/>
          <p:nvPr/>
        </p:nvSpPr>
        <p:spPr>
          <a:xfrm>
            <a:off x="4156709" y="1135380"/>
            <a:ext cx="626110" cy="0"/>
          </a:xfrm>
          <a:custGeom>
            <a:avLst/>
            <a:gdLst/>
            <a:ahLst/>
            <a:cxnLst/>
            <a:rect l="l" t="t" r="r" b="b"/>
            <a:pathLst>
              <a:path w="626110">
                <a:moveTo>
                  <a:pt x="0" y="0"/>
                </a:moveTo>
                <a:lnTo>
                  <a:pt x="62611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685800" y="675545"/>
            <a:ext cx="4119879" cy="813435"/>
          </a:xfrm>
          <a:prstGeom prst="rect">
            <a:avLst/>
          </a:prstGeom>
        </p:spPr>
        <p:txBody>
          <a:bodyPr vert="horz" wrap="square" lIns="0" tIns="12700" rIns="0" bIns="0" rtlCol="0">
            <a:spAutoFit/>
          </a:bodyPr>
          <a:lstStyle/>
          <a:p>
            <a:pPr marL="855980" marR="30480" indent="-767080">
              <a:lnSpc>
                <a:spcPct val="123600"/>
              </a:lnSpc>
              <a:spcBef>
                <a:spcPts val="100"/>
              </a:spcBef>
              <a:tabLst>
                <a:tab pos="1353185" algn="l"/>
                <a:tab pos="1920875" algn="l"/>
                <a:tab pos="2552065" algn="l"/>
                <a:tab pos="2792095" algn="l"/>
                <a:tab pos="3479165" algn="l"/>
                <a:tab pos="3719195" algn="l"/>
              </a:tabLst>
            </a:pPr>
            <a:r>
              <a:rPr sz="3075" i="1" spc="7" baseline="-37940" dirty="0">
                <a:latin typeface="Times New Roman"/>
                <a:cs typeface="Times New Roman"/>
              </a:rPr>
              <a:t>f </a:t>
            </a:r>
            <a:r>
              <a:rPr sz="3075" spc="112" baseline="-37940" dirty="0">
                <a:latin typeface="Times New Roman"/>
                <a:cs typeface="Times New Roman"/>
              </a:rPr>
              <a:t>(</a:t>
            </a:r>
            <a:r>
              <a:rPr sz="3075" i="1" spc="112" baseline="-37940" dirty="0">
                <a:latin typeface="Times New Roman"/>
                <a:cs typeface="Times New Roman"/>
              </a:rPr>
              <a:t>x</a:t>
            </a:r>
            <a:r>
              <a:rPr sz="3075" spc="112" baseline="-37940" dirty="0">
                <a:latin typeface="Times New Roman"/>
                <a:cs typeface="Times New Roman"/>
              </a:rPr>
              <a:t>) </a:t>
            </a:r>
            <a:r>
              <a:rPr sz="3075" spc="22" baseline="-37940" dirty="0">
                <a:latin typeface="Symbol"/>
                <a:cs typeface="Symbol"/>
              </a:rPr>
              <a:t></a:t>
            </a:r>
            <a:r>
              <a:rPr sz="3075" spc="22" baseline="-37940" dirty="0">
                <a:latin typeface="Times New Roman"/>
                <a:cs typeface="Times New Roman"/>
              </a:rPr>
              <a:t> </a:t>
            </a:r>
            <a:r>
              <a:rPr sz="2050" i="1" spc="15" dirty="0">
                <a:latin typeface="Times New Roman"/>
                <a:cs typeface="Times New Roman"/>
              </a:rPr>
              <a:t>h </a:t>
            </a:r>
            <a:r>
              <a:rPr sz="3075" spc="22" baseline="-37940" dirty="0">
                <a:latin typeface="Symbol"/>
                <a:cs typeface="Symbol"/>
              </a:rPr>
              <a:t></a:t>
            </a:r>
            <a:r>
              <a:rPr sz="3075" spc="22" baseline="-37940" dirty="0">
                <a:latin typeface="Times New Roman"/>
                <a:cs typeface="Times New Roman"/>
              </a:rPr>
              <a:t>  </a:t>
            </a:r>
            <a:r>
              <a:rPr sz="2050" spc="35" dirty="0">
                <a:latin typeface="Times New Roman"/>
                <a:cs typeface="Times New Roman"/>
              </a:rPr>
              <a:t>2</a:t>
            </a:r>
            <a:r>
              <a:rPr sz="2050" i="1" spc="35" dirty="0">
                <a:latin typeface="Times New Roman"/>
                <a:cs typeface="Times New Roman"/>
              </a:rPr>
              <a:t>h</a:t>
            </a:r>
            <a:r>
              <a:rPr sz="2050" i="1" spc="-85" dirty="0">
                <a:latin typeface="Times New Roman"/>
                <a:cs typeface="Times New Roman"/>
              </a:rPr>
              <a:t> </a:t>
            </a:r>
            <a:r>
              <a:rPr sz="3075" spc="75" baseline="-37940" dirty="0">
                <a:latin typeface="Times New Roman"/>
                <a:cs typeface="Times New Roman"/>
              </a:rPr>
              <a:t>(</a:t>
            </a:r>
            <a:r>
              <a:rPr sz="2050" spc="50" dirty="0">
                <a:latin typeface="Times New Roman"/>
                <a:cs typeface="Times New Roman"/>
              </a:rPr>
              <a:t>sin</a:t>
            </a:r>
            <a:r>
              <a:rPr sz="2050" spc="-110" dirty="0">
                <a:latin typeface="Times New Roman"/>
                <a:cs typeface="Times New Roman"/>
              </a:rPr>
              <a:t> </a:t>
            </a:r>
            <a:r>
              <a:rPr sz="2050" i="1" spc="15" dirty="0">
                <a:latin typeface="Times New Roman"/>
                <a:cs typeface="Times New Roman"/>
              </a:rPr>
              <a:t>x	</a:t>
            </a:r>
            <a:r>
              <a:rPr sz="2050" spc="5" dirty="0">
                <a:latin typeface="Times New Roman"/>
                <a:cs typeface="Times New Roman"/>
              </a:rPr>
              <a:t>sin</a:t>
            </a:r>
            <a:r>
              <a:rPr sz="2050" spc="-254" dirty="0">
                <a:latin typeface="Times New Roman"/>
                <a:cs typeface="Times New Roman"/>
              </a:rPr>
              <a:t> </a:t>
            </a:r>
            <a:r>
              <a:rPr sz="2050" spc="45" dirty="0">
                <a:latin typeface="Times New Roman"/>
                <a:cs typeface="Times New Roman"/>
              </a:rPr>
              <a:t>3</a:t>
            </a:r>
            <a:r>
              <a:rPr sz="2050" i="1" spc="45" dirty="0">
                <a:latin typeface="Times New Roman"/>
                <a:cs typeface="Times New Roman"/>
              </a:rPr>
              <a:t>x	</a:t>
            </a:r>
            <a:r>
              <a:rPr sz="2050" spc="10" dirty="0">
                <a:latin typeface="Times New Roman"/>
                <a:cs typeface="Times New Roman"/>
              </a:rPr>
              <a:t>sin</a:t>
            </a:r>
            <a:r>
              <a:rPr sz="2050" spc="-355" dirty="0">
                <a:latin typeface="Times New Roman"/>
                <a:cs typeface="Times New Roman"/>
              </a:rPr>
              <a:t> </a:t>
            </a:r>
            <a:r>
              <a:rPr sz="2050" spc="60" dirty="0">
                <a:latin typeface="Times New Roman"/>
                <a:cs typeface="Times New Roman"/>
              </a:rPr>
              <a:t>5</a:t>
            </a:r>
            <a:r>
              <a:rPr sz="2050" i="1" spc="60" dirty="0">
                <a:latin typeface="Times New Roman"/>
                <a:cs typeface="Times New Roman"/>
              </a:rPr>
              <a:t>x  </a:t>
            </a:r>
            <a:r>
              <a:rPr sz="2050" spc="15" dirty="0">
                <a:latin typeface="Times New Roman"/>
                <a:cs typeface="Times New Roman"/>
              </a:rPr>
              <a:t>2	</a:t>
            </a:r>
            <a:r>
              <a:rPr sz="2150" spc="-40" dirty="0">
                <a:latin typeface="Symbol"/>
                <a:cs typeface="Symbol"/>
              </a:rPr>
              <a:t></a:t>
            </a:r>
            <a:r>
              <a:rPr sz="2150" spc="-40" dirty="0">
                <a:latin typeface="Times New Roman"/>
                <a:cs typeface="Times New Roman"/>
              </a:rPr>
              <a:t>	</a:t>
            </a:r>
            <a:r>
              <a:rPr sz="2050" spc="15" dirty="0">
                <a:latin typeface="Times New Roman"/>
                <a:cs typeface="Times New Roman"/>
              </a:rPr>
              <a:t>1		3		5</a:t>
            </a:r>
            <a:endParaRPr sz="2050">
              <a:latin typeface="Times New Roman"/>
              <a:cs typeface="Times New Roman"/>
            </a:endParaRPr>
          </a:p>
        </p:txBody>
      </p:sp>
      <p:sp>
        <p:nvSpPr>
          <p:cNvPr id="9" name="object 9"/>
          <p:cNvSpPr txBox="1"/>
          <p:nvPr/>
        </p:nvSpPr>
        <p:spPr>
          <a:xfrm>
            <a:off x="2992120" y="924560"/>
            <a:ext cx="4126229" cy="342900"/>
          </a:xfrm>
          <a:prstGeom prst="rect">
            <a:avLst/>
          </a:prstGeom>
        </p:spPr>
        <p:txBody>
          <a:bodyPr vert="horz" wrap="square" lIns="0" tIns="16510" rIns="0" bIns="0" rtlCol="0">
            <a:spAutoFit/>
          </a:bodyPr>
          <a:lstStyle/>
          <a:p>
            <a:pPr marL="12700">
              <a:lnSpc>
                <a:spcPct val="100000"/>
              </a:lnSpc>
              <a:spcBef>
                <a:spcPts val="130"/>
              </a:spcBef>
              <a:tabLst>
                <a:tab pos="939165" algn="l"/>
                <a:tab pos="1870075" algn="l"/>
                <a:tab pos="3495675" algn="l"/>
              </a:tabLst>
            </a:pPr>
            <a:r>
              <a:rPr sz="2050" spc="15" dirty="0">
                <a:latin typeface="Symbol"/>
                <a:cs typeface="Symbol"/>
              </a:rPr>
              <a:t></a:t>
            </a:r>
            <a:r>
              <a:rPr sz="2050" spc="15" dirty="0">
                <a:latin typeface="Times New Roman"/>
                <a:cs typeface="Times New Roman"/>
              </a:rPr>
              <a:t>	</a:t>
            </a:r>
            <a:r>
              <a:rPr sz="2050" spc="15" dirty="0">
                <a:latin typeface="Symbol"/>
                <a:cs typeface="Symbol"/>
              </a:rPr>
              <a:t></a:t>
            </a:r>
            <a:r>
              <a:rPr sz="2050" spc="15" dirty="0">
                <a:latin typeface="Times New Roman"/>
                <a:cs typeface="Times New Roman"/>
              </a:rPr>
              <a:t>	</a:t>
            </a:r>
            <a:r>
              <a:rPr sz="2050" spc="15" dirty="0">
                <a:latin typeface="Symbol"/>
                <a:cs typeface="Symbol"/>
              </a:rPr>
              <a:t></a:t>
            </a:r>
            <a:r>
              <a:rPr sz="2050" spc="-120" dirty="0">
                <a:latin typeface="Times New Roman"/>
                <a:cs typeface="Times New Roman"/>
              </a:rPr>
              <a:t> </a:t>
            </a:r>
            <a:r>
              <a:rPr sz="2050" spc="590" dirty="0">
                <a:latin typeface="Arial"/>
                <a:cs typeface="Arial"/>
              </a:rPr>
              <a:t></a:t>
            </a:r>
            <a:r>
              <a:rPr sz="2050" spc="5" dirty="0">
                <a:latin typeface="Times New Roman"/>
                <a:cs typeface="Times New Roman"/>
              </a:rPr>
              <a:t>).</a:t>
            </a:r>
            <a:r>
              <a:rPr sz="2050" dirty="0">
                <a:latin typeface="Times New Roman"/>
                <a:cs typeface="Times New Roman"/>
              </a:rPr>
              <a:t>	</a:t>
            </a:r>
            <a:r>
              <a:rPr sz="3000" baseline="-2777" dirty="0">
                <a:latin typeface="Times New Roman"/>
                <a:cs typeface="Times New Roman"/>
              </a:rPr>
              <a:t>(</a:t>
            </a:r>
            <a:r>
              <a:rPr sz="3000" spc="7" baseline="-2777" dirty="0">
                <a:latin typeface="Times New Roman"/>
                <a:cs typeface="Times New Roman"/>
              </a:rPr>
              <a:t>7</a:t>
            </a:r>
            <a:r>
              <a:rPr sz="3000" baseline="-2777" dirty="0">
                <a:latin typeface="Times New Roman"/>
                <a:cs typeface="Times New Roman"/>
              </a:rPr>
              <a:t>.</a:t>
            </a:r>
            <a:r>
              <a:rPr sz="3000" spc="7" baseline="-2777" dirty="0">
                <a:latin typeface="Times New Roman"/>
                <a:cs typeface="Times New Roman"/>
              </a:rPr>
              <a:t>36</a:t>
            </a:r>
            <a:r>
              <a:rPr sz="3000" baseline="-2777" dirty="0">
                <a:latin typeface="Times New Roman"/>
                <a:cs typeface="Times New Roman"/>
              </a:rPr>
              <a:t>)</a:t>
            </a:r>
            <a:endParaRPr sz="3000" baseline="-2777">
              <a:latin typeface="Times New Roman"/>
              <a:cs typeface="Times New Roman"/>
            </a:endParaRPr>
          </a:p>
        </p:txBody>
      </p:sp>
      <p:sp>
        <p:nvSpPr>
          <p:cNvPr id="10" name="object 10"/>
          <p:cNvSpPr txBox="1"/>
          <p:nvPr/>
        </p:nvSpPr>
        <p:spPr>
          <a:xfrm>
            <a:off x="134620" y="1728470"/>
            <a:ext cx="8605520" cy="400685"/>
          </a:xfrm>
          <a:prstGeom prst="rect">
            <a:avLst/>
          </a:prstGeom>
        </p:spPr>
        <p:txBody>
          <a:bodyPr vert="horz" wrap="square" lIns="0" tIns="13970" rIns="0" bIns="0" rtlCol="0">
            <a:spAutoFit/>
          </a:bodyPr>
          <a:lstStyle/>
          <a:p>
            <a:pPr marL="12700">
              <a:lnSpc>
                <a:spcPct val="100000"/>
              </a:lnSpc>
              <a:spcBef>
                <a:spcPts val="110"/>
              </a:spcBef>
              <a:tabLst>
                <a:tab pos="7966075" algn="l"/>
              </a:tabLst>
            </a:pPr>
            <a:r>
              <a:rPr sz="2000" dirty="0">
                <a:latin typeface="Times New Roman"/>
                <a:cs typeface="Times New Roman"/>
              </a:rPr>
              <a:t>Except for </a:t>
            </a:r>
            <a:r>
              <a:rPr sz="2000" spc="-5" dirty="0">
                <a:latin typeface="Times New Roman"/>
                <a:cs typeface="Times New Roman"/>
              </a:rPr>
              <a:t>the first term </a:t>
            </a:r>
            <a:r>
              <a:rPr sz="2000" dirty="0">
                <a:latin typeface="Times New Roman"/>
                <a:cs typeface="Times New Roman"/>
              </a:rPr>
              <a:t>which </a:t>
            </a:r>
            <a:r>
              <a:rPr sz="2000" spc="-5" dirty="0">
                <a:latin typeface="Times New Roman"/>
                <a:cs typeface="Times New Roman"/>
              </a:rPr>
              <a:t>represents an </a:t>
            </a:r>
            <a:r>
              <a:rPr sz="2000" dirty="0">
                <a:latin typeface="Times New Roman"/>
                <a:cs typeface="Times New Roman"/>
              </a:rPr>
              <a:t>average of </a:t>
            </a:r>
            <a:r>
              <a:rPr sz="2000" i="1" spc="-5" dirty="0">
                <a:latin typeface="Times New Roman"/>
                <a:cs typeface="Times New Roman"/>
              </a:rPr>
              <a:t>f(x) </a:t>
            </a:r>
            <a:r>
              <a:rPr sz="2000" dirty="0">
                <a:latin typeface="Times New Roman"/>
                <a:cs typeface="Times New Roman"/>
              </a:rPr>
              <a:t>over</a:t>
            </a:r>
            <a:r>
              <a:rPr sz="2000" spc="195" dirty="0">
                <a:latin typeface="Times New Roman"/>
                <a:cs typeface="Times New Roman"/>
              </a:rPr>
              <a:t> </a:t>
            </a:r>
            <a:r>
              <a:rPr sz="2000" dirty="0">
                <a:latin typeface="Times New Roman"/>
                <a:cs typeface="Times New Roman"/>
              </a:rPr>
              <a:t>the</a:t>
            </a:r>
            <a:r>
              <a:rPr sz="2000" spc="20" dirty="0">
                <a:latin typeface="Times New Roman"/>
                <a:cs typeface="Times New Roman"/>
              </a:rPr>
              <a:t> </a:t>
            </a:r>
            <a:r>
              <a:rPr sz="2000" spc="-5" dirty="0">
                <a:latin typeface="Times New Roman"/>
                <a:cs typeface="Times New Roman"/>
              </a:rPr>
              <a:t>interval	</a:t>
            </a:r>
            <a:r>
              <a:rPr sz="3675" spc="-284" baseline="2267" dirty="0">
                <a:latin typeface="Symbol"/>
                <a:cs typeface="Symbol"/>
              </a:rPr>
              <a:t></a:t>
            </a:r>
            <a:r>
              <a:rPr sz="2700" spc="-284" baseline="3086" dirty="0">
                <a:latin typeface="Symbol"/>
                <a:cs typeface="Symbol"/>
              </a:rPr>
              <a:t></a:t>
            </a:r>
            <a:r>
              <a:rPr sz="2700" spc="-405" baseline="3086" dirty="0">
                <a:latin typeface="Times New Roman"/>
                <a:cs typeface="Times New Roman"/>
              </a:rPr>
              <a:t> </a:t>
            </a:r>
            <a:r>
              <a:rPr sz="2775" spc="-120" baseline="3003" dirty="0">
                <a:latin typeface="Symbol"/>
                <a:cs typeface="Symbol"/>
              </a:rPr>
              <a:t></a:t>
            </a:r>
            <a:r>
              <a:rPr sz="2775" spc="-352" baseline="3003" dirty="0">
                <a:latin typeface="Times New Roman"/>
                <a:cs typeface="Times New Roman"/>
              </a:rPr>
              <a:t> </a:t>
            </a:r>
            <a:r>
              <a:rPr sz="2700" spc="-7" baseline="3086" dirty="0">
                <a:latin typeface="Times New Roman"/>
                <a:cs typeface="Times New Roman"/>
              </a:rPr>
              <a:t>,</a:t>
            </a:r>
            <a:r>
              <a:rPr sz="2775" spc="-7" baseline="3003" dirty="0">
                <a:latin typeface="Symbol"/>
                <a:cs typeface="Symbol"/>
              </a:rPr>
              <a:t></a:t>
            </a:r>
            <a:r>
              <a:rPr sz="2775" spc="-292" baseline="3003" dirty="0">
                <a:latin typeface="Times New Roman"/>
                <a:cs typeface="Times New Roman"/>
              </a:rPr>
              <a:t> </a:t>
            </a:r>
            <a:r>
              <a:rPr sz="3675" spc="-719" baseline="2267" dirty="0">
                <a:latin typeface="Symbol"/>
                <a:cs typeface="Symbol"/>
              </a:rPr>
              <a:t></a:t>
            </a:r>
            <a:endParaRPr sz="3675" baseline="2267">
              <a:latin typeface="Symbol"/>
              <a:cs typeface="Symbol"/>
            </a:endParaRPr>
          </a:p>
        </p:txBody>
      </p:sp>
      <p:sp>
        <p:nvSpPr>
          <p:cNvPr id="11" name="object 11"/>
          <p:cNvSpPr/>
          <p:nvPr/>
        </p:nvSpPr>
        <p:spPr>
          <a:xfrm>
            <a:off x="5184140" y="2185670"/>
            <a:ext cx="69850" cy="223520"/>
          </a:xfrm>
          <a:custGeom>
            <a:avLst/>
            <a:gdLst/>
            <a:ahLst/>
            <a:cxnLst/>
            <a:rect l="l" t="t" r="r" b="b"/>
            <a:pathLst>
              <a:path w="69850" h="223519">
                <a:moveTo>
                  <a:pt x="69850" y="0"/>
                </a:moveTo>
                <a:lnTo>
                  <a:pt x="0" y="223519"/>
                </a:lnTo>
              </a:path>
            </a:pathLst>
          </a:custGeom>
          <a:ln w="8890">
            <a:solidFill>
              <a:srgbClr val="000000"/>
            </a:solidFill>
          </a:ln>
        </p:spPr>
        <p:txBody>
          <a:bodyPr wrap="square" lIns="0" tIns="0" rIns="0" bIns="0" rtlCol="0"/>
          <a:lstStyle/>
          <a:p>
            <a:endParaRPr/>
          </a:p>
        </p:txBody>
      </p:sp>
      <p:sp>
        <p:nvSpPr>
          <p:cNvPr id="12" name="object 12"/>
          <p:cNvSpPr txBox="1"/>
          <p:nvPr/>
        </p:nvSpPr>
        <p:spPr>
          <a:xfrm>
            <a:off x="4481829" y="2120900"/>
            <a:ext cx="913765" cy="294005"/>
          </a:xfrm>
          <a:prstGeom prst="rect">
            <a:avLst/>
          </a:prstGeom>
        </p:spPr>
        <p:txBody>
          <a:bodyPr vert="horz" wrap="square" lIns="0" tIns="13970" rIns="0" bIns="0" rtlCol="0">
            <a:spAutoFit/>
          </a:bodyPr>
          <a:lstStyle/>
          <a:p>
            <a:pPr marL="12700">
              <a:lnSpc>
                <a:spcPct val="100000"/>
              </a:lnSpc>
              <a:spcBef>
                <a:spcPts val="110"/>
              </a:spcBef>
            </a:pPr>
            <a:r>
              <a:rPr sz="1750" i="1" spc="-10" dirty="0">
                <a:latin typeface="Times New Roman"/>
                <a:cs typeface="Times New Roman"/>
              </a:rPr>
              <a:t>f </a:t>
            </a:r>
            <a:r>
              <a:rPr sz="1750" spc="45" dirty="0">
                <a:latin typeface="Times New Roman"/>
                <a:cs typeface="Times New Roman"/>
              </a:rPr>
              <a:t>(</a:t>
            </a:r>
            <a:r>
              <a:rPr sz="1750" i="1" spc="45" dirty="0">
                <a:latin typeface="Times New Roman"/>
                <a:cs typeface="Times New Roman"/>
              </a:rPr>
              <a:t>x</a:t>
            </a:r>
            <a:r>
              <a:rPr sz="1750" spc="45" dirty="0">
                <a:latin typeface="Times New Roman"/>
                <a:cs typeface="Times New Roman"/>
              </a:rPr>
              <a:t>) </a:t>
            </a:r>
            <a:r>
              <a:rPr sz="1750" spc="-25" dirty="0">
                <a:latin typeface="Symbol"/>
                <a:cs typeface="Symbol"/>
              </a:rPr>
              <a:t></a:t>
            </a:r>
            <a:r>
              <a:rPr sz="1750" spc="-25" dirty="0">
                <a:latin typeface="Times New Roman"/>
                <a:cs typeface="Times New Roman"/>
              </a:rPr>
              <a:t> </a:t>
            </a:r>
            <a:r>
              <a:rPr sz="1750" i="1" spc="-15" dirty="0">
                <a:latin typeface="Times New Roman"/>
                <a:cs typeface="Times New Roman"/>
              </a:rPr>
              <a:t>h</a:t>
            </a:r>
            <a:r>
              <a:rPr sz="1750" i="1" spc="-85" dirty="0">
                <a:latin typeface="Times New Roman"/>
                <a:cs typeface="Times New Roman"/>
              </a:rPr>
              <a:t> </a:t>
            </a:r>
            <a:r>
              <a:rPr sz="1750" spc="-15" dirty="0">
                <a:latin typeface="Times New Roman"/>
                <a:cs typeface="Times New Roman"/>
              </a:rPr>
              <a:t>2</a:t>
            </a:r>
            <a:endParaRPr sz="1750">
              <a:latin typeface="Times New Roman"/>
              <a:cs typeface="Times New Roman"/>
            </a:endParaRPr>
          </a:p>
        </p:txBody>
      </p:sp>
      <p:sp>
        <p:nvSpPr>
          <p:cNvPr id="13" name="object 13"/>
          <p:cNvSpPr txBox="1"/>
          <p:nvPr/>
        </p:nvSpPr>
        <p:spPr>
          <a:xfrm>
            <a:off x="144779" y="2151379"/>
            <a:ext cx="8486775" cy="330200"/>
          </a:xfrm>
          <a:prstGeom prst="rect">
            <a:avLst/>
          </a:prstGeom>
        </p:spPr>
        <p:txBody>
          <a:bodyPr vert="horz" wrap="square" lIns="0" tIns="12700" rIns="0" bIns="0" rtlCol="0">
            <a:spAutoFit/>
          </a:bodyPr>
          <a:lstStyle/>
          <a:p>
            <a:pPr marL="12700">
              <a:lnSpc>
                <a:spcPct val="100000"/>
              </a:lnSpc>
              <a:spcBef>
                <a:spcPts val="100"/>
              </a:spcBef>
              <a:tabLst>
                <a:tab pos="5423535" algn="l"/>
              </a:tabLst>
            </a:pPr>
            <a:r>
              <a:rPr sz="2000" spc="-5" dirty="0">
                <a:latin typeface="Times New Roman"/>
                <a:cs typeface="Times New Roman"/>
              </a:rPr>
              <a:t>all the </a:t>
            </a:r>
            <a:r>
              <a:rPr sz="2000" dirty="0">
                <a:latin typeface="Times New Roman"/>
                <a:cs typeface="Times New Roman"/>
              </a:rPr>
              <a:t>cosine </a:t>
            </a:r>
            <a:r>
              <a:rPr sz="2000" spc="-10" dirty="0">
                <a:latin typeface="Times New Roman"/>
                <a:cs typeface="Times New Roman"/>
              </a:rPr>
              <a:t>terms </a:t>
            </a:r>
            <a:r>
              <a:rPr sz="2000" dirty="0">
                <a:latin typeface="Times New Roman"/>
                <a:cs typeface="Times New Roman"/>
              </a:rPr>
              <a:t>have</a:t>
            </a:r>
            <a:r>
              <a:rPr sz="2000" spc="55" dirty="0">
                <a:latin typeface="Times New Roman"/>
                <a:cs typeface="Times New Roman"/>
              </a:rPr>
              <a:t> </a:t>
            </a:r>
            <a:r>
              <a:rPr sz="2000" dirty="0">
                <a:latin typeface="Times New Roman"/>
                <a:cs typeface="Times New Roman"/>
              </a:rPr>
              <a:t>vanished.</a:t>
            </a:r>
            <a:r>
              <a:rPr sz="2000" spc="15" dirty="0">
                <a:latin typeface="Times New Roman"/>
                <a:cs typeface="Times New Roman"/>
              </a:rPr>
              <a:t> </a:t>
            </a:r>
            <a:r>
              <a:rPr sz="2000" spc="-5" dirty="0">
                <a:latin typeface="Times New Roman"/>
                <a:cs typeface="Times New Roman"/>
              </a:rPr>
              <a:t>Since	is </a:t>
            </a:r>
            <a:r>
              <a:rPr sz="2000" dirty="0">
                <a:latin typeface="Times New Roman"/>
                <a:cs typeface="Times New Roman"/>
              </a:rPr>
              <a:t>odd, we have a Fourier</a:t>
            </a:r>
            <a:r>
              <a:rPr sz="2000" spc="-40" dirty="0">
                <a:latin typeface="Times New Roman"/>
                <a:cs typeface="Times New Roman"/>
              </a:rPr>
              <a:t> </a:t>
            </a:r>
            <a:r>
              <a:rPr sz="2000" spc="-5" dirty="0">
                <a:latin typeface="Times New Roman"/>
                <a:cs typeface="Times New Roman"/>
              </a:rPr>
              <a:t>sine</a:t>
            </a:r>
            <a:endParaRPr sz="2000">
              <a:latin typeface="Times New Roman"/>
              <a:cs typeface="Times New Roman"/>
            </a:endParaRPr>
          </a:p>
        </p:txBody>
      </p:sp>
      <p:sp>
        <p:nvSpPr>
          <p:cNvPr id="14" name="object 14"/>
          <p:cNvSpPr txBox="1"/>
          <p:nvPr/>
        </p:nvSpPr>
        <p:spPr>
          <a:xfrm>
            <a:off x="72389" y="2385248"/>
            <a:ext cx="8588375" cy="3677920"/>
          </a:xfrm>
          <a:prstGeom prst="rect">
            <a:avLst/>
          </a:prstGeom>
        </p:spPr>
        <p:txBody>
          <a:bodyPr vert="horz" wrap="square" lIns="0" tIns="56515" rIns="0" bIns="0" rtlCol="0">
            <a:spAutoFit/>
          </a:bodyPr>
          <a:lstStyle/>
          <a:p>
            <a:pPr marL="76200">
              <a:lnSpc>
                <a:spcPct val="100000"/>
              </a:lnSpc>
              <a:spcBef>
                <a:spcPts val="445"/>
              </a:spcBef>
              <a:tabLst>
                <a:tab pos="7976234" algn="l"/>
              </a:tabLst>
            </a:pPr>
            <a:r>
              <a:rPr sz="2000" spc="-5" dirty="0">
                <a:latin typeface="Times New Roman"/>
                <a:cs typeface="Times New Roman"/>
              </a:rPr>
              <a:t>series. </a:t>
            </a:r>
            <a:r>
              <a:rPr sz="2000" dirty="0">
                <a:latin typeface="Times New Roman"/>
                <a:cs typeface="Times New Roman"/>
              </a:rPr>
              <a:t>Although only </a:t>
            </a:r>
            <a:r>
              <a:rPr sz="2000" spc="-5" dirty="0">
                <a:latin typeface="Times New Roman"/>
                <a:cs typeface="Times New Roman"/>
              </a:rPr>
              <a:t>the </a:t>
            </a:r>
            <a:r>
              <a:rPr sz="2000" dirty="0">
                <a:latin typeface="Times New Roman"/>
                <a:cs typeface="Times New Roman"/>
              </a:rPr>
              <a:t>odd </a:t>
            </a:r>
            <a:r>
              <a:rPr sz="2000" spc="-10" dirty="0">
                <a:latin typeface="Times New Roman"/>
                <a:cs typeface="Times New Roman"/>
              </a:rPr>
              <a:t>terms </a:t>
            </a:r>
            <a:r>
              <a:rPr sz="2000" dirty="0">
                <a:latin typeface="Times New Roman"/>
                <a:cs typeface="Times New Roman"/>
              </a:rPr>
              <a:t>in </a:t>
            </a:r>
            <a:r>
              <a:rPr sz="2000" spc="-5" dirty="0">
                <a:latin typeface="Times New Roman"/>
                <a:cs typeface="Times New Roman"/>
              </a:rPr>
              <a:t>the sine series </a:t>
            </a:r>
            <a:r>
              <a:rPr sz="2000" dirty="0">
                <a:latin typeface="Times New Roman"/>
                <a:cs typeface="Times New Roman"/>
              </a:rPr>
              <a:t>occur, </a:t>
            </a:r>
            <a:r>
              <a:rPr sz="2000" spc="-5" dirty="0">
                <a:latin typeface="Times New Roman"/>
                <a:cs typeface="Times New Roman"/>
              </a:rPr>
              <a:t>they fall</a:t>
            </a:r>
            <a:r>
              <a:rPr sz="2000" spc="140" dirty="0">
                <a:latin typeface="Times New Roman"/>
                <a:cs typeface="Times New Roman"/>
              </a:rPr>
              <a:t> </a:t>
            </a:r>
            <a:r>
              <a:rPr sz="2000" dirty="0">
                <a:latin typeface="Times New Roman"/>
                <a:cs typeface="Times New Roman"/>
              </a:rPr>
              <a:t>only</a:t>
            </a:r>
            <a:r>
              <a:rPr sz="2000" spc="10" dirty="0">
                <a:latin typeface="Times New Roman"/>
                <a:cs typeface="Times New Roman"/>
              </a:rPr>
              <a:t> </a:t>
            </a:r>
            <a:r>
              <a:rPr sz="2000" dirty="0">
                <a:latin typeface="Times New Roman"/>
                <a:cs typeface="Times New Roman"/>
              </a:rPr>
              <a:t>as	</a:t>
            </a:r>
            <a:r>
              <a:rPr sz="3675" i="1" spc="104" baseline="2267" dirty="0">
                <a:latin typeface="Times New Roman"/>
                <a:cs typeface="Times New Roman"/>
              </a:rPr>
              <a:t>n</a:t>
            </a:r>
            <a:r>
              <a:rPr sz="2175" spc="104" baseline="45977" dirty="0">
                <a:latin typeface="Symbol"/>
                <a:cs typeface="Symbol"/>
              </a:rPr>
              <a:t></a:t>
            </a:r>
            <a:r>
              <a:rPr sz="2175" spc="104" baseline="45977" dirty="0">
                <a:latin typeface="Times New Roman"/>
                <a:cs typeface="Times New Roman"/>
              </a:rPr>
              <a:t>1</a:t>
            </a:r>
            <a:endParaRPr sz="2175" baseline="45977">
              <a:latin typeface="Times New Roman"/>
              <a:cs typeface="Times New Roman"/>
            </a:endParaRPr>
          </a:p>
          <a:p>
            <a:pPr marL="73660" marR="76835">
              <a:lnSpc>
                <a:spcPct val="100000"/>
              </a:lnSpc>
              <a:spcBef>
                <a:spcPts val="270"/>
              </a:spcBef>
            </a:pPr>
            <a:r>
              <a:rPr sz="2000" spc="-5" dirty="0">
                <a:latin typeface="Times New Roman"/>
                <a:cs typeface="Times New Roman"/>
              </a:rPr>
              <a:t>This </a:t>
            </a:r>
            <a:r>
              <a:rPr sz="2000" dirty="0">
                <a:latin typeface="Times New Roman"/>
                <a:cs typeface="Times New Roman"/>
              </a:rPr>
              <a:t>is </a:t>
            </a:r>
            <a:r>
              <a:rPr sz="2000" spc="-10" dirty="0">
                <a:latin typeface="Times New Roman"/>
                <a:cs typeface="Times New Roman"/>
              </a:rPr>
              <a:t>similar </a:t>
            </a:r>
            <a:r>
              <a:rPr sz="2000" dirty="0">
                <a:latin typeface="Times New Roman"/>
                <a:cs typeface="Times New Roman"/>
              </a:rPr>
              <a:t>to </a:t>
            </a:r>
            <a:r>
              <a:rPr sz="2000" spc="-5" dirty="0">
                <a:latin typeface="Times New Roman"/>
                <a:cs typeface="Times New Roman"/>
              </a:rPr>
              <a:t>the </a:t>
            </a:r>
            <a:r>
              <a:rPr sz="2000" dirty="0">
                <a:latin typeface="Times New Roman"/>
                <a:cs typeface="Times New Roman"/>
              </a:rPr>
              <a:t>convergence (or </a:t>
            </a:r>
            <a:r>
              <a:rPr sz="2000" spc="-5" dirty="0">
                <a:latin typeface="Times New Roman"/>
                <a:cs typeface="Times New Roman"/>
              </a:rPr>
              <a:t>lack </a:t>
            </a:r>
            <a:r>
              <a:rPr sz="2000" dirty="0">
                <a:latin typeface="Times New Roman"/>
                <a:cs typeface="Times New Roman"/>
              </a:rPr>
              <a:t>of convergence ) of </a:t>
            </a:r>
            <a:r>
              <a:rPr sz="2000" spc="-5" dirty="0">
                <a:latin typeface="Times New Roman"/>
                <a:cs typeface="Times New Roman"/>
              </a:rPr>
              <a:t>harmonic series.  Physically this means that </a:t>
            </a:r>
            <a:r>
              <a:rPr sz="2000" dirty="0">
                <a:latin typeface="Times New Roman"/>
                <a:cs typeface="Times New Roman"/>
              </a:rPr>
              <a:t>our square wave contains a </a:t>
            </a:r>
            <a:r>
              <a:rPr sz="2000" spc="-5" dirty="0">
                <a:latin typeface="Times New Roman"/>
                <a:cs typeface="Times New Roman"/>
              </a:rPr>
              <a:t>lot </a:t>
            </a:r>
            <a:r>
              <a:rPr sz="2000" dirty="0">
                <a:latin typeface="Times New Roman"/>
                <a:cs typeface="Times New Roman"/>
              </a:rPr>
              <a:t>of high-frequency  </a:t>
            </a:r>
            <a:r>
              <a:rPr sz="2000" spc="-5" dirty="0">
                <a:latin typeface="Times New Roman"/>
                <a:cs typeface="Times New Roman"/>
              </a:rPr>
              <a:t>components. </a:t>
            </a:r>
            <a:r>
              <a:rPr sz="2000" dirty="0">
                <a:latin typeface="Times New Roman"/>
                <a:cs typeface="Times New Roman"/>
              </a:rPr>
              <a:t>If </a:t>
            </a:r>
            <a:r>
              <a:rPr sz="2000" spc="-5" dirty="0">
                <a:latin typeface="Times New Roman"/>
                <a:cs typeface="Times New Roman"/>
              </a:rPr>
              <a:t>the electronic </a:t>
            </a:r>
            <a:r>
              <a:rPr sz="2000" dirty="0">
                <a:latin typeface="Times New Roman"/>
                <a:cs typeface="Times New Roman"/>
              </a:rPr>
              <a:t>apparatus </a:t>
            </a:r>
            <a:r>
              <a:rPr sz="2000" spc="-5" dirty="0">
                <a:latin typeface="Times New Roman"/>
                <a:cs typeface="Times New Roman"/>
              </a:rPr>
              <a:t>will </a:t>
            </a:r>
            <a:r>
              <a:rPr sz="2000" dirty="0">
                <a:latin typeface="Times New Roman"/>
                <a:cs typeface="Times New Roman"/>
              </a:rPr>
              <a:t>not </a:t>
            </a:r>
            <a:r>
              <a:rPr sz="2000" spc="-5" dirty="0">
                <a:latin typeface="Times New Roman"/>
                <a:cs typeface="Times New Roman"/>
              </a:rPr>
              <a:t>pass these components, </a:t>
            </a:r>
            <a:r>
              <a:rPr sz="2000" dirty="0">
                <a:latin typeface="Times New Roman"/>
                <a:cs typeface="Times New Roman"/>
              </a:rPr>
              <a:t>our square  wave input </a:t>
            </a:r>
            <a:r>
              <a:rPr sz="2000" spc="-5" dirty="0">
                <a:latin typeface="Times New Roman"/>
                <a:cs typeface="Times New Roman"/>
              </a:rPr>
              <a:t>will emerge more </a:t>
            </a:r>
            <a:r>
              <a:rPr sz="2000" dirty="0">
                <a:latin typeface="Times New Roman"/>
                <a:cs typeface="Times New Roman"/>
              </a:rPr>
              <a:t>or </a:t>
            </a:r>
            <a:r>
              <a:rPr sz="2000" spc="-5" dirty="0">
                <a:latin typeface="Times New Roman"/>
                <a:cs typeface="Times New Roman"/>
              </a:rPr>
              <a:t>less </a:t>
            </a:r>
            <a:r>
              <a:rPr sz="2000" dirty="0">
                <a:latin typeface="Times New Roman"/>
                <a:cs typeface="Times New Roman"/>
              </a:rPr>
              <a:t>rounded off, perhaps as an amorphous blob.</a:t>
            </a:r>
            <a:endParaRPr sz="2000">
              <a:latin typeface="Times New Roman"/>
              <a:cs typeface="Times New Roman"/>
            </a:endParaRPr>
          </a:p>
          <a:p>
            <a:pPr>
              <a:lnSpc>
                <a:spcPct val="100000"/>
              </a:lnSpc>
              <a:spcBef>
                <a:spcPts val="30"/>
              </a:spcBef>
            </a:pPr>
            <a:endParaRPr sz="2800">
              <a:latin typeface="Times New Roman"/>
              <a:cs typeface="Times New Roman"/>
            </a:endParaRPr>
          </a:p>
          <a:p>
            <a:pPr marL="116839">
              <a:lnSpc>
                <a:spcPct val="100000"/>
              </a:lnSpc>
            </a:pPr>
            <a:r>
              <a:rPr sz="2400" i="1" spc="-5" dirty="0">
                <a:latin typeface="Times New Roman"/>
                <a:cs typeface="Times New Roman"/>
              </a:rPr>
              <a:t>Example 7.3.2 Full Wave</a:t>
            </a:r>
            <a:r>
              <a:rPr sz="2400" i="1" spc="5" dirty="0">
                <a:latin typeface="Times New Roman"/>
                <a:cs typeface="Times New Roman"/>
              </a:rPr>
              <a:t> </a:t>
            </a:r>
            <a:r>
              <a:rPr sz="2400" i="1" dirty="0">
                <a:latin typeface="Times New Roman"/>
                <a:cs typeface="Times New Roman"/>
              </a:rPr>
              <a:t>Rectifier</a:t>
            </a:r>
            <a:endParaRPr sz="2400">
              <a:latin typeface="Times New Roman"/>
              <a:cs typeface="Times New Roman"/>
            </a:endParaRPr>
          </a:p>
          <a:p>
            <a:pPr marL="69850" marR="17780">
              <a:lnSpc>
                <a:spcPct val="100000"/>
              </a:lnSpc>
              <a:spcBef>
                <a:spcPts val="2270"/>
              </a:spcBef>
              <a:tabLst>
                <a:tab pos="3161665" algn="l"/>
                <a:tab pos="3686175" algn="l"/>
              </a:tabLst>
            </a:pPr>
            <a:r>
              <a:rPr sz="2000" dirty="0">
                <a:latin typeface="Times New Roman"/>
                <a:cs typeface="Times New Roman"/>
              </a:rPr>
              <a:t>As a second </a:t>
            </a:r>
            <a:r>
              <a:rPr sz="2000" spc="-5" dirty="0">
                <a:latin typeface="Times New Roman"/>
                <a:cs typeface="Times New Roman"/>
              </a:rPr>
              <a:t>example, let </a:t>
            </a:r>
            <a:r>
              <a:rPr sz="2000" dirty="0">
                <a:latin typeface="Times New Roman"/>
                <a:cs typeface="Times New Roman"/>
              </a:rPr>
              <a:t>us </a:t>
            </a:r>
            <a:r>
              <a:rPr sz="2000" spc="-5" dirty="0">
                <a:latin typeface="Times New Roman"/>
                <a:cs typeface="Times New Roman"/>
              </a:rPr>
              <a:t>ask </a:t>
            </a:r>
            <a:r>
              <a:rPr sz="2000" dirty="0">
                <a:latin typeface="Times New Roman"/>
                <a:cs typeface="Times New Roman"/>
              </a:rPr>
              <a:t>how </a:t>
            </a:r>
            <a:r>
              <a:rPr sz="2000" spc="-5" dirty="0">
                <a:latin typeface="Times New Roman"/>
                <a:cs typeface="Times New Roman"/>
              </a:rPr>
              <a:t>the </a:t>
            </a:r>
            <a:r>
              <a:rPr sz="2000" dirty="0">
                <a:latin typeface="Times New Roman"/>
                <a:cs typeface="Times New Roman"/>
              </a:rPr>
              <a:t>output of a full wave </a:t>
            </a:r>
            <a:r>
              <a:rPr sz="2000" spc="-5" dirty="0">
                <a:latin typeface="Times New Roman"/>
                <a:cs typeface="Times New Roman"/>
              </a:rPr>
              <a:t>rectifier </a:t>
            </a:r>
            <a:r>
              <a:rPr sz="2000" dirty="0">
                <a:latin typeface="Times New Roman"/>
                <a:cs typeface="Times New Roman"/>
              </a:rPr>
              <a:t>approaches  pure </a:t>
            </a:r>
            <a:r>
              <a:rPr sz="2000" spc="-5" dirty="0">
                <a:latin typeface="Times New Roman"/>
                <a:cs typeface="Times New Roman"/>
              </a:rPr>
              <a:t>direct </a:t>
            </a:r>
            <a:r>
              <a:rPr sz="2000" dirty="0">
                <a:latin typeface="Times New Roman"/>
                <a:cs typeface="Times New Roman"/>
              </a:rPr>
              <a:t>current</a:t>
            </a:r>
            <a:r>
              <a:rPr sz="2000" spc="15" dirty="0">
                <a:latin typeface="Times New Roman"/>
                <a:cs typeface="Times New Roman"/>
              </a:rPr>
              <a:t> </a:t>
            </a:r>
            <a:r>
              <a:rPr sz="2000" dirty="0">
                <a:latin typeface="Times New Roman"/>
                <a:cs typeface="Times New Roman"/>
              </a:rPr>
              <a:t>(Fig.</a:t>
            </a:r>
            <a:r>
              <a:rPr sz="2000" spc="15" dirty="0">
                <a:latin typeface="Times New Roman"/>
                <a:cs typeface="Times New Roman"/>
              </a:rPr>
              <a:t> </a:t>
            </a:r>
            <a:r>
              <a:rPr sz="2000" dirty="0">
                <a:latin typeface="Times New Roman"/>
                <a:cs typeface="Times New Roman"/>
              </a:rPr>
              <a:t>7.6).	Our	</a:t>
            </a:r>
            <a:r>
              <a:rPr sz="2000" spc="-5" dirty="0">
                <a:latin typeface="Times New Roman"/>
                <a:cs typeface="Times New Roman"/>
              </a:rPr>
              <a:t>rectifier </a:t>
            </a:r>
            <a:r>
              <a:rPr sz="2000" spc="-10" dirty="0">
                <a:latin typeface="Times New Roman"/>
                <a:cs typeface="Times New Roman"/>
              </a:rPr>
              <a:t>may </a:t>
            </a:r>
            <a:r>
              <a:rPr sz="2000" dirty="0">
                <a:latin typeface="Times New Roman"/>
                <a:cs typeface="Times New Roman"/>
              </a:rPr>
              <a:t>be thought of as having </a:t>
            </a:r>
            <a:r>
              <a:rPr sz="2000" spc="-5" dirty="0">
                <a:latin typeface="Times New Roman"/>
                <a:cs typeface="Times New Roman"/>
              </a:rPr>
              <a:t>passed </a:t>
            </a:r>
            <a:r>
              <a:rPr sz="2000" dirty="0">
                <a:latin typeface="Times New Roman"/>
                <a:cs typeface="Times New Roman"/>
              </a:rPr>
              <a:t>the  </a:t>
            </a:r>
            <a:r>
              <a:rPr sz="2000" spc="-5" dirty="0">
                <a:latin typeface="Times New Roman"/>
                <a:cs typeface="Times New Roman"/>
              </a:rPr>
              <a:t>positive </a:t>
            </a:r>
            <a:r>
              <a:rPr sz="2000" dirty="0">
                <a:latin typeface="Times New Roman"/>
                <a:cs typeface="Times New Roman"/>
              </a:rPr>
              <a:t>peaks of an </a:t>
            </a:r>
            <a:r>
              <a:rPr sz="2000" spc="-5" dirty="0">
                <a:latin typeface="Times New Roman"/>
                <a:cs typeface="Times New Roman"/>
              </a:rPr>
              <a:t>incoming sine </a:t>
            </a:r>
            <a:r>
              <a:rPr sz="2000" dirty="0">
                <a:latin typeface="Times New Roman"/>
                <a:cs typeface="Times New Roman"/>
              </a:rPr>
              <a:t>and </a:t>
            </a:r>
            <a:r>
              <a:rPr sz="2000" spc="-5" dirty="0">
                <a:latin typeface="Times New Roman"/>
                <a:cs typeface="Times New Roman"/>
              </a:rPr>
              <a:t>inverting </a:t>
            </a:r>
            <a:r>
              <a:rPr sz="2000" dirty="0">
                <a:latin typeface="Times New Roman"/>
                <a:cs typeface="Times New Roman"/>
              </a:rPr>
              <a:t>the </a:t>
            </a:r>
            <a:r>
              <a:rPr sz="2000" spc="-5" dirty="0">
                <a:latin typeface="Times New Roman"/>
                <a:cs typeface="Times New Roman"/>
              </a:rPr>
              <a:t>negative </a:t>
            </a:r>
            <a:r>
              <a:rPr sz="2000" dirty="0">
                <a:latin typeface="Times New Roman"/>
                <a:cs typeface="Times New Roman"/>
              </a:rPr>
              <a:t>peaks. This</a:t>
            </a:r>
            <a:r>
              <a:rPr sz="2000" spc="100" dirty="0">
                <a:latin typeface="Times New Roman"/>
                <a:cs typeface="Times New Roman"/>
              </a:rPr>
              <a:t> </a:t>
            </a:r>
            <a:r>
              <a:rPr sz="2000" spc="-5" dirty="0">
                <a:latin typeface="Times New Roman"/>
                <a:cs typeface="Times New Roman"/>
              </a:rPr>
              <a:t>yields</a:t>
            </a:r>
            <a:endParaRPr sz="20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38250" y="261410"/>
            <a:ext cx="1922145" cy="977900"/>
          </a:xfrm>
          <a:prstGeom prst="rect">
            <a:avLst/>
          </a:prstGeom>
        </p:spPr>
        <p:txBody>
          <a:bodyPr vert="horz" wrap="square" lIns="0" tIns="92710" rIns="0" bIns="0" rtlCol="0">
            <a:spAutoFit/>
          </a:bodyPr>
          <a:lstStyle/>
          <a:p>
            <a:pPr marL="12700">
              <a:lnSpc>
                <a:spcPct val="100000"/>
              </a:lnSpc>
              <a:spcBef>
                <a:spcPts val="730"/>
              </a:spcBef>
            </a:pPr>
            <a:r>
              <a:rPr sz="2500" i="1" spc="5" dirty="0">
                <a:latin typeface="Times New Roman"/>
                <a:cs typeface="Times New Roman"/>
              </a:rPr>
              <a:t>f</a:t>
            </a:r>
            <a:r>
              <a:rPr sz="2500" i="1" spc="-35" dirty="0">
                <a:latin typeface="Times New Roman"/>
                <a:cs typeface="Times New Roman"/>
              </a:rPr>
              <a:t> </a:t>
            </a:r>
            <a:r>
              <a:rPr sz="2500" spc="90" dirty="0">
                <a:latin typeface="Times New Roman"/>
                <a:cs typeface="Times New Roman"/>
              </a:rPr>
              <a:t>(</a:t>
            </a:r>
            <a:r>
              <a:rPr sz="2500" i="1" spc="90" dirty="0">
                <a:latin typeface="Times New Roman"/>
                <a:cs typeface="Times New Roman"/>
              </a:rPr>
              <a:t>x</a:t>
            </a:r>
            <a:r>
              <a:rPr sz="2500" spc="90" dirty="0">
                <a:latin typeface="Times New Roman"/>
                <a:cs typeface="Times New Roman"/>
              </a:rPr>
              <a:t>)</a:t>
            </a:r>
            <a:r>
              <a:rPr sz="2500" spc="-60" dirty="0">
                <a:latin typeface="Times New Roman"/>
                <a:cs typeface="Times New Roman"/>
              </a:rPr>
              <a:t> </a:t>
            </a:r>
            <a:r>
              <a:rPr sz="2500" spc="25" dirty="0">
                <a:latin typeface="Symbol"/>
                <a:cs typeface="Symbol"/>
              </a:rPr>
              <a:t></a:t>
            </a:r>
            <a:r>
              <a:rPr sz="2500" spc="-155" dirty="0">
                <a:latin typeface="Times New Roman"/>
                <a:cs typeface="Times New Roman"/>
              </a:rPr>
              <a:t> </a:t>
            </a:r>
            <a:r>
              <a:rPr sz="2500" spc="5" dirty="0">
                <a:latin typeface="Times New Roman"/>
                <a:cs typeface="Times New Roman"/>
              </a:rPr>
              <a:t>sin</a:t>
            </a:r>
            <a:r>
              <a:rPr sz="2500" spc="-375" dirty="0">
                <a:latin typeface="Times New Roman"/>
                <a:cs typeface="Times New Roman"/>
              </a:rPr>
              <a:t> </a:t>
            </a:r>
            <a:r>
              <a:rPr sz="2600" spc="25" dirty="0">
                <a:latin typeface="Symbol"/>
                <a:cs typeface="Symbol"/>
              </a:rPr>
              <a:t></a:t>
            </a:r>
            <a:r>
              <a:rPr sz="2500" i="1" spc="25" dirty="0">
                <a:latin typeface="Times New Roman"/>
                <a:cs typeface="Times New Roman"/>
              </a:rPr>
              <a:t>t</a:t>
            </a:r>
            <a:r>
              <a:rPr sz="2500" spc="25" dirty="0">
                <a:latin typeface="Times New Roman"/>
                <a:cs typeface="Times New Roman"/>
              </a:rPr>
              <a:t>,</a:t>
            </a:r>
            <a:endParaRPr sz="2500">
              <a:latin typeface="Times New Roman"/>
              <a:cs typeface="Times New Roman"/>
            </a:endParaRPr>
          </a:p>
          <a:p>
            <a:pPr marL="12700">
              <a:lnSpc>
                <a:spcPct val="100000"/>
              </a:lnSpc>
              <a:spcBef>
                <a:spcPts val="630"/>
              </a:spcBef>
            </a:pPr>
            <a:r>
              <a:rPr sz="2500" i="1" spc="5" dirty="0">
                <a:latin typeface="Times New Roman"/>
                <a:cs typeface="Times New Roman"/>
              </a:rPr>
              <a:t>f</a:t>
            </a:r>
            <a:r>
              <a:rPr sz="2500" i="1" spc="-40" dirty="0">
                <a:latin typeface="Times New Roman"/>
                <a:cs typeface="Times New Roman"/>
              </a:rPr>
              <a:t> </a:t>
            </a:r>
            <a:r>
              <a:rPr sz="2500" spc="90" dirty="0">
                <a:latin typeface="Times New Roman"/>
                <a:cs typeface="Times New Roman"/>
              </a:rPr>
              <a:t>(</a:t>
            </a:r>
            <a:r>
              <a:rPr sz="2500" i="1" spc="90" dirty="0">
                <a:latin typeface="Times New Roman"/>
                <a:cs typeface="Times New Roman"/>
              </a:rPr>
              <a:t>x</a:t>
            </a:r>
            <a:r>
              <a:rPr sz="2500" spc="90" dirty="0">
                <a:latin typeface="Times New Roman"/>
                <a:cs typeface="Times New Roman"/>
              </a:rPr>
              <a:t>)</a:t>
            </a:r>
            <a:r>
              <a:rPr sz="2500" spc="-65" dirty="0">
                <a:latin typeface="Times New Roman"/>
                <a:cs typeface="Times New Roman"/>
              </a:rPr>
              <a:t> </a:t>
            </a:r>
            <a:r>
              <a:rPr sz="2500" spc="25" dirty="0">
                <a:latin typeface="Symbol"/>
                <a:cs typeface="Symbol"/>
              </a:rPr>
              <a:t></a:t>
            </a:r>
            <a:r>
              <a:rPr sz="2500" spc="-80" dirty="0">
                <a:latin typeface="Times New Roman"/>
                <a:cs typeface="Times New Roman"/>
              </a:rPr>
              <a:t> </a:t>
            </a:r>
            <a:r>
              <a:rPr sz="2500" spc="70" dirty="0">
                <a:latin typeface="Symbol"/>
                <a:cs typeface="Symbol"/>
              </a:rPr>
              <a:t></a:t>
            </a:r>
            <a:r>
              <a:rPr sz="2500" spc="70" dirty="0">
                <a:latin typeface="Times New Roman"/>
                <a:cs typeface="Times New Roman"/>
              </a:rPr>
              <a:t>sin</a:t>
            </a:r>
            <a:r>
              <a:rPr sz="2500" spc="-380" dirty="0">
                <a:latin typeface="Times New Roman"/>
                <a:cs typeface="Times New Roman"/>
              </a:rPr>
              <a:t> </a:t>
            </a:r>
            <a:r>
              <a:rPr sz="2600" spc="20" dirty="0">
                <a:latin typeface="Symbol"/>
                <a:cs typeface="Symbol"/>
              </a:rPr>
              <a:t></a:t>
            </a:r>
            <a:r>
              <a:rPr sz="2500" i="1" spc="20" dirty="0">
                <a:latin typeface="Times New Roman"/>
                <a:cs typeface="Times New Roman"/>
              </a:rPr>
              <a:t>t</a:t>
            </a:r>
            <a:r>
              <a:rPr sz="2500" spc="20" dirty="0">
                <a:latin typeface="Times New Roman"/>
                <a:cs typeface="Times New Roman"/>
              </a:rPr>
              <a:t>,</a:t>
            </a:r>
            <a:endParaRPr sz="2500">
              <a:latin typeface="Times New Roman"/>
              <a:cs typeface="Times New Roman"/>
            </a:endParaRPr>
          </a:p>
        </p:txBody>
      </p:sp>
      <p:sp>
        <p:nvSpPr>
          <p:cNvPr id="3" name="object 3"/>
          <p:cNvSpPr txBox="1">
            <a:spLocks noGrp="1"/>
          </p:cNvSpPr>
          <p:nvPr>
            <p:ph type="title"/>
          </p:nvPr>
        </p:nvSpPr>
        <p:spPr>
          <a:xfrm>
            <a:off x="3611879" y="304201"/>
            <a:ext cx="1629410" cy="990600"/>
          </a:xfrm>
          <a:prstGeom prst="rect">
            <a:avLst/>
          </a:prstGeom>
        </p:spPr>
        <p:txBody>
          <a:bodyPr vert="horz" wrap="square" lIns="0" tIns="98425" rIns="0" bIns="0" rtlCol="0">
            <a:spAutoFit/>
          </a:bodyPr>
          <a:lstStyle/>
          <a:p>
            <a:pPr marL="12700">
              <a:lnSpc>
                <a:spcPct val="100000"/>
              </a:lnSpc>
              <a:spcBef>
                <a:spcPts val="775"/>
              </a:spcBef>
            </a:pPr>
            <a:r>
              <a:rPr sz="2550" spc="-20" dirty="0"/>
              <a:t>0</a:t>
            </a:r>
            <a:r>
              <a:rPr sz="2550" spc="-140" dirty="0"/>
              <a:t> </a:t>
            </a:r>
            <a:r>
              <a:rPr sz="2550" spc="-35" dirty="0">
                <a:latin typeface="Symbol"/>
                <a:cs typeface="Symbol"/>
              </a:rPr>
              <a:t></a:t>
            </a:r>
            <a:r>
              <a:rPr sz="2550" spc="-254" dirty="0"/>
              <a:t> </a:t>
            </a:r>
            <a:r>
              <a:rPr sz="2600" spc="-35" dirty="0">
                <a:latin typeface="Symbol"/>
                <a:cs typeface="Symbol"/>
              </a:rPr>
              <a:t></a:t>
            </a:r>
            <a:r>
              <a:rPr sz="2550" i="1" spc="-35" dirty="0">
                <a:latin typeface="Times New Roman"/>
                <a:cs typeface="Times New Roman"/>
              </a:rPr>
              <a:t>t</a:t>
            </a:r>
            <a:r>
              <a:rPr sz="2550" i="1" spc="15" dirty="0">
                <a:latin typeface="Times New Roman"/>
                <a:cs typeface="Times New Roman"/>
              </a:rPr>
              <a:t> </a:t>
            </a:r>
            <a:r>
              <a:rPr sz="2550" spc="-35" dirty="0">
                <a:latin typeface="Symbol"/>
                <a:cs typeface="Symbol"/>
              </a:rPr>
              <a:t></a:t>
            </a:r>
            <a:r>
              <a:rPr sz="2550" spc="-254" dirty="0"/>
              <a:t> </a:t>
            </a:r>
            <a:r>
              <a:rPr sz="2600" spc="-60" dirty="0">
                <a:latin typeface="Symbol"/>
                <a:cs typeface="Symbol"/>
              </a:rPr>
              <a:t></a:t>
            </a:r>
            <a:r>
              <a:rPr sz="2600" spc="-300" dirty="0"/>
              <a:t> </a:t>
            </a:r>
            <a:r>
              <a:rPr sz="2550" spc="-10" dirty="0"/>
              <a:t>,</a:t>
            </a:r>
            <a:endParaRPr sz="2550">
              <a:latin typeface="Symbol"/>
              <a:cs typeface="Symbol"/>
            </a:endParaRPr>
          </a:p>
          <a:p>
            <a:pPr marL="17780">
              <a:lnSpc>
                <a:spcPct val="100000"/>
              </a:lnSpc>
              <a:spcBef>
                <a:spcPts val="680"/>
              </a:spcBef>
            </a:pPr>
            <a:r>
              <a:rPr sz="2550" spc="-35" dirty="0">
                <a:latin typeface="Symbol"/>
                <a:cs typeface="Symbol"/>
              </a:rPr>
              <a:t></a:t>
            </a:r>
            <a:r>
              <a:rPr sz="2550" spc="-35" dirty="0"/>
              <a:t> </a:t>
            </a:r>
            <a:r>
              <a:rPr sz="2600" spc="-60" dirty="0">
                <a:latin typeface="Symbol"/>
                <a:cs typeface="Symbol"/>
              </a:rPr>
              <a:t></a:t>
            </a:r>
            <a:r>
              <a:rPr sz="2600" spc="-60" dirty="0"/>
              <a:t> </a:t>
            </a:r>
            <a:r>
              <a:rPr sz="2550" spc="-35" dirty="0">
                <a:latin typeface="Symbol"/>
                <a:cs typeface="Symbol"/>
              </a:rPr>
              <a:t></a:t>
            </a:r>
            <a:r>
              <a:rPr sz="2550" spc="-35" dirty="0"/>
              <a:t> </a:t>
            </a:r>
            <a:r>
              <a:rPr sz="2600" spc="-35" dirty="0">
                <a:latin typeface="Symbol"/>
                <a:cs typeface="Symbol"/>
              </a:rPr>
              <a:t></a:t>
            </a:r>
            <a:r>
              <a:rPr sz="2550" i="1" spc="-35" dirty="0">
                <a:latin typeface="Times New Roman"/>
                <a:cs typeface="Times New Roman"/>
              </a:rPr>
              <a:t>t </a:t>
            </a:r>
            <a:r>
              <a:rPr sz="2550" spc="-35" dirty="0">
                <a:latin typeface="Symbol"/>
                <a:cs typeface="Symbol"/>
              </a:rPr>
              <a:t></a:t>
            </a:r>
            <a:r>
              <a:rPr sz="2550" spc="-335" dirty="0"/>
              <a:t> </a:t>
            </a:r>
            <a:r>
              <a:rPr sz="2550" spc="-15" dirty="0"/>
              <a:t>0.</a:t>
            </a:r>
            <a:endParaRPr sz="2550">
              <a:latin typeface="Symbol"/>
              <a:cs typeface="Symbol"/>
            </a:endParaRPr>
          </a:p>
        </p:txBody>
      </p:sp>
      <p:sp>
        <p:nvSpPr>
          <p:cNvPr id="4" name="object 4"/>
          <p:cNvSpPr txBox="1"/>
          <p:nvPr/>
        </p:nvSpPr>
        <p:spPr>
          <a:xfrm>
            <a:off x="6225540" y="7035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37</a:t>
            </a:r>
            <a:r>
              <a:rPr sz="2000" dirty="0">
                <a:latin typeface="Times New Roman"/>
                <a:cs typeface="Times New Roman"/>
              </a:rPr>
              <a:t>)</a:t>
            </a:r>
            <a:endParaRPr sz="2000">
              <a:latin typeface="Times New Roman"/>
              <a:cs typeface="Times New Roman"/>
            </a:endParaRPr>
          </a:p>
        </p:txBody>
      </p:sp>
      <p:sp>
        <p:nvSpPr>
          <p:cNvPr id="5" name="object 5"/>
          <p:cNvSpPr/>
          <p:nvPr/>
        </p:nvSpPr>
        <p:spPr>
          <a:xfrm>
            <a:off x="2599638" y="1598930"/>
            <a:ext cx="3627787" cy="111506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294640" y="3010606"/>
            <a:ext cx="6203315" cy="845185"/>
          </a:xfrm>
          <a:prstGeom prst="rect">
            <a:avLst/>
          </a:prstGeom>
        </p:spPr>
        <p:txBody>
          <a:bodyPr vert="horz" wrap="square" lIns="0" tIns="99695" rIns="0" bIns="0" rtlCol="0">
            <a:spAutoFit/>
          </a:bodyPr>
          <a:lstStyle/>
          <a:p>
            <a:pPr marL="12700">
              <a:lnSpc>
                <a:spcPct val="100000"/>
              </a:lnSpc>
              <a:spcBef>
                <a:spcPts val="785"/>
              </a:spcBef>
            </a:pPr>
            <a:r>
              <a:rPr sz="2000" dirty="0">
                <a:latin typeface="Times New Roman"/>
                <a:cs typeface="Times New Roman"/>
              </a:rPr>
              <a:t>Since </a:t>
            </a:r>
            <a:r>
              <a:rPr sz="2000" i="1" spc="-10" dirty="0">
                <a:latin typeface="Times New Roman"/>
                <a:cs typeface="Times New Roman"/>
              </a:rPr>
              <a:t>f(t) </a:t>
            </a:r>
            <a:r>
              <a:rPr sz="2000" dirty="0">
                <a:latin typeface="Times New Roman"/>
                <a:cs typeface="Times New Roman"/>
              </a:rPr>
              <a:t>defined here is even, no </a:t>
            </a:r>
            <a:r>
              <a:rPr sz="2000" spc="-10" dirty="0">
                <a:latin typeface="Times New Roman"/>
                <a:cs typeface="Times New Roman"/>
              </a:rPr>
              <a:t>terms </a:t>
            </a:r>
            <a:r>
              <a:rPr sz="2000" dirty="0">
                <a:latin typeface="Times New Roman"/>
                <a:cs typeface="Times New Roman"/>
              </a:rPr>
              <a:t>of the form </a:t>
            </a:r>
            <a:r>
              <a:rPr sz="3450" spc="-22" baseline="3623" dirty="0">
                <a:latin typeface="Times New Roman"/>
                <a:cs typeface="Times New Roman"/>
              </a:rPr>
              <a:t>sin</a:t>
            </a:r>
            <a:r>
              <a:rPr sz="3450" spc="-555" baseline="3623" dirty="0">
                <a:latin typeface="Times New Roman"/>
                <a:cs typeface="Times New Roman"/>
              </a:rPr>
              <a:t> </a:t>
            </a:r>
            <a:r>
              <a:rPr sz="3450" i="1" spc="-44" baseline="3623" dirty="0">
                <a:latin typeface="Times New Roman"/>
                <a:cs typeface="Times New Roman"/>
              </a:rPr>
              <a:t>n</a:t>
            </a:r>
            <a:r>
              <a:rPr sz="3525" spc="-44" baseline="3546" dirty="0">
                <a:latin typeface="Symbol"/>
                <a:cs typeface="Symbol"/>
              </a:rPr>
              <a:t></a:t>
            </a:r>
            <a:r>
              <a:rPr sz="3450" i="1" spc="-44" baseline="3623" dirty="0">
                <a:latin typeface="Times New Roman"/>
                <a:cs typeface="Times New Roman"/>
              </a:rPr>
              <a:t>t</a:t>
            </a:r>
            <a:endParaRPr sz="3450" baseline="3623">
              <a:latin typeface="Times New Roman"/>
              <a:cs typeface="Times New Roman"/>
            </a:endParaRPr>
          </a:p>
          <a:p>
            <a:pPr marL="67310">
              <a:lnSpc>
                <a:spcPct val="100000"/>
              </a:lnSpc>
              <a:spcBef>
                <a:spcPts val="550"/>
              </a:spcBef>
              <a:tabLst>
                <a:tab pos="881380" algn="l"/>
              </a:tabLst>
            </a:pPr>
            <a:r>
              <a:rPr sz="2000" dirty="0">
                <a:latin typeface="Times New Roman"/>
                <a:cs typeface="Times New Roman"/>
              </a:rPr>
              <a:t>Again,	from </a:t>
            </a:r>
            <a:r>
              <a:rPr sz="2000" spc="-5" dirty="0">
                <a:latin typeface="Times New Roman"/>
                <a:cs typeface="Times New Roman"/>
              </a:rPr>
              <a:t>Eqs. </a:t>
            </a:r>
            <a:r>
              <a:rPr sz="2000" dirty="0">
                <a:latin typeface="Times New Roman"/>
                <a:cs typeface="Times New Roman"/>
              </a:rPr>
              <a:t>(7.11) and (7.12), we</a:t>
            </a:r>
            <a:r>
              <a:rPr sz="2000" spc="-5" dirty="0">
                <a:latin typeface="Times New Roman"/>
                <a:cs typeface="Times New Roman"/>
              </a:rPr>
              <a:t> </a:t>
            </a:r>
            <a:r>
              <a:rPr sz="2000" dirty="0">
                <a:latin typeface="Times New Roman"/>
                <a:cs typeface="Times New Roman"/>
              </a:rPr>
              <a:t>have</a:t>
            </a:r>
            <a:endParaRPr sz="2000">
              <a:latin typeface="Times New Roman"/>
              <a:cs typeface="Times New Roman"/>
            </a:endParaRPr>
          </a:p>
        </p:txBody>
      </p:sp>
      <p:sp>
        <p:nvSpPr>
          <p:cNvPr id="7" name="object 7"/>
          <p:cNvSpPr txBox="1"/>
          <p:nvPr/>
        </p:nvSpPr>
        <p:spPr>
          <a:xfrm>
            <a:off x="6704330" y="3141979"/>
            <a:ext cx="122555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will</a:t>
            </a:r>
            <a:r>
              <a:rPr sz="2000" spc="-85" dirty="0">
                <a:latin typeface="Times New Roman"/>
                <a:cs typeface="Times New Roman"/>
              </a:rPr>
              <a:t> </a:t>
            </a:r>
            <a:r>
              <a:rPr sz="2000" dirty="0">
                <a:latin typeface="Times New Roman"/>
                <a:cs typeface="Times New Roman"/>
              </a:rPr>
              <a:t>appear.</a:t>
            </a:r>
            <a:endParaRPr sz="2000">
              <a:latin typeface="Times New Roman"/>
              <a:cs typeface="Times New Roman"/>
            </a:endParaRPr>
          </a:p>
        </p:txBody>
      </p:sp>
      <p:sp>
        <p:nvSpPr>
          <p:cNvPr id="8" name="object 8"/>
          <p:cNvSpPr/>
          <p:nvPr/>
        </p:nvSpPr>
        <p:spPr>
          <a:xfrm>
            <a:off x="1078230" y="4532629"/>
            <a:ext cx="218440" cy="0"/>
          </a:xfrm>
          <a:custGeom>
            <a:avLst/>
            <a:gdLst/>
            <a:ahLst/>
            <a:cxnLst/>
            <a:rect l="l" t="t" r="r" b="b"/>
            <a:pathLst>
              <a:path w="218440">
                <a:moveTo>
                  <a:pt x="0" y="0"/>
                </a:moveTo>
                <a:lnTo>
                  <a:pt x="218439" y="0"/>
                </a:lnTo>
              </a:path>
            </a:pathLst>
          </a:custGeom>
          <a:ln w="12700">
            <a:solidFill>
              <a:srgbClr val="000000"/>
            </a:solidFill>
          </a:ln>
        </p:spPr>
        <p:txBody>
          <a:bodyPr wrap="square" lIns="0" tIns="0" rIns="0" bIns="0" rtlCol="0"/>
          <a:lstStyle/>
          <a:p>
            <a:endParaRPr/>
          </a:p>
        </p:txBody>
      </p:sp>
      <p:sp>
        <p:nvSpPr>
          <p:cNvPr id="9" name="object 9"/>
          <p:cNvSpPr/>
          <p:nvPr/>
        </p:nvSpPr>
        <p:spPr>
          <a:xfrm>
            <a:off x="3535679" y="4532629"/>
            <a:ext cx="218440" cy="0"/>
          </a:xfrm>
          <a:custGeom>
            <a:avLst/>
            <a:gdLst/>
            <a:ahLst/>
            <a:cxnLst/>
            <a:rect l="l" t="t" r="r" b="b"/>
            <a:pathLst>
              <a:path w="218439">
                <a:moveTo>
                  <a:pt x="0" y="0"/>
                </a:moveTo>
                <a:lnTo>
                  <a:pt x="218440" y="0"/>
                </a:lnTo>
              </a:path>
            </a:pathLst>
          </a:custGeom>
          <a:ln w="12700">
            <a:solidFill>
              <a:srgbClr val="000000"/>
            </a:solidFill>
          </a:ln>
        </p:spPr>
        <p:txBody>
          <a:bodyPr wrap="square" lIns="0" tIns="0" rIns="0" bIns="0" rtlCol="0"/>
          <a:lstStyle/>
          <a:p>
            <a:endParaRPr/>
          </a:p>
        </p:txBody>
      </p:sp>
      <p:sp>
        <p:nvSpPr>
          <p:cNvPr id="10" name="object 10"/>
          <p:cNvSpPr txBox="1"/>
          <p:nvPr/>
        </p:nvSpPr>
        <p:spPr>
          <a:xfrm>
            <a:off x="3266440" y="4862583"/>
            <a:ext cx="217804" cy="850900"/>
          </a:xfrm>
          <a:prstGeom prst="rect">
            <a:avLst/>
          </a:prstGeom>
        </p:spPr>
        <p:txBody>
          <a:bodyPr vert="horz" wrap="square" lIns="0" tIns="59690" rIns="0" bIns="0" rtlCol="0">
            <a:spAutoFit/>
          </a:bodyPr>
          <a:lstStyle/>
          <a:p>
            <a:pPr marL="53975">
              <a:lnSpc>
                <a:spcPct val="100000"/>
              </a:lnSpc>
              <a:spcBef>
                <a:spcPts val="470"/>
              </a:spcBef>
            </a:pPr>
            <a:r>
              <a:rPr sz="2350" u="sng" spc="5" dirty="0">
                <a:uFill>
                  <a:solidFill>
                    <a:srgbClr val="000000"/>
                  </a:solidFill>
                </a:uFill>
                <a:latin typeface="Times New Roman"/>
                <a:cs typeface="Times New Roman"/>
              </a:rPr>
              <a:t>4</a:t>
            </a:r>
            <a:endParaRPr sz="2350">
              <a:latin typeface="Times New Roman"/>
              <a:cs typeface="Times New Roman"/>
            </a:endParaRPr>
          </a:p>
          <a:p>
            <a:pPr marL="12700">
              <a:lnSpc>
                <a:spcPct val="100000"/>
              </a:lnSpc>
              <a:spcBef>
                <a:spcPts val="420"/>
              </a:spcBef>
            </a:pPr>
            <a:r>
              <a:rPr sz="2400" spc="-15" dirty="0">
                <a:latin typeface="Symbol"/>
                <a:cs typeface="Symbol"/>
              </a:rPr>
              <a:t></a:t>
            </a:r>
            <a:endParaRPr sz="2400">
              <a:latin typeface="Symbol"/>
              <a:cs typeface="Symbol"/>
            </a:endParaRPr>
          </a:p>
        </p:txBody>
      </p:sp>
      <p:sp>
        <p:nvSpPr>
          <p:cNvPr id="11" name="object 11"/>
          <p:cNvSpPr txBox="1"/>
          <p:nvPr/>
        </p:nvSpPr>
        <p:spPr>
          <a:xfrm>
            <a:off x="1614169" y="5085758"/>
            <a:ext cx="1608455" cy="396875"/>
          </a:xfrm>
          <a:prstGeom prst="rect">
            <a:avLst/>
          </a:prstGeom>
        </p:spPr>
        <p:txBody>
          <a:bodyPr vert="horz" wrap="square" lIns="0" tIns="17145" rIns="0" bIns="0" rtlCol="0">
            <a:spAutoFit/>
          </a:bodyPr>
          <a:lstStyle/>
          <a:p>
            <a:pPr marL="12700">
              <a:lnSpc>
                <a:spcPct val="100000"/>
              </a:lnSpc>
              <a:spcBef>
                <a:spcPts val="135"/>
              </a:spcBef>
            </a:pPr>
            <a:r>
              <a:rPr sz="2350" dirty="0">
                <a:latin typeface="Times New Roman"/>
                <a:cs typeface="Times New Roman"/>
              </a:rPr>
              <a:t>sin</a:t>
            </a:r>
            <a:r>
              <a:rPr sz="2350" spc="-380" dirty="0">
                <a:latin typeface="Times New Roman"/>
                <a:cs typeface="Times New Roman"/>
              </a:rPr>
              <a:t> </a:t>
            </a:r>
            <a:r>
              <a:rPr sz="2400" dirty="0">
                <a:latin typeface="Symbol"/>
                <a:cs typeface="Symbol"/>
              </a:rPr>
              <a:t></a:t>
            </a:r>
            <a:r>
              <a:rPr sz="2350" i="1" dirty="0">
                <a:latin typeface="Times New Roman"/>
                <a:cs typeface="Times New Roman"/>
              </a:rPr>
              <a:t>td</a:t>
            </a:r>
            <a:r>
              <a:rPr sz="2350" i="1" spc="-350" dirty="0">
                <a:latin typeface="Times New Roman"/>
                <a:cs typeface="Times New Roman"/>
              </a:rPr>
              <a:t> </a:t>
            </a:r>
            <a:r>
              <a:rPr sz="2350" spc="5" dirty="0">
                <a:latin typeface="Times New Roman"/>
                <a:cs typeface="Times New Roman"/>
              </a:rPr>
              <a:t>(</a:t>
            </a:r>
            <a:r>
              <a:rPr sz="2400" spc="5" dirty="0">
                <a:latin typeface="Symbol"/>
                <a:cs typeface="Symbol"/>
              </a:rPr>
              <a:t></a:t>
            </a:r>
            <a:r>
              <a:rPr sz="2350" i="1" spc="5" dirty="0">
                <a:latin typeface="Times New Roman"/>
                <a:cs typeface="Times New Roman"/>
              </a:rPr>
              <a:t>t</a:t>
            </a:r>
            <a:r>
              <a:rPr sz="2350" spc="5" dirty="0">
                <a:latin typeface="Times New Roman"/>
                <a:cs typeface="Times New Roman"/>
              </a:rPr>
              <a:t>)</a:t>
            </a:r>
            <a:r>
              <a:rPr sz="2350" spc="-85" dirty="0">
                <a:latin typeface="Times New Roman"/>
                <a:cs typeface="Times New Roman"/>
              </a:rPr>
              <a:t> </a:t>
            </a:r>
            <a:r>
              <a:rPr sz="2350" spc="10" dirty="0">
                <a:latin typeface="Symbol"/>
                <a:cs typeface="Symbol"/>
              </a:rPr>
              <a:t></a:t>
            </a:r>
            <a:endParaRPr sz="2350">
              <a:latin typeface="Symbol"/>
              <a:cs typeface="Symbol"/>
            </a:endParaRPr>
          </a:p>
        </p:txBody>
      </p:sp>
      <p:sp>
        <p:nvSpPr>
          <p:cNvPr id="12" name="object 12"/>
          <p:cNvSpPr txBox="1"/>
          <p:nvPr/>
        </p:nvSpPr>
        <p:spPr>
          <a:xfrm>
            <a:off x="1423669" y="5384800"/>
            <a:ext cx="113030" cy="234315"/>
          </a:xfrm>
          <a:prstGeom prst="rect">
            <a:avLst/>
          </a:prstGeom>
        </p:spPr>
        <p:txBody>
          <a:bodyPr vert="horz" wrap="square" lIns="0" tIns="15240" rIns="0" bIns="0" rtlCol="0">
            <a:spAutoFit/>
          </a:bodyPr>
          <a:lstStyle/>
          <a:p>
            <a:pPr marL="12700">
              <a:lnSpc>
                <a:spcPct val="100000"/>
              </a:lnSpc>
              <a:spcBef>
                <a:spcPts val="120"/>
              </a:spcBef>
            </a:pPr>
            <a:r>
              <a:rPr sz="1350" spc="10" dirty="0">
                <a:latin typeface="Times New Roman"/>
                <a:cs typeface="Times New Roman"/>
              </a:rPr>
              <a:t>0</a:t>
            </a:r>
            <a:endParaRPr sz="1350">
              <a:latin typeface="Times New Roman"/>
              <a:cs typeface="Times New Roman"/>
            </a:endParaRPr>
          </a:p>
        </p:txBody>
      </p:sp>
      <p:sp>
        <p:nvSpPr>
          <p:cNvPr id="13" name="object 13"/>
          <p:cNvSpPr txBox="1"/>
          <p:nvPr/>
        </p:nvSpPr>
        <p:spPr>
          <a:xfrm>
            <a:off x="3881120" y="4584700"/>
            <a:ext cx="113030" cy="234315"/>
          </a:xfrm>
          <a:prstGeom prst="rect">
            <a:avLst/>
          </a:prstGeom>
        </p:spPr>
        <p:txBody>
          <a:bodyPr vert="horz" wrap="square" lIns="0" tIns="15240" rIns="0" bIns="0" rtlCol="0">
            <a:spAutoFit/>
          </a:bodyPr>
          <a:lstStyle/>
          <a:p>
            <a:pPr marL="12700">
              <a:lnSpc>
                <a:spcPct val="100000"/>
              </a:lnSpc>
              <a:spcBef>
                <a:spcPts val="120"/>
              </a:spcBef>
            </a:pPr>
            <a:r>
              <a:rPr sz="1350" spc="10" dirty="0">
                <a:latin typeface="Times New Roman"/>
                <a:cs typeface="Times New Roman"/>
              </a:rPr>
              <a:t>0</a:t>
            </a:r>
            <a:endParaRPr sz="1350">
              <a:latin typeface="Times New Roman"/>
              <a:cs typeface="Times New Roman"/>
            </a:endParaRPr>
          </a:p>
        </p:txBody>
      </p:sp>
      <p:sp>
        <p:nvSpPr>
          <p:cNvPr id="14" name="object 14"/>
          <p:cNvSpPr txBox="1"/>
          <p:nvPr/>
        </p:nvSpPr>
        <p:spPr>
          <a:xfrm>
            <a:off x="3519170" y="4300611"/>
            <a:ext cx="191135" cy="1179830"/>
          </a:xfrm>
          <a:prstGeom prst="rect">
            <a:avLst/>
          </a:prstGeom>
        </p:spPr>
        <p:txBody>
          <a:bodyPr vert="horz" wrap="square" lIns="0" tIns="233045" rIns="0" bIns="0" rtlCol="0">
            <a:spAutoFit/>
          </a:bodyPr>
          <a:lstStyle/>
          <a:p>
            <a:pPr marL="12700">
              <a:lnSpc>
                <a:spcPct val="100000"/>
              </a:lnSpc>
              <a:spcBef>
                <a:spcPts val="1835"/>
              </a:spcBef>
            </a:pPr>
            <a:r>
              <a:rPr sz="2400" spc="-15" dirty="0">
                <a:latin typeface="Symbol"/>
                <a:cs typeface="Symbol"/>
              </a:rPr>
              <a:t></a:t>
            </a:r>
            <a:endParaRPr sz="2400">
              <a:latin typeface="Symbol"/>
              <a:cs typeface="Symbol"/>
            </a:endParaRPr>
          </a:p>
          <a:p>
            <a:pPr marL="22225">
              <a:lnSpc>
                <a:spcPct val="100000"/>
              </a:lnSpc>
              <a:spcBef>
                <a:spcPts val="1650"/>
              </a:spcBef>
            </a:pPr>
            <a:r>
              <a:rPr sz="2350" dirty="0">
                <a:latin typeface="Times New Roman"/>
                <a:cs typeface="Times New Roman"/>
              </a:rPr>
              <a:t>,</a:t>
            </a:r>
            <a:endParaRPr sz="2350">
              <a:latin typeface="Times New Roman"/>
              <a:cs typeface="Times New Roman"/>
            </a:endParaRPr>
          </a:p>
        </p:txBody>
      </p:sp>
      <p:sp>
        <p:nvSpPr>
          <p:cNvPr id="15" name="object 15"/>
          <p:cNvSpPr txBox="1"/>
          <p:nvPr/>
        </p:nvSpPr>
        <p:spPr>
          <a:xfrm>
            <a:off x="641350" y="4495800"/>
            <a:ext cx="113030" cy="234315"/>
          </a:xfrm>
          <a:prstGeom prst="rect">
            <a:avLst/>
          </a:prstGeom>
        </p:spPr>
        <p:txBody>
          <a:bodyPr vert="horz" wrap="square" lIns="0" tIns="15240" rIns="0" bIns="0" rtlCol="0">
            <a:spAutoFit/>
          </a:bodyPr>
          <a:lstStyle/>
          <a:p>
            <a:pPr marL="12700">
              <a:lnSpc>
                <a:spcPct val="100000"/>
              </a:lnSpc>
              <a:spcBef>
                <a:spcPts val="120"/>
              </a:spcBef>
            </a:pPr>
            <a:r>
              <a:rPr sz="1350" spc="10" dirty="0">
                <a:latin typeface="Times New Roman"/>
                <a:cs typeface="Times New Roman"/>
              </a:rPr>
              <a:t>0</a:t>
            </a:r>
            <a:endParaRPr sz="1350">
              <a:latin typeface="Times New Roman"/>
              <a:cs typeface="Times New Roman"/>
            </a:endParaRPr>
          </a:p>
        </p:txBody>
      </p:sp>
      <p:sp>
        <p:nvSpPr>
          <p:cNvPr id="16" name="object 16"/>
          <p:cNvSpPr txBox="1"/>
          <p:nvPr/>
        </p:nvSpPr>
        <p:spPr>
          <a:xfrm>
            <a:off x="1062989" y="4494026"/>
            <a:ext cx="217804" cy="1219835"/>
          </a:xfrm>
          <a:prstGeom prst="rect">
            <a:avLst/>
          </a:prstGeom>
        </p:spPr>
        <p:txBody>
          <a:bodyPr vert="horz" wrap="square" lIns="0" tIns="39370" rIns="0" bIns="0" rtlCol="0">
            <a:spAutoFit/>
          </a:bodyPr>
          <a:lstStyle/>
          <a:p>
            <a:pPr marL="12700">
              <a:lnSpc>
                <a:spcPct val="100000"/>
              </a:lnSpc>
              <a:spcBef>
                <a:spcPts val="310"/>
              </a:spcBef>
            </a:pPr>
            <a:r>
              <a:rPr sz="2400" spc="-15" dirty="0">
                <a:latin typeface="Symbol"/>
                <a:cs typeface="Symbol"/>
              </a:rPr>
              <a:t></a:t>
            </a:r>
            <a:endParaRPr sz="2400">
              <a:latin typeface="Symbol"/>
              <a:cs typeface="Symbol"/>
            </a:endParaRPr>
          </a:p>
          <a:p>
            <a:pPr marL="54610">
              <a:lnSpc>
                <a:spcPct val="100000"/>
              </a:lnSpc>
              <a:spcBef>
                <a:spcPts val="180"/>
              </a:spcBef>
            </a:pPr>
            <a:r>
              <a:rPr sz="2350" u="sng" spc="5" dirty="0">
                <a:uFill>
                  <a:solidFill>
                    <a:srgbClr val="000000"/>
                  </a:solidFill>
                </a:uFill>
                <a:latin typeface="Times New Roman"/>
                <a:cs typeface="Times New Roman"/>
              </a:rPr>
              <a:t>2</a:t>
            </a:r>
            <a:endParaRPr sz="2350">
              <a:latin typeface="Times New Roman"/>
              <a:cs typeface="Times New Roman"/>
            </a:endParaRPr>
          </a:p>
          <a:p>
            <a:pPr marL="12700">
              <a:lnSpc>
                <a:spcPct val="100000"/>
              </a:lnSpc>
              <a:spcBef>
                <a:spcPts val="420"/>
              </a:spcBef>
            </a:pPr>
            <a:r>
              <a:rPr sz="2400" spc="-15" dirty="0">
                <a:latin typeface="Symbol"/>
                <a:cs typeface="Symbol"/>
              </a:rPr>
              <a:t></a:t>
            </a:r>
            <a:endParaRPr sz="2400">
              <a:latin typeface="Symbol"/>
              <a:cs typeface="Symbol"/>
            </a:endParaRPr>
          </a:p>
        </p:txBody>
      </p:sp>
      <p:sp>
        <p:nvSpPr>
          <p:cNvPr id="17" name="object 17"/>
          <p:cNvSpPr txBox="1"/>
          <p:nvPr/>
        </p:nvSpPr>
        <p:spPr>
          <a:xfrm>
            <a:off x="464819" y="4296409"/>
            <a:ext cx="836294" cy="383540"/>
          </a:xfrm>
          <a:prstGeom prst="rect">
            <a:avLst/>
          </a:prstGeom>
        </p:spPr>
        <p:txBody>
          <a:bodyPr vert="horz" wrap="square" lIns="0" tIns="12700" rIns="0" bIns="0" rtlCol="0">
            <a:spAutoFit/>
          </a:bodyPr>
          <a:lstStyle/>
          <a:p>
            <a:pPr marL="38100">
              <a:lnSpc>
                <a:spcPct val="100000"/>
              </a:lnSpc>
              <a:spcBef>
                <a:spcPts val="100"/>
              </a:spcBef>
              <a:tabLst>
                <a:tab pos="375285" algn="l"/>
              </a:tabLst>
            </a:pPr>
            <a:r>
              <a:rPr sz="2350" i="1" spc="5" dirty="0">
                <a:latin typeface="Times New Roman"/>
                <a:cs typeface="Times New Roman"/>
              </a:rPr>
              <a:t>a	</a:t>
            </a:r>
            <a:r>
              <a:rPr sz="2350" spc="10" dirty="0">
                <a:latin typeface="Symbol"/>
                <a:cs typeface="Symbol"/>
              </a:rPr>
              <a:t></a:t>
            </a:r>
            <a:r>
              <a:rPr sz="2350" spc="175" dirty="0">
                <a:latin typeface="Times New Roman"/>
                <a:cs typeface="Times New Roman"/>
              </a:rPr>
              <a:t> </a:t>
            </a:r>
            <a:r>
              <a:rPr sz="3525" spc="7" baseline="34278" dirty="0">
                <a:latin typeface="Times New Roman"/>
                <a:cs typeface="Times New Roman"/>
              </a:rPr>
              <a:t>1</a:t>
            </a:r>
            <a:endParaRPr sz="3525" baseline="34278">
              <a:latin typeface="Times New Roman"/>
              <a:cs typeface="Times New Roman"/>
            </a:endParaRPr>
          </a:p>
        </p:txBody>
      </p:sp>
      <p:sp>
        <p:nvSpPr>
          <p:cNvPr id="18" name="object 18"/>
          <p:cNvSpPr txBox="1"/>
          <p:nvPr/>
        </p:nvSpPr>
        <p:spPr>
          <a:xfrm>
            <a:off x="1457960" y="4989904"/>
            <a:ext cx="122555" cy="241935"/>
          </a:xfrm>
          <a:prstGeom prst="rect">
            <a:avLst/>
          </a:prstGeom>
        </p:spPr>
        <p:txBody>
          <a:bodyPr vert="horz" wrap="square" lIns="0" tIns="15240" rIns="0" bIns="0" rtlCol="0">
            <a:spAutoFit/>
          </a:bodyPr>
          <a:lstStyle/>
          <a:p>
            <a:pPr marL="12700">
              <a:lnSpc>
                <a:spcPct val="100000"/>
              </a:lnSpc>
              <a:spcBef>
                <a:spcPts val="120"/>
              </a:spcBef>
            </a:pPr>
            <a:r>
              <a:rPr sz="1400" spc="-10" dirty="0">
                <a:latin typeface="Symbol"/>
                <a:cs typeface="Symbol"/>
              </a:rPr>
              <a:t></a:t>
            </a:r>
            <a:endParaRPr sz="1400">
              <a:latin typeface="Symbol"/>
              <a:cs typeface="Symbol"/>
            </a:endParaRPr>
          </a:p>
        </p:txBody>
      </p:sp>
      <p:sp>
        <p:nvSpPr>
          <p:cNvPr id="19" name="object 19"/>
          <p:cNvSpPr txBox="1"/>
          <p:nvPr/>
        </p:nvSpPr>
        <p:spPr>
          <a:xfrm>
            <a:off x="828039" y="5096509"/>
            <a:ext cx="191135" cy="383540"/>
          </a:xfrm>
          <a:prstGeom prst="rect">
            <a:avLst/>
          </a:prstGeom>
        </p:spPr>
        <p:txBody>
          <a:bodyPr vert="horz" wrap="square" lIns="0" tIns="12700" rIns="0" bIns="0" rtlCol="0">
            <a:spAutoFit/>
          </a:bodyPr>
          <a:lstStyle/>
          <a:p>
            <a:pPr marL="12700">
              <a:lnSpc>
                <a:spcPct val="100000"/>
              </a:lnSpc>
              <a:spcBef>
                <a:spcPts val="100"/>
              </a:spcBef>
            </a:pPr>
            <a:r>
              <a:rPr sz="2350" spc="10" dirty="0">
                <a:latin typeface="Symbol"/>
                <a:cs typeface="Symbol"/>
              </a:rPr>
              <a:t></a:t>
            </a:r>
            <a:endParaRPr sz="2350">
              <a:latin typeface="Symbol"/>
              <a:cs typeface="Symbol"/>
            </a:endParaRPr>
          </a:p>
        </p:txBody>
      </p:sp>
      <p:sp>
        <p:nvSpPr>
          <p:cNvPr id="20" name="object 20"/>
          <p:cNvSpPr txBox="1"/>
          <p:nvPr/>
        </p:nvSpPr>
        <p:spPr>
          <a:xfrm>
            <a:off x="1341119" y="5054600"/>
            <a:ext cx="149860" cy="563880"/>
          </a:xfrm>
          <a:prstGeom prst="rect">
            <a:avLst/>
          </a:prstGeom>
        </p:spPr>
        <p:txBody>
          <a:bodyPr vert="horz" wrap="square" lIns="0" tIns="16510" rIns="0" bIns="0" rtlCol="0">
            <a:spAutoFit/>
          </a:bodyPr>
          <a:lstStyle/>
          <a:p>
            <a:pPr marL="12700">
              <a:lnSpc>
                <a:spcPct val="100000"/>
              </a:lnSpc>
              <a:spcBef>
                <a:spcPts val="130"/>
              </a:spcBef>
            </a:pPr>
            <a:r>
              <a:rPr sz="3500" spc="15" dirty="0">
                <a:latin typeface="Symbol"/>
                <a:cs typeface="Symbol"/>
              </a:rPr>
              <a:t></a:t>
            </a:r>
            <a:endParaRPr sz="3500">
              <a:latin typeface="Symbol"/>
              <a:cs typeface="Symbol"/>
            </a:endParaRPr>
          </a:p>
        </p:txBody>
      </p:sp>
      <p:sp>
        <p:nvSpPr>
          <p:cNvPr id="21" name="object 21"/>
          <p:cNvSpPr txBox="1"/>
          <p:nvPr/>
        </p:nvSpPr>
        <p:spPr>
          <a:xfrm>
            <a:off x="3797300" y="4254500"/>
            <a:ext cx="137160" cy="563880"/>
          </a:xfrm>
          <a:prstGeom prst="rect">
            <a:avLst/>
          </a:prstGeom>
        </p:spPr>
        <p:txBody>
          <a:bodyPr vert="horz" wrap="square" lIns="0" tIns="16510" rIns="0" bIns="0" rtlCol="0">
            <a:spAutoFit/>
          </a:bodyPr>
          <a:lstStyle/>
          <a:p>
            <a:pPr marL="12700">
              <a:lnSpc>
                <a:spcPct val="100000"/>
              </a:lnSpc>
              <a:spcBef>
                <a:spcPts val="130"/>
              </a:spcBef>
            </a:pPr>
            <a:r>
              <a:rPr sz="3500" spc="-305" dirty="0">
                <a:latin typeface="Symbol"/>
                <a:cs typeface="Symbol"/>
              </a:rPr>
              <a:t></a:t>
            </a:r>
            <a:endParaRPr sz="3500">
              <a:latin typeface="Symbol"/>
              <a:cs typeface="Symbol"/>
            </a:endParaRPr>
          </a:p>
        </p:txBody>
      </p:sp>
      <p:sp>
        <p:nvSpPr>
          <p:cNvPr id="22" name="object 22"/>
          <p:cNvSpPr txBox="1"/>
          <p:nvPr/>
        </p:nvSpPr>
        <p:spPr>
          <a:xfrm>
            <a:off x="1654810" y="4285658"/>
            <a:ext cx="3815079" cy="396875"/>
          </a:xfrm>
          <a:prstGeom prst="rect">
            <a:avLst/>
          </a:prstGeom>
        </p:spPr>
        <p:txBody>
          <a:bodyPr vert="horz" wrap="square" lIns="0" tIns="17145" rIns="0" bIns="0" rtlCol="0">
            <a:spAutoFit/>
          </a:bodyPr>
          <a:lstStyle/>
          <a:p>
            <a:pPr marL="248920" indent="-210820">
              <a:lnSpc>
                <a:spcPct val="100000"/>
              </a:lnSpc>
              <a:spcBef>
                <a:spcPts val="135"/>
              </a:spcBef>
              <a:buFont typeface="Symbol"/>
              <a:buChar char=""/>
              <a:tabLst>
                <a:tab pos="248920" algn="l"/>
                <a:tab pos="2271395" algn="l"/>
              </a:tabLst>
            </a:pPr>
            <a:r>
              <a:rPr sz="2350" dirty="0">
                <a:latin typeface="Times New Roman"/>
                <a:cs typeface="Times New Roman"/>
              </a:rPr>
              <a:t>sin</a:t>
            </a:r>
            <a:r>
              <a:rPr sz="2350" spc="-360" dirty="0">
                <a:latin typeface="Times New Roman"/>
                <a:cs typeface="Times New Roman"/>
              </a:rPr>
              <a:t> </a:t>
            </a:r>
            <a:r>
              <a:rPr sz="2400" spc="-5" dirty="0">
                <a:latin typeface="Symbol"/>
                <a:cs typeface="Symbol"/>
              </a:rPr>
              <a:t></a:t>
            </a:r>
            <a:r>
              <a:rPr sz="2350" i="1" spc="-5" dirty="0">
                <a:latin typeface="Times New Roman"/>
                <a:cs typeface="Times New Roman"/>
              </a:rPr>
              <a:t>td</a:t>
            </a:r>
            <a:r>
              <a:rPr sz="2350" i="1" spc="-330" dirty="0">
                <a:latin typeface="Times New Roman"/>
                <a:cs typeface="Times New Roman"/>
              </a:rPr>
              <a:t> </a:t>
            </a:r>
            <a:r>
              <a:rPr sz="2350" spc="5" dirty="0">
                <a:latin typeface="Times New Roman"/>
                <a:cs typeface="Times New Roman"/>
              </a:rPr>
              <a:t>(</a:t>
            </a:r>
            <a:r>
              <a:rPr sz="2400" spc="5" dirty="0">
                <a:latin typeface="Symbol"/>
                <a:cs typeface="Symbol"/>
              </a:rPr>
              <a:t></a:t>
            </a:r>
            <a:r>
              <a:rPr sz="2350" i="1" spc="5" dirty="0">
                <a:latin typeface="Times New Roman"/>
                <a:cs typeface="Times New Roman"/>
              </a:rPr>
              <a:t>t</a:t>
            </a:r>
            <a:r>
              <a:rPr sz="2350" spc="5" dirty="0">
                <a:latin typeface="Times New Roman"/>
                <a:cs typeface="Times New Roman"/>
              </a:rPr>
              <a:t>)</a:t>
            </a:r>
            <a:r>
              <a:rPr sz="2350" spc="-155" dirty="0">
                <a:latin typeface="Times New Roman"/>
                <a:cs typeface="Times New Roman"/>
              </a:rPr>
              <a:t> </a:t>
            </a:r>
            <a:r>
              <a:rPr sz="2350" spc="10" dirty="0">
                <a:latin typeface="Symbol"/>
                <a:cs typeface="Symbol"/>
              </a:rPr>
              <a:t></a:t>
            </a:r>
            <a:r>
              <a:rPr sz="2350" spc="175" dirty="0">
                <a:latin typeface="Times New Roman"/>
                <a:cs typeface="Times New Roman"/>
              </a:rPr>
              <a:t> </a:t>
            </a:r>
            <a:r>
              <a:rPr sz="3525" spc="7" baseline="34278" dirty="0">
                <a:latin typeface="Times New Roman"/>
                <a:cs typeface="Times New Roman"/>
              </a:rPr>
              <a:t>1	</a:t>
            </a:r>
            <a:r>
              <a:rPr sz="2100" spc="-15" baseline="69444" dirty="0">
                <a:latin typeface="Symbol"/>
                <a:cs typeface="Symbol"/>
              </a:rPr>
              <a:t></a:t>
            </a:r>
            <a:r>
              <a:rPr sz="2100" spc="142" baseline="69444" dirty="0">
                <a:latin typeface="Times New Roman"/>
                <a:cs typeface="Times New Roman"/>
              </a:rPr>
              <a:t> </a:t>
            </a:r>
            <a:r>
              <a:rPr sz="2350" dirty="0">
                <a:latin typeface="Times New Roman"/>
                <a:cs typeface="Times New Roman"/>
              </a:rPr>
              <a:t>sin</a:t>
            </a:r>
            <a:r>
              <a:rPr sz="2350" spc="-365" dirty="0">
                <a:latin typeface="Times New Roman"/>
                <a:cs typeface="Times New Roman"/>
              </a:rPr>
              <a:t> </a:t>
            </a:r>
            <a:r>
              <a:rPr sz="2400" spc="-10" dirty="0">
                <a:latin typeface="Symbol"/>
                <a:cs typeface="Symbol"/>
              </a:rPr>
              <a:t></a:t>
            </a:r>
            <a:r>
              <a:rPr sz="2350" i="1" spc="-10" dirty="0">
                <a:latin typeface="Times New Roman"/>
                <a:cs typeface="Times New Roman"/>
              </a:rPr>
              <a:t>td</a:t>
            </a:r>
            <a:r>
              <a:rPr sz="2350" i="1" spc="-330" dirty="0">
                <a:latin typeface="Times New Roman"/>
                <a:cs typeface="Times New Roman"/>
              </a:rPr>
              <a:t> </a:t>
            </a:r>
            <a:r>
              <a:rPr sz="2350" dirty="0">
                <a:latin typeface="Times New Roman"/>
                <a:cs typeface="Times New Roman"/>
              </a:rPr>
              <a:t>(</a:t>
            </a:r>
            <a:r>
              <a:rPr sz="2400" dirty="0">
                <a:latin typeface="Symbol"/>
                <a:cs typeface="Symbol"/>
              </a:rPr>
              <a:t></a:t>
            </a:r>
            <a:r>
              <a:rPr sz="2350" i="1" dirty="0">
                <a:latin typeface="Times New Roman"/>
                <a:cs typeface="Times New Roman"/>
              </a:rPr>
              <a:t>t</a:t>
            </a:r>
            <a:r>
              <a:rPr sz="2350" dirty="0">
                <a:latin typeface="Times New Roman"/>
                <a:cs typeface="Times New Roman"/>
              </a:rPr>
              <a:t>)</a:t>
            </a:r>
            <a:endParaRPr sz="2350">
              <a:latin typeface="Times New Roman"/>
              <a:cs typeface="Times New Roman"/>
            </a:endParaRPr>
          </a:p>
        </p:txBody>
      </p:sp>
      <p:sp>
        <p:nvSpPr>
          <p:cNvPr id="23" name="object 23"/>
          <p:cNvSpPr txBox="1"/>
          <p:nvPr/>
        </p:nvSpPr>
        <p:spPr>
          <a:xfrm>
            <a:off x="1341119" y="4254500"/>
            <a:ext cx="137160" cy="563880"/>
          </a:xfrm>
          <a:prstGeom prst="rect">
            <a:avLst/>
          </a:prstGeom>
        </p:spPr>
        <p:txBody>
          <a:bodyPr vert="horz" wrap="square" lIns="0" tIns="16510" rIns="0" bIns="0" rtlCol="0">
            <a:spAutoFit/>
          </a:bodyPr>
          <a:lstStyle/>
          <a:p>
            <a:pPr marL="12700">
              <a:lnSpc>
                <a:spcPct val="100000"/>
              </a:lnSpc>
              <a:spcBef>
                <a:spcPts val="130"/>
              </a:spcBef>
            </a:pPr>
            <a:r>
              <a:rPr sz="3500" spc="-285" dirty="0">
                <a:latin typeface="Symbol"/>
                <a:cs typeface="Symbol"/>
              </a:rPr>
              <a:t></a:t>
            </a:r>
            <a:endParaRPr sz="3500">
              <a:latin typeface="Symbol"/>
              <a:cs typeface="Symbol"/>
            </a:endParaRPr>
          </a:p>
        </p:txBody>
      </p:sp>
      <p:sp>
        <p:nvSpPr>
          <p:cNvPr id="24" name="object 24"/>
          <p:cNvSpPr txBox="1"/>
          <p:nvPr/>
        </p:nvSpPr>
        <p:spPr>
          <a:xfrm>
            <a:off x="1427480" y="4196079"/>
            <a:ext cx="210185" cy="624205"/>
          </a:xfrm>
          <a:prstGeom prst="rect">
            <a:avLst/>
          </a:prstGeom>
        </p:spPr>
        <p:txBody>
          <a:bodyPr vert="horz" wrap="square" lIns="0" tIns="15240" rIns="0" bIns="0" rtlCol="0">
            <a:spAutoFit/>
          </a:bodyPr>
          <a:lstStyle/>
          <a:p>
            <a:pPr marL="53975">
              <a:lnSpc>
                <a:spcPct val="100000"/>
              </a:lnSpc>
              <a:spcBef>
                <a:spcPts val="120"/>
              </a:spcBef>
            </a:pPr>
            <a:r>
              <a:rPr sz="1350" spc="10" dirty="0">
                <a:latin typeface="Times New Roman"/>
                <a:cs typeface="Times New Roman"/>
              </a:rPr>
              <a:t>0</a:t>
            </a:r>
            <a:endParaRPr sz="1350">
              <a:latin typeface="Times New Roman"/>
              <a:cs typeface="Times New Roman"/>
            </a:endParaRPr>
          </a:p>
          <a:p>
            <a:pPr>
              <a:lnSpc>
                <a:spcPct val="100000"/>
              </a:lnSpc>
              <a:spcBef>
                <a:spcPts val="10"/>
              </a:spcBef>
            </a:pPr>
            <a:endParaRPr sz="1200">
              <a:latin typeface="Times New Roman"/>
              <a:cs typeface="Times New Roman"/>
            </a:endParaRPr>
          </a:p>
          <a:p>
            <a:pPr marL="12700">
              <a:lnSpc>
                <a:spcPct val="100000"/>
              </a:lnSpc>
            </a:pPr>
            <a:r>
              <a:rPr sz="1350" spc="-60" dirty="0">
                <a:latin typeface="Symbol"/>
                <a:cs typeface="Symbol"/>
              </a:rPr>
              <a:t></a:t>
            </a:r>
            <a:r>
              <a:rPr sz="1400" spc="-10" dirty="0">
                <a:latin typeface="Symbol"/>
                <a:cs typeface="Symbol"/>
              </a:rPr>
              <a:t></a:t>
            </a:r>
            <a:endParaRPr sz="1400">
              <a:latin typeface="Symbol"/>
              <a:cs typeface="Symbol"/>
            </a:endParaRPr>
          </a:p>
        </p:txBody>
      </p:sp>
      <p:sp>
        <p:nvSpPr>
          <p:cNvPr id="25" name="object 25"/>
          <p:cNvSpPr txBox="1"/>
          <p:nvPr/>
        </p:nvSpPr>
        <p:spPr>
          <a:xfrm>
            <a:off x="6235700" y="4895850"/>
            <a:ext cx="633730" cy="33020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a:cs typeface="Arial"/>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38</a:t>
            </a:r>
            <a:r>
              <a:rPr sz="2000" dirty="0">
                <a:latin typeface="Times New Roman"/>
                <a:cs typeface="Times New Roman"/>
              </a:rPr>
              <a:t>)</a:t>
            </a:r>
            <a:endParaRPr sz="2000">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61620" y="2448781"/>
            <a:ext cx="8568055" cy="871219"/>
          </a:xfrm>
          <a:prstGeom prst="rect">
            <a:avLst/>
          </a:prstGeom>
        </p:spPr>
        <p:txBody>
          <a:bodyPr vert="horz" wrap="square" lIns="0" tIns="32384" rIns="0" bIns="0" rtlCol="0">
            <a:spAutoFit/>
          </a:bodyPr>
          <a:lstStyle/>
          <a:p>
            <a:pPr marL="38100" marR="30480" indent="15240">
              <a:lnSpc>
                <a:spcPct val="107900"/>
              </a:lnSpc>
              <a:spcBef>
                <a:spcPts val="254"/>
              </a:spcBef>
            </a:pPr>
            <a:r>
              <a:rPr sz="2000" dirty="0">
                <a:latin typeface="Times New Roman"/>
                <a:cs typeface="Times New Roman"/>
              </a:rPr>
              <a:t>Note </a:t>
            </a:r>
            <a:r>
              <a:rPr sz="2000" spc="-5" dirty="0">
                <a:latin typeface="Times New Roman"/>
                <a:cs typeface="Times New Roman"/>
              </a:rPr>
              <a:t>carefully that </a:t>
            </a:r>
            <a:r>
              <a:rPr sz="4425" spc="-172" baseline="-7532" dirty="0">
                <a:latin typeface="Symbol"/>
                <a:cs typeface="Symbol"/>
              </a:rPr>
              <a:t></a:t>
            </a:r>
            <a:r>
              <a:rPr sz="3225" spc="-172" baseline="-10335" dirty="0">
                <a:latin typeface="Times New Roman"/>
                <a:cs typeface="Times New Roman"/>
              </a:rPr>
              <a:t>0,</a:t>
            </a:r>
            <a:r>
              <a:rPr sz="3375" spc="-172" baseline="-9876" dirty="0">
                <a:latin typeface="Symbol"/>
                <a:cs typeface="Symbol"/>
              </a:rPr>
              <a:t></a:t>
            </a:r>
            <a:r>
              <a:rPr sz="3375" spc="-172" baseline="-9876" dirty="0">
                <a:latin typeface="Times New Roman"/>
                <a:cs typeface="Times New Roman"/>
              </a:rPr>
              <a:t> </a:t>
            </a:r>
            <a:r>
              <a:rPr sz="4425" spc="-862" baseline="-7532" dirty="0">
                <a:latin typeface="Symbol"/>
                <a:cs typeface="Symbol"/>
              </a:rPr>
              <a:t></a:t>
            </a:r>
            <a:r>
              <a:rPr sz="4425" spc="-862" baseline="-7532" dirty="0">
                <a:latin typeface="Times New Roman"/>
                <a:cs typeface="Times New Roman"/>
              </a:rPr>
              <a:t> </a:t>
            </a:r>
            <a:r>
              <a:rPr sz="2000" spc="-5" dirty="0">
                <a:latin typeface="Times New Roman"/>
                <a:cs typeface="Times New Roman"/>
              </a:rPr>
              <a:t>is </a:t>
            </a:r>
            <a:r>
              <a:rPr sz="2000" dirty="0">
                <a:latin typeface="Times New Roman"/>
                <a:cs typeface="Times New Roman"/>
              </a:rPr>
              <a:t>not an </a:t>
            </a:r>
            <a:r>
              <a:rPr sz="2000" spc="-5" dirty="0">
                <a:latin typeface="Times New Roman"/>
                <a:cs typeface="Times New Roman"/>
              </a:rPr>
              <a:t>orthogonality interval </a:t>
            </a:r>
            <a:r>
              <a:rPr sz="2000" spc="5" dirty="0">
                <a:latin typeface="Times New Roman"/>
                <a:cs typeface="Times New Roman"/>
              </a:rPr>
              <a:t>for </a:t>
            </a:r>
            <a:r>
              <a:rPr sz="2000" dirty="0">
                <a:latin typeface="Times New Roman"/>
                <a:cs typeface="Times New Roman"/>
              </a:rPr>
              <a:t>both </a:t>
            </a:r>
            <a:r>
              <a:rPr sz="2000" spc="-5" dirty="0">
                <a:latin typeface="Times New Roman"/>
                <a:cs typeface="Times New Roman"/>
              </a:rPr>
              <a:t>sines </a:t>
            </a:r>
            <a:r>
              <a:rPr sz="2000" dirty="0">
                <a:latin typeface="Times New Roman"/>
                <a:cs typeface="Times New Roman"/>
              </a:rPr>
              <a:t>and </a:t>
            </a:r>
            <a:r>
              <a:rPr sz="2000" spc="-5" dirty="0">
                <a:latin typeface="Times New Roman"/>
                <a:cs typeface="Times New Roman"/>
              </a:rPr>
              <a:t>cosines  together </a:t>
            </a:r>
            <a:r>
              <a:rPr sz="2000" dirty="0">
                <a:latin typeface="Times New Roman"/>
                <a:cs typeface="Times New Roman"/>
              </a:rPr>
              <a:t>and we do not get zero for </a:t>
            </a:r>
            <a:r>
              <a:rPr sz="2000" spc="-5" dirty="0">
                <a:latin typeface="Times New Roman"/>
                <a:cs typeface="Times New Roman"/>
              </a:rPr>
              <a:t>even </a:t>
            </a:r>
            <a:r>
              <a:rPr sz="2000" i="1" dirty="0">
                <a:latin typeface="Times New Roman"/>
                <a:cs typeface="Times New Roman"/>
              </a:rPr>
              <a:t>n</a:t>
            </a:r>
            <a:r>
              <a:rPr sz="2000" dirty="0">
                <a:latin typeface="Times New Roman"/>
                <a:cs typeface="Times New Roman"/>
              </a:rPr>
              <a:t>. The </a:t>
            </a:r>
            <a:r>
              <a:rPr sz="2000" spc="-5" dirty="0">
                <a:latin typeface="Times New Roman"/>
                <a:cs typeface="Times New Roman"/>
              </a:rPr>
              <a:t>resulting series</a:t>
            </a:r>
            <a:r>
              <a:rPr sz="2000" spc="114" dirty="0">
                <a:latin typeface="Times New Roman"/>
                <a:cs typeface="Times New Roman"/>
              </a:rPr>
              <a:t> </a:t>
            </a:r>
            <a:r>
              <a:rPr sz="2000" dirty="0">
                <a:latin typeface="Times New Roman"/>
                <a:cs typeface="Times New Roman"/>
              </a:rPr>
              <a:t>is</a:t>
            </a:r>
            <a:endParaRPr sz="2000">
              <a:latin typeface="Times New Roman"/>
              <a:cs typeface="Times New Roman"/>
            </a:endParaRPr>
          </a:p>
        </p:txBody>
      </p:sp>
      <p:sp>
        <p:nvSpPr>
          <p:cNvPr id="3" name="object 3"/>
          <p:cNvSpPr/>
          <p:nvPr/>
        </p:nvSpPr>
        <p:spPr>
          <a:xfrm>
            <a:off x="1751329" y="678180"/>
            <a:ext cx="185420" cy="0"/>
          </a:xfrm>
          <a:custGeom>
            <a:avLst/>
            <a:gdLst/>
            <a:ahLst/>
            <a:cxnLst/>
            <a:rect l="l" t="t" r="r" b="b"/>
            <a:pathLst>
              <a:path w="185419">
                <a:moveTo>
                  <a:pt x="0" y="0"/>
                </a:moveTo>
                <a:lnTo>
                  <a:pt x="185419" y="0"/>
                </a:lnTo>
              </a:path>
            </a:pathLst>
          </a:custGeom>
          <a:ln w="10160">
            <a:solidFill>
              <a:srgbClr val="000000"/>
            </a:solidFill>
          </a:ln>
        </p:spPr>
        <p:txBody>
          <a:bodyPr wrap="square" lIns="0" tIns="0" rIns="0" bIns="0" rtlCol="0"/>
          <a:lstStyle/>
          <a:p>
            <a:endParaRPr/>
          </a:p>
        </p:txBody>
      </p:sp>
      <p:sp>
        <p:nvSpPr>
          <p:cNvPr id="4" name="object 4"/>
          <p:cNvSpPr/>
          <p:nvPr/>
        </p:nvSpPr>
        <p:spPr>
          <a:xfrm>
            <a:off x="1926589" y="1358900"/>
            <a:ext cx="185420" cy="0"/>
          </a:xfrm>
          <a:custGeom>
            <a:avLst/>
            <a:gdLst/>
            <a:ahLst/>
            <a:cxnLst/>
            <a:rect l="l" t="t" r="r" b="b"/>
            <a:pathLst>
              <a:path w="185419">
                <a:moveTo>
                  <a:pt x="0" y="0"/>
                </a:moveTo>
                <a:lnTo>
                  <a:pt x="185420" y="0"/>
                </a:lnTo>
              </a:path>
            </a:pathLst>
          </a:custGeom>
          <a:ln w="10160">
            <a:solidFill>
              <a:srgbClr val="000000"/>
            </a:solidFill>
          </a:ln>
        </p:spPr>
        <p:txBody>
          <a:bodyPr wrap="square" lIns="0" tIns="0" rIns="0" bIns="0" rtlCol="0"/>
          <a:lstStyle/>
          <a:p>
            <a:endParaRPr/>
          </a:p>
        </p:txBody>
      </p:sp>
      <p:sp>
        <p:nvSpPr>
          <p:cNvPr id="5" name="object 5"/>
          <p:cNvSpPr/>
          <p:nvPr/>
        </p:nvSpPr>
        <p:spPr>
          <a:xfrm>
            <a:off x="2159000" y="1358900"/>
            <a:ext cx="580390" cy="0"/>
          </a:xfrm>
          <a:custGeom>
            <a:avLst/>
            <a:gdLst/>
            <a:ahLst/>
            <a:cxnLst/>
            <a:rect l="l" t="t" r="r" b="b"/>
            <a:pathLst>
              <a:path w="580389">
                <a:moveTo>
                  <a:pt x="0" y="0"/>
                </a:moveTo>
                <a:lnTo>
                  <a:pt x="580389" y="0"/>
                </a:lnTo>
              </a:path>
            </a:pathLst>
          </a:custGeom>
          <a:ln w="10160">
            <a:solidFill>
              <a:srgbClr val="000000"/>
            </a:solidFill>
          </a:ln>
        </p:spPr>
        <p:txBody>
          <a:bodyPr wrap="square" lIns="0" tIns="0" rIns="0" bIns="0" rtlCol="0"/>
          <a:lstStyle/>
          <a:p>
            <a:endParaRPr/>
          </a:p>
        </p:txBody>
      </p:sp>
      <p:sp>
        <p:nvSpPr>
          <p:cNvPr id="6" name="object 6"/>
          <p:cNvSpPr txBox="1"/>
          <p:nvPr/>
        </p:nvSpPr>
        <p:spPr>
          <a:xfrm>
            <a:off x="2762250" y="1155700"/>
            <a:ext cx="1406525" cy="853440"/>
          </a:xfrm>
          <a:prstGeom prst="rect">
            <a:avLst/>
          </a:prstGeom>
        </p:spPr>
        <p:txBody>
          <a:bodyPr vert="horz" wrap="square" lIns="0" tIns="12700" rIns="0" bIns="0" rtlCol="0">
            <a:spAutoFit/>
          </a:bodyPr>
          <a:lstStyle/>
          <a:p>
            <a:pPr marL="12700">
              <a:lnSpc>
                <a:spcPct val="100000"/>
              </a:lnSpc>
              <a:spcBef>
                <a:spcPts val="100"/>
              </a:spcBef>
              <a:tabLst>
                <a:tab pos="459105" algn="l"/>
              </a:tabLst>
            </a:pPr>
            <a:r>
              <a:rPr sz="2000" dirty="0">
                <a:latin typeface="Times New Roman"/>
                <a:cs typeface="Times New Roman"/>
              </a:rPr>
              <a:t>,	</a:t>
            </a:r>
            <a:r>
              <a:rPr sz="2000" i="1" dirty="0">
                <a:latin typeface="Times New Roman"/>
                <a:cs typeface="Times New Roman"/>
              </a:rPr>
              <a:t>n </a:t>
            </a:r>
            <a:r>
              <a:rPr sz="2000" dirty="0">
                <a:latin typeface="Symbol"/>
                <a:cs typeface="Symbol"/>
              </a:rPr>
              <a:t></a:t>
            </a:r>
            <a:r>
              <a:rPr sz="2000" spc="-145" dirty="0">
                <a:latin typeface="Times New Roman"/>
                <a:cs typeface="Times New Roman"/>
              </a:rPr>
              <a:t> </a:t>
            </a:r>
            <a:r>
              <a:rPr sz="2000" i="1" spc="-5" dirty="0">
                <a:latin typeface="Times New Roman"/>
                <a:cs typeface="Times New Roman"/>
              </a:rPr>
              <a:t>even</a:t>
            </a:r>
            <a:endParaRPr sz="2000">
              <a:latin typeface="Times New Roman"/>
              <a:cs typeface="Times New Roman"/>
            </a:endParaRPr>
          </a:p>
          <a:p>
            <a:pPr marL="549910">
              <a:lnSpc>
                <a:spcPct val="100000"/>
              </a:lnSpc>
              <a:spcBef>
                <a:spcPts val="1720"/>
              </a:spcBef>
            </a:pPr>
            <a:r>
              <a:rPr sz="2000" i="1" dirty="0">
                <a:latin typeface="Times New Roman"/>
                <a:cs typeface="Times New Roman"/>
              </a:rPr>
              <a:t>n </a:t>
            </a:r>
            <a:r>
              <a:rPr sz="2000" dirty="0">
                <a:latin typeface="Symbol"/>
                <a:cs typeface="Symbol"/>
              </a:rPr>
              <a:t></a:t>
            </a:r>
            <a:r>
              <a:rPr sz="2000" spc="-195" dirty="0">
                <a:latin typeface="Times New Roman"/>
                <a:cs typeface="Times New Roman"/>
              </a:rPr>
              <a:t> </a:t>
            </a:r>
            <a:r>
              <a:rPr sz="2000" i="1" spc="35" dirty="0">
                <a:latin typeface="Times New Roman"/>
                <a:cs typeface="Times New Roman"/>
              </a:rPr>
              <a:t>odd</a:t>
            </a:r>
            <a:r>
              <a:rPr sz="2000" spc="35" dirty="0">
                <a:latin typeface="Times New Roman"/>
                <a:cs typeface="Times New Roman"/>
              </a:rPr>
              <a:t>.</a:t>
            </a:r>
            <a:endParaRPr sz="2000">
              <a:latin typeface="Times New Roman"/>
              <a:cs typeface="Times New Roman"/>
            </a:endParaRPr>
          </a:p>
        </p:txBody>
      </p:sp>
      <p:sp>
        <p:nvSpPr>
          <p:cNvPr id="7" name="object 7"/>
          <p:cNvSpPr txBox="1"/>
          <p:nvPr/>
        </p:nvSpPr>
        <p:spPr>
          <a:xfrm>
            <a:off x="1536700" y="1678940"/>
            <a:ext cx="34734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Symbol"/>
                <a:cs typeface="Symbol"/>
              </a:rPr>
              <a:t></a:t>
            </a:r>
            <a:r>
              <a:rPr sz="2000" spc="-150" dirty="0">
                <a:latin typeface="Times New Roman"/>
                <a:cs typeface="Times New Roman"/>
              </a:rPr>
              <a:t> </a:t>
            </a:r>
            <a:r>
              <a:rPr sz="2000" dirty="0">
                <a:latin typeface="Times New Roman"/>
                <a:cs typeface="Times New Roman"/>
              </a:rPr>
              <a:t>0</a:t>
            </a:r>
            <a:endParaRPr sz="2000">
              <a:latin typeface="Times New Roman"/>
              <a:cs typeface="Times New Roman"/>
            </a:endParaRPr>
          </a:p>
        </p:txBody>
      </p:sp>
      <p:sp>
        <p:nvSpPr>
          <p:cNvPr id="8" name="object 8"/>
          <p:cNvSpPr txBox="1"/>
          <p:nvPr/>
        </p:nvSpPr>
        <p:spPr>
          <a:xfrm>
            <a:off x="2376170" y="998220"/>
            <a:ext cx="15303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2</a:t>
            </a:r>
            <a:endParaRPr sz="2000">
              <a:latin typeface="Times New Roman"/>
              <a:cs typeface="Times New Roman"/>
            </a:endParaRPr>
          </a:p>
        </p:txBody>
      </p:sp>
      <p:sp>
        <p:nvSpPr>
          <p:cNvPr id="9" name="object 9"/>
          <p:cNvSpPr txBox="1"/>
          <p:nvPr/>
        </p:nvSpPr>
        <p:spPr>
          <a:xfrm>
            <a:off x="1511300" y="1155700"/>
            <a:ext cx="612775" cy="330200"/>
          </a:xfrm>
          <a:prstGeom prst="rect">
            <a:avLst/>
          </a:prstGeom>
        </p:spPr>
        <p:txBody>
          <a:bodyPr vert="horz" wrap="square" lIns="0" tIns="12700" rIns="0" bIns="0" rtlCol="0">
            <a:spAutoFit/>
          </a:bodyPr>
          <a:lstStyle/>
          <a:p>
            <a:pPr marL="38100">
              <a:lnSpc>
                <a:spcPct val="100000"/>
              </a:lnSpc>
              <a:spcBef>
                <a:spcPts val="100"/>
              </a:spcBef>
            </a:pPr>
            <a:r>
              <a:rPr sz="2000" dirty="0">
                <a:latin typeface="Symbol"/>
                <a:cs typeface="Symbol"/>
              </a:rPr>
              <a:t></a:t>
            </a:r>
            <a:r>
              <a:rPr sz="2000" dirty="0">
                <a:latin typeface="Times New Roman"/>
                <a:cs typeface="Times New Roman"/>
              </a:rPr>
              <a:t> </a:t>
            </a:r>
            <a:r>
              <a:rPr sz="2000" dirty="0">
                <a:latin typeface="Symbol"/>
                <a:cs typeface="Symbol"/>
              </a:rPr>
              <a:t></a:t>
            </a:r>
            <a:r>
              <a:rPr sz="2000" spc="-60" dirty="0">
                <a:latin typeface="Times New Roman"/>
                <a:cs typeface="Times New Roman"/>
              </a:rPr>
              <a:t> </a:t>
            </a:r>
            <a:r>
              <a:rPr sz="3000" baseline="34722" dirty="0">
                <a:latin typeface="Times New Roman"/>
                <a:cs typeface="Times New Roman"/>
              </a:rPr>
              <a:t>2</a:t>
            </a:r>
            <a:endParaRPr sz="3000" baseline="34722">
              <a:latin typeface="Times New Roman"/>
              <a:cs typeface="Times New Roman"/>
            </a:endParaRPr>
          </a:p>
        </p:txBody>
      </p:sp>
      <p:sp>
        <p:nvSpPr>
          <p:cNvPr id="10" name="object 10"/>
          <p:cNvSpPr txBox="1"/>
          <p:nvPr/>
        </p:nvSpPr>
        <p:spPr>
          <a:xfrm>
            <a:off x="1885950" y="1343515"/>
            <a:ext cx="902335" cy="341630"/>
          </a:xfrm>
          <a:prstGeom prst="rect">
            <a:avLst/>
          </a:prstGeom>
        </p:spPr>
        <p:txBody>
          <a:bodyPr vert="horz" wrap="square" lIns="0" tIns="15240" rIns="0" bIns="0" rtlCol="0">
            <a:spAutoFit/>
          </a:bodyPr>
          <a:lstStyle/>
          <a:p>
            <a:pPr marL="38100">
              <a:lnSpc>
                <a:spcPct val="100000"/>
              </a:lnSpc>
              <a:spcBef>
                <a:spcPts val="120"/>
              </a:spcBef>
            </a:pPr>
            <a:r>
              <a:rPr sz="2050" spc="-25" dirty="0">
                <a:latin typeface="Symbol"/>
                <a:cs typeface="Symbol"/>
              </a:rPr>
              <a:t></a:t>
            </a:r>
            <a:r>
              <a:rPr sz="2050" spc="-25" dirty="0">
                <a:latin typeface="Times New Roman"/>
                <a:cs typeface="Times New Roman"/>
              </a:rPr>
              <a:t> </a:t>
            </a:r>
            <a:r>
              <a:rPr sz="2000" i="1" spc="60" dirty="0">
                <a:latin typeface="Times New Roman"/>
                <a:cs typeface="Times New Roman"/>
              </a:rPr>
              <a:t>n</a:t>
            </a:r>
            <a:r>
              <a:rPr sz="1725" spc="89" baseline="43478" dirty="0">
                <a:latin typeface="Times New Roman"/>
                <a:cs typeface="Times New Roman"/>
              </a:rPr>
              <a:t>2</a:t>
            </a:r>
            <a:r>
              <a:rPr sz="1725" spc="157" baseline="43478" dirty="0">
                <a:latin typeface="Times New Roman"/>
                <a:cs typeface="Times New Roman"/>
              </a:rPr>
              <a:t> </a:t>
            </a:r>
            <a:r>
              <a:rPr sz="2000" spc="75" dirty="0">
                <a:latin typeface="Symbol"/>
                <a:cs typeface="Symbol"/>
              </a:rPr>
              <a:t></a:t>
            </a:r>
            <a:r>
              <a:rPr sz="2000" spc="75" dirty="0">
                <a:latin typeface="Times New Roman"/>
                <a:cs typeface="Times New Roman"/>
              </a:rPr>
              <a:t>1</a:t>
            </a:r>
            <a:endParaRPr sz="2000">
              <a:latin typeface="Times New Roman"/>
              <a:cs typeface="Times New Roman"/>
            </a:endParaRPr>
          </a:p>
        </p:txBody>
      </p:sp>
      <p:sp>
        <p:nvSpPr>
          <p:cNvPr id="11" name="object 11"/>
          <p:cNvSpPr txBox="1"/>
          <p:nvPr/>
        </p:nvSpPr>
        <p:spPr>
          <a:xfrm>
            <a:off x="2043429" y="720089"/>
            <a:ext cx="100330" cy="203835"/>
          </a:xfrm>
          <a:prstGeom prst="rect">
            <a:avLst/>
          </a:prstGeom>
        </p:spPr>
        <p:txBody>
          <a:bodyPr vert="horz" wrap="square" lIns="0" tIns="15240" rIns="0" bIns="0" rtlCol="0">
            <a:spAutoFit/>
          </a:bodyPr>
          <a:lstStyle/>
          <a:p>
            <a:pPr marL="12700">
              <a:lnSpc>
                <a:spcPct val="100000"/>
              </a:lnSpc>
              <a:spcBef>
                <a:spcPts val="120"/>
              </a:spcBef>
            </a:pPr>
            <a:r>
              <a:rPr sz="1150" spc="10" dirty="0">
                <a:latin typeface="Times New Roman"/>
                <a:cs typeface="Times New Roman"/>
              </a:rPr>
              <a:t>0</a:t>
            </a:r>
            <a:endParaRPr sz="1150">
              <a:latin typeface="Times New Roman"/>
              <a:cs typeface="Times New Roman"/>
            </a:endParaRPr>
          </a:p>
        </p:txBody>
      </p:sp>
      <p:sp>
        <p:nvSpPr>
          <p:cNvPr id="12" name="object 12"/>
          <p:cNvSpPr txBox="1"/>
          <p:nvPr/>
        </p:nvSpPr>
        <p:spPr>
          <a:xfrm>
            <a:off x="1375410" y="643889"/>
            <a:ext cx="100330" cy="203835"/>
          </a:xfrm>
          <a:prstGeom prst="rect">
            <a:avLst/>
          </a:prstGeom>
        </p:spPr>
        <p:txBody>
          <a:bodyPr vert="horz" wrap="square" lIns="0" tIns="15240" rIns="0" bIns="0" rtlCol="0">
            <a:spAutoFit/>
          </a:bodyPr>
          <a:lstStyle/>
          <a:p>
            <a:pPr marL="12700">
              <a:lnSpc>
                <a:spcPct val="100000"/>
              </a:lnSpc>
              <a:spcBef>
                <a:spcPts val="120"/>
              </a:spcBef>
            </a:pPr>
            <a:r>
              <a:rPr sz="1150" i="1" spc="10" dirty="0">
                <a:latin typeface="Times New Roman"/>
                <a:cs typeface="Times New Roman"/>
              </a:rPr>
              <a:t>n</a:t>
            </a:r>
            <a:endParaRPr sz="1150">
              <a:latin typeface="Times New Roman"/>
              <a:cs typeface="Times New Roman"/>
            </a:endParaRPr>
          </a:p>
        </p:txBody>
      </p:sp>
      <p:sp>
        <p:nvSpPr>
          <p:cNvPr id="13" name="object 13"/>
          <p:cNvSpPr txBox="1"/>
          <p:nvPr/>
        </p:nvSpPr>
        <p:spPr>
          <a:xfrm>
            <a:off x="1972310" y="439420"/>
            <a:ext cx="118110" cy="482600"/>
          </a:xfrm>
          <a:prstGeom prst="rect">
            <a:avLst/>
          </a:prstGeom>
        </p:spPr>
        <p:txBody>
          <a:bodyPr vert="horz" wrap="square" lIns="0" tIns="12700" rIns="0" bIns="0" rtlCol="0">
            <a:spAutoFit/>
          </a:bodyPr>
          <a:lstStyle/>
          <a:p>
            <a:pPr marL="12700">
              <a:lnSpc>
                <a:spcPct val="100000"/>
              </a:lnSpc>
              <a:spcBef>
                <a:spcPts val="100"/>
              </a:spcBef>
            </a:pPr>
            <a:r>
              <a:rPr sz="3000" spc="-270" dirty="0">
                <a:latin typeface="Symbol"/>
                <a:cs typeface="Symbol"/>
              </a:rPr>
              <a:t></a:t>
            </a:r>
            <a:endParaRPr sz="3000">
              <a:latin typeface="Symbol"/>
              <a:cs typeface="Symbol"/>
            </a:endParaRPr>
          </a:p>
        </p:txBody>
      </p:sp>
      <p:sp>
        <p:nvSpPr>
          <p:cNvPr id="14" name="object 14"/>
          <p:cNvSpPr txBox="1"/>
          <p:nvPr/>
        </p:nvSpPr>
        <p:spPr>
          <a:xfrm>
            <a:off x="1736089" y="662795"/>
            <a:ext cx="165735" cy="341630"/>
          </a:xfrm>
          <a:prstGeom prst="rect">
            <a:avLst/>
          </a:prstGeom>
        </p:spPr>
        <p:txBody>
          <a:bodyPr vert="horz" wrap="square" lIns="0" tIns="15240" rIns="0" bIns="0" rtlCol="0">
            <a:spAutoFit/>
          </a:bodyPr>
          <a:lstStyle/>
          <a:p>
            <a:pPr marL="12700">
              <a:lnSpc>
                <a:spcPct val="100000"/>
              </a:lnSpc>
              <a:spcBef>
                <a:spcPts val="120"/>
              </a:spcBef>
            </a:pPr>
            <a:r>
              <a:rPr sz="2050" spc="-25" dirty="0">
                <a:latin typeface="Symbol"/>
                <a:cs typeface="Symbol"/>
              </a:rPr>
              <a:t></a:t>
            </a:r>
            <a:endParaRPr sz="2050">
              <a:latin typeface="Symbol"/>
              <a:cs typeface="Symbol"/>
            </a:endParaRPr>
          </a:p>
        </p:txBody>
      </p:sp>
      <p:sp>
        <p:nvSpPr>
          <p:cNvPr id="15" name="object 15"/>
          <p:cNvSpPr txBox="1"/>
          <p:nvPr/>
        </p:nvSpPr>
        <p:spPr>
          <a:xfrm>
            <a:off x="1219200" y="465945"/>
            <a:ext cx="2970530" cy="341630"/>
          </a:xfrm>
          <a:prstGeom prst="rect">
            <a:avLst/>
          </a:prstGeom>
        </p:spPr>
        <p:txBody>
          <a:bodyPr vert="horz" wrap="square" lIns="0" tIns="15240" rIns="0" bIns="0" rtlCol="0">
            <a:spAutoFit/>
          </a:bodyPr>
          <a:lstStyle/>
          <a:p>
            <a:pPr marL="38100">
              <a:lnSpc>
                <a:spcPct val="100000"/>
              </a:lnSpc>
              <a:spcBef>
                <a:spcPts val="120"/>
              </a:spcBef>
              <a:tabLst>
                <a:tab pos="329565" algn="l"/>
                <a:tab pos="864235" algn="l"/>
              </a:tabLst>
            </a:pPr>
            <a:r>
              <a:rPr sz="2000" i="1" dirty="0">
                <a:latin typeface="Times New Roman"/>
                <a:cs typeface="Times New Roman"/>
              </a:rPr>
              <a:t>a	</a:t>
            </a:r>
            <a:r>
              <a:rPr sz="2000" dirty="0">
                <a:latin typeface="Symbol"/>
                <a:cs typeface="Symbol"/>
              </a:rPr>
              <a:t></a:t>
            </a:r>
            <a:r>
              <a:rPr sz="2000" spc="245" dirty="0">
                <a:latin typeface="Times New Roman"/>
                <a:cs typeface="Times New Roman"/>
              </a:rPr>
              <a:t> </a:t>
            </a:r>
            <a:r>
              <a:rPr sz="3000" baseline="34722" dirty="0">
                <a:latin typeface="Times New Roman"/>
                <a:cs typeface="Times New Roman"/>
              </a:rPr>
              <a:t>2	</a:t>
            </a:r>
            <a:r>
              <a:rPr sz="1800" spc="-30" baseline="69444" dirty="0">
                <a:latin typeface="Symbol"/>
                <a:cs typeface="Symbol"/>
              </a:rPr>
              <a:t></a:t>
            </a:r>
            <a:r>
              <a:rPr sz="1800" spc="142" baseline="69444" dirty="0">
                <a:latin typeface="Times New Roman"/>
                <a:cs typeface="Times New Roman"/>
              </a:rPr>
              <a:t> </a:t>
            </a:r>
            <a:r>
              <a:rPr sz="2000" dirty="0">
                <a:latin typeface="Times New Roman"/>
                <a:cs typeface="Times New Roman"/>
              </a:rPr>
              <a:t>sin</a:t>
            </a:r>
            <a:r>
              <a:rPr sz="2000" spc="-315" dirty="0">
                <a:latin typeface="Times New Roman"/>
                <a:cs typeface="Times New Roman"/>
              </a:rPr>
              <a:t> </a:t>
            </a:r>
            <a:r>
              <a:rPr sz="2050" spc="-15" dirty="0">
                <a:latin typeface="Symbol"/>
                <a:cs typeface="Symbol"/>
              </a:rPr>
              <a:t></a:t>
            </a:r>
            <a:r>
              <a:rPr sz="2000" i="1" spc="-15" dirty="0">
                <a:latin typeface="Times New Roman"/>
                <a:cs typeface="Times New Roman"/>
              </a:rPr>
              <a:t>t</a:t>
            </a:r>
            <a:r>
              <a:rPr sz="2000" i="1" spc="-165" dirty="0">
                <a:latin typeface="Times New Roman"/>
                <a:cs typeface="Times New Roman"/>
              </a:rPr>
              <a:t> </a:t>
            </a:r>
            <a:r>
              <a:rPr sz="2000" dirty="0">
                <a:latin typeface="Times New Roman"/>
                <a:cs typeface="Times New Roman"/>
              </a:rPr>
              <a:t>cos</a:t>
            </a:r>
            <a:r>
              <a:rPr sz="2000" spc="-235" dirty="0">
                <a:latin typeface="Times New Roman"/>
                <a:cs typeface="Times New Roman"/>
              </a:rPr>
              <a:t> </a:t>
            </a:r>
            <a:r>
              <a:rPr sz="2000" i="1" spc="-10" dirty="0">
                <a:latin typeface="Times New Roman"/>
                <a:cs typeface="Times New Roman"/>
              </a:rPr>
              <a:t>n</a:t>
            </a:r>
            <a:r>
              <a:rPr sz="2050" spc="-10" dirty="0">
                <a:latin typeface="Symbol"/>
                <a:cs typeface="Symbol"/>
              </a:rPr>
              <a:t></a:t>
            </a:r>
            <a:r>
              <a:rPr sz="2000" i="1" spc="-10" dirty="0">
                <a:latin typeface="Times New Roman"/>
                <a:cs typeface="Times New Roman"/>
              </a:rPr>
              <a:t>td</a:t>
            </a:r>
            <a:r>
              <a:rPr sz="2000" i="1" spc="-285" dirty="0">
                <a:latin typeface="Times New Roman"/>
                <a:cs typeface="Times New Roman"/>
              </a:rPr>
              <a:t> </a:t>
            </a:r>
            <a:r>
              <a:rPr sz="2000" spc="-5" dirty="0">
                <a:latin typeface="Times New Roman"/>
                <a:cs typeface="Times New Roman"/>
              </a:rPr>
              <a:t>(</a:t>
            </a:r>
            <a:r>
              <a:rPr sz="2050" spc="-5" dirty="0">
                <a:latin typeface="Symbol"/>
                <a:cs typeface="Symbol"/>
              </a:rPr>
              <a:t></a:t>
            </a:r>
            <a:r>
              <a:rPr sz="2000" i="1" spc="-5" dirty="0">
                <a:latin typeface="Times New Roman"/>
                <a:cs typeface="Times New Roman"/>
              </a:rPr>
              <a:t>t</a:t>
            </a:r>
            <a:r>
              <a:rPr sz="2000" spc="-5" dirty="0">
                <a:latin typeface="Times New Roman"/>
                <a:cs typeface="Times New Roman"/>
              </a:rPr>
              <a:t>)</a:t>
            </a:r>
            <a:endParaRPr sz="2000">
              <a:latin typeface="Times New Roman"/>
              <a:cs typeface="Times New Roman"/>
            </a:endParaRPr>
          </a:p>
        </p:txBody>
      </p:sp>
      <p:sp>
        <p:nvSpPr>
          <p:cNvPr id="16" name="object 16"/>
          <p:cNvSpPr txBox="1"/>
          <p:nvPr/>
        </p:nvSpPr>
        <p:spPr>
          <a:xfrm>
            <a:off x="6323329" y="11607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39</a:t>
            </a:r>
            <a:r>
              <a:rPr sz="2000" dirty="0">
                <a:latin typeface="Times New Roman"/>
                <a:cs typeface="Times New Roman"/>
              </a:rPr>
              <a:t>)</a:t>
            </a:r>
            <a:endParaRPr sz="2000">
              <a:latin typeface="Times New Roman"/>
              <a:cs typeface="Times New Roman"/>
            </a:endParaRPr>
          </a:p>
        </p:txBody>
      </p:sp>
      <p:sp>
        <p:nvSpPr>
          <p:cNvPr id="17" name="object 17"/>
          <p:cNvSpPr txBox="1"/>
          <p:nvPr/>
        </p:nvSpPr>
        <p:spPr>
          <a:xfrm>
            <a:off x="3832859" y="3813809"/>
            <a:ext cx="332740" cy="356235"/>
          </a:xfrm>
          <a:prstGeom prst="rect">
            <a:avLst/>
          </a:prstGeom>
        </p:spPr>
        <p:txBody>
          <a:bodyPr vert="horz" wrap="square" lIns="0" tIns="15240" rIns="0" bIns="0" rtlCol="0">
            <a:spAutoFit/>
          </a:bodyPr>
          <a:lstStyle/>
          <a:p>
            <a:pPr marL="12700">
              <a:lnSpc>
                <a:spcPct val="100000"/>
              </a:lnSpc>
              <a:spcBef>
                <a:spcPts val="120"/>
              </a:spcBef>
            </a:pPr>
            <a:r>
              <a:rPr sz="2150" spc="155" dirty="0">
                <a:latin typeface="Symbol"/>
                <a:cs typeface="Symbol"/>
              </a:rPr>
              <a:t></a:t>
            </a:r>
            <a:r>
              <a:rPr sz="2150" dirty="0">
                <a:latin typeface="Times New Roman"/>
                <a:cs typeface="Times New Roman"/>
              </a:rPr>
              <a:t>1</a:t>
            </a:r>
            <a:endParaRPr sz="2150">
              <a:latin typeface="Times New Roman"/>
              <a:cs typeface="Times New Roman"/>
            </a:endParaRPr>
          </a:p>
        </p:txBody>
      </p:sp>
      <p:sp>
        <p:nvSpPr>
          <p:cNvPr id="18" name="object 18"/>
          <p:cNvSpPr txBox="1"/>
          <p:nvPr/>
        </p:nvSpPr>
        <p:spPr>
          <a:xfrm>
            <a:off x="1197610" y="3600450"/>
            <a:ext cx="1410970" cy="356235"/>
          </a:xfrm>
          <a:prstGeom prst="rect">
            <a:avLst/>
          </a:prstGeom>
        </p:spPr>
        <p:txBody>
          <a:bodyPr vert="horz" wrap="square" lIns="0" tIns="15240" rIns="0" bIns="0" rtlCol="0">
            <a:spAutoFit/>
          </a:bodyPr>
          <a:lstStyle/>
          <a:p>
            <a:pPr marL="38100">
              <a:lnSpc>
                <a:spcPct val="100000"/>
              </a:lnSpc>
              <a:spcBef>
                <a:spcPts val="120"/>
              </a:spcBef>
            </a:pPr>
            <a:r>
              <a:rPr sz="2150" i="1" dirty="0">
                <a:latin typeface="Times New Roman"/>
                <a:cs typeface="Times New Roman"/>
              </a:rPr>
              <a:t>f </a:t>
            </a:r>
            <a:r>
              <a:rPr sz="2150" spc="45" dirty="0">
                <a:latin typeface="Times New Roman"/>
                <a:cs typeface="Times New Roman"/>
              </a:rPr>
              <a:t>(</a:t>
            </a:r>
            <a:r>
              <a:rPr sz="2150" i="1" spc="45" dirty="0">
                <a:latin typeface="Times New Roman"/>
                <a:cs typeface="Times New Roman"/>
              </a:rPr>
              <a:t>t</a:t>
            </a:r>
            <a:r>
              <a:rPr sz="2150" spc="45" dirty="0">
                <a:latin typeface="Times New Roman"/>
                <a:cs typeface="Times New Roman"/>
              </a:rPr>
              <a:t>) </a:t>
            </a:r>
            <a:r>
              <a:rPr sz="2150" spc="-5" dirty="0">
                <a:latin typeface="Symbol"/>
                <a:cs typeface="Symbol"/>
              </a:rPr>
              <a:t></a:t>
            </a:r>
            <a:r>
              <a:rPr sz="2150" spc="-5" dirty="0">
                <a:latin typeface="Times New Roman"/>
                <a:cs typeface="Times New Roman"/>
              </a:rPr>
              <a:t> </a:t>
            </a:r>
            <a:r>
              <a:rPr sz="3225" u="sng" baseline="34883" dirty="0">
                <a:uFill>
                  <a:solidFill>
                    <a:srgbClr val="000000"/>
                  </a:solidFill>
                </a:uFill>
                <a:latin typeface="Times New Roman"/>
                <a:cs typeface="Times New Roman"/>
              </a:rPr>
              <a:t>2</a:t>
            </a:r>
            <a:r>
              <a:rPr sz="3225" baseline="34883" dirty="0">
                <a:latin typeface="Times New Roman"/>
                <a:cs typeface="Times New Roman"/>
              </a:rPr>
              <a:t> </a:t>
            </a:r>
            <a:r>
              <a:rPr sz="2150" spc="-5" dirty="0">
                <a:latin typeface="Symbol"/>
                <a:cs typeface="Symbol"/>
              </a:rPr>
              <a:t></a:t>
            </a:r>
            <a:r>
              <a:rPr sz="2150" spc="-130" dirty="0">
                <a:latin typeface="Times New Roman"/>
                <a:cs typeface="Times New Roman"/>
              </a:rPr>
              <a:t> </a:t>
            </a:r>
            <a:r>
              <a:rPr sz="3225" u="sng" baseline="34883" dirty="0">
                <a:uFill>
                  <a:solidFill>
                    <a:srgbClr val="000000"/>
                  </a:solidFill>
                </a:uFill>
                <a:latin typeface="Times New Roman"/>
                <a:cs typeface="Times New Roman"/>
              </a:rPr>
              <a:t>4</a:t>
            </a:r>
            <a:endParaRPr sz="3225" baseline="34883">
              <a:latin typeface="Times New Roman"/>
              <a:cs typeface="Times New Roman"/>
            </a:endParaRPr>
          </a:p>
        </p:txBody>
      </p:sp>
      <p:sp>
        <p:nvSpPr>
          <p:cNvPr id="19" name="object 19"/>
          <p:cNvSpPr txBox="1"/>
          <p:nvPr/>
        </p:nvSpPr>
        <p:spPr>
          <a:xfrm>
            <a:off x="2633979" y="3435350"/>
            <a:ext cx="752475" cy="761365"/>
          </a:xfrm>
          <a:prstGeom prst="rect">
            <a:avLst/>
          </a:prstGeom>
        </p:spPr>
        <p:txBody>
          <a:bodyPr vert="horz" wrap="square" lIns="0" tIns="15240" rIns="0" bIns="0" rtlCol="0">
            <a:spAutoFit/>
          </a:bodyPr>
          <a:lstStyle/>
          <a:p>
            <a:pPr marL="311150">
              <a:lnSpc>
                <a:spcPts val="1100"/>
              </a:lnSpc>
              <a:spcBef>
                <a:spcPts val="120"/>
              </a:spcBef>
            </a:pPr>
            <a:r>
              <a:rPr sz="1250" dirty="0">
                <a:latin typeface="Symbol"/>
                <a:cs typeface="Symbol"/>
              </a:rPr>
              <a:t></a:t>
            </a:r>
            <a:endParaRPr sz="1250">
              <a:latin typeface="Symbol"/>
              <a:cs typeface="Symbol"/>
            </a:endParaRPr>
          </a:p>
          <a:p>
            <a:pPr marL="222885">
              <a:lnSpc>
                <a:spcPts val="3335"/>
              </a:lnSpc>
            </a:pPr>
            <a:r>
              <a:rPr sz="3250" spc="-1635" dirty="0">
                <a:latin typeface="Symbol"/>
                <a:cs typeface="Symbol"/>
              </a:rPr>
              <a:t></a:t>
            </a:r>
            <a:endParaRPr sz="3250">
              <a:latin typeface="Symbol"/>
              <a:cs typeface="Symbol"/>
            </a:endParaRPr>
          </a:p>
          <a:p>
            <a:pPr marL="12700">
              <a:lnSpc>
                <a:spcPts val="1335"/>
              </a:lnSpc>
            </a:pPr>
            <a:r>
              <a:rPr sz="1250" i="1" spc="50" dirty="0">
                <a:latin typeface="Times New Roman"/>
                <a:cs typeface="Times New Roman"/>
              </a:rPr>
              <a:t>n</a:t>
            </a:r>
            <a:r>
              <a:rPr sz="1250" spc="40" dirty="0">
                <a:latin typeface="Symbol"/>
                <a:cs typeface="Symbol"/>
              </a:rPr>
              <a:t></a:t>
            </a:r>
            <a:r>
              <a:rPr sz="1250" spc="50" dirty="0">
                <a:latin typeface="Times New Roman"/>
                <a:cs typeface="Times New Roman"/>
              </a:rPr>
              <a:t>2</a:t>
            </a:r>
            <a:r>
              <a:rPr sz="1250" spc="80" dirty="0">
                <a:latin typeface="Times New Roman"/>
                <a:cs typeface="Times New Roman"/>
              </a:rPr>
              <a:t>,</a:t>
            </a:r>
            <a:r>
              <a:rPr sz="1250" spc="50" dirty="0">
                <a:latin typeface="Times New Roman"/>
                <a:cs typeface="Times New Roman"/>
              </a:rPr>
              <a:t>4</a:t>
            </a:r>
            <a:r>
              <a:rPr sz="1250" spc="70" dirty="0">
                <a:latin typeface="Times New Roman"/>
                <a:cs typeface="Times New Roman"/>
              </a:rPr>
              <a:t>,</a:t>
            </a:r>
            <a:r>
              <a:rPr sz="1250" spc="50" dirty="0">
                <a:latin typeface="Times New Roman"/>
                <a:cs typeface="Times New Roman"/>
              </a:rPr>
              <a:t>6</a:t>
            </a:r>
            <a:r>
              <a:rPr sz="1250" spc="-100" dirty="0">
                <a:latin typeface="Times New Roman"/>
                <a:cs typeface="Times New Roman"/>
              </a:rPr>
              <a:t>,</a:t>
            </a:r>
            <a:r>
              <a:rPr sz="1250" spc="430" dirty="0">
                <a:latin typeface="Arial"/>
                <a:cs typeface="Arial"/>
              </a:rPr>
              <a:t></a:t>
            </a:r>
            <a:endParaRPr sz="1250">
              <a:latin typeface="Arial"/>
              <a:cs typeface="Arial"/>
            </a:endParaRPr>
          </a:p>
        </p:txBody>
      </p:sp>
      <p:sp>
        <p:nvSpPr>
          <p:cNvPr id="20" name="object 20"/>
          <p:cNvSpPr txBox="1"/>
          <p:nvPr/>
        </p:nvSpPr>
        <p:spPr>
          <a:xfrm>
            <a:off x="3497579" y="3690620"/>
            <a:ext cx="309245" cy="356235"/>
          </a:xfrm>
          <a:prstGeom prst="rect">
            <a:avLst/>
          </a:prstGeom>
        </p:spPr>
        <p:txBody>
          <a:bodyPr vert="horz" wrap="square" lIns="0" tIns="15240" rIns="0" bIns="0" rtlCol="0">
            <a:spAutoFit/>
          </a:bodyPr>
          <a:lstStyle/>
          <a:p>
            <a:pPr marL="38100">
              <a:lnSpc>
                <a:spcPct val="100000"/>
              </a:lnSpc>
              <a:spcBef>
                <a:spcPts val="120"/>
              </a:spcBef>
            </a:pPr>
            <a:r>
              <a:rPr sz="3225" i="1" spc="89" baseline="-24547" dirty="0">
                <a:latin typeface="Times New Roman"/>
                <a:cs typeface="Times New Roman"/>
              </a:rPr>
              <a:t>n</a:t>
            </a:r>
            <a:r>
              <a:rPr sz="1250" spc="60" dirty="0">
                <a:latin typeface="Times New Roman"/>
                <a:cs typeface="Times New Roman"/>
              </a:rPr>
              <a:t>2</a:t>
            </a:r>
            <a:endParaRPr sz="1250">
              <a:latin typeface="Times New Roman"/>
              <a:cs typeface="Times New Roman"/>
            </a:endParaRPr>
          </a:p>
        </p:txBody>
      </p:sp>
      <p:sp>
        <p:nvSpPr>
          <p:cNvPr id="21" name="object 21"/>
          <p:cNvSpPr txBox="1"/>
          <p:nvPr/>
        </p:nvSpPr>
        <p:spPr>
          <a:xfrm>
            <a:off x="3382009" y="3419485"/>
            <a:ext cx="977900" cy="367665"/>
          </a:xfrm>
          <a:prstGeom prst="rect">
            <a:avLst/>
          </a:prstGeom>
        </p:spPr>
        <p:txBody>
          <a:bodyPr vert="horz" wrap="square" lIns="0" tIns="12065" rIns="0" bIns="0" rtlCol="0">
            <a:spAutoFit/>
          </a:bodyPr>
          <a:lstStyle/>
          <a:p>
            <a:pPr marL="38100">
              <a:lnSpc>
                <a:spcPct val="100000"/>
              </a:lnSpc>
              <a:spcBef>
                <a:spcPts val="95"/>
              </a:spcBef>
            </a:pPr>
            <a:r>
              <a:rPr sz="2150" u="sng" dirty="0">
                <a:uFill>
                  <a:solidFill>
                    <a:srgbClr val="000000"/>
                  </a:solidFill>
                </a:uFill>
                <a:latin typeface="Times New Roman"/>
                <a:cs typeface="Times New Roman"/>
              </a:rPr>
              <a:t>cos</a:t>
            </a:r>
            <a:r>
              <a:rPr sz="2150" u="sng" spc="-275" dirty="0">
                <a:uFill>
                  <a:solidFill>
                    <a:srgbClr val="000000"/>
                  </a:solidFill>
                </a:uFill>
                <a:latin typeface="Times New Roman"/>
                <a:cs typeface="Times New Roman"/>
              </a:rPr>
              <a:t> </a:t>
            </a:r>
            <a:r>
              <a:rPr sz="2150" i="1" u="sng" spc="-25" dirty="0">
                <a:uFill>
                  <a:solidFill>
                    <a:srgbClr val="000000"/>
                  </a:solidFill>
                </a:uFill>
                <a:latin typeface="Times New Roman"/>
                <a:cs typeface="Times New Roman"/>
              </a:rPr>
              <a:t>n</a:t>
            </a:r>
            <a:r>
              <a:rPr sz="2250" u="sng" spc="-25" dirty="0">
                <a:uFill>
                  <a:solidFill>
                    <a:srgbClr val="000000"/>
                  </a:solidFill>
                </a:uFill>
                <a:latin typeface="Symbol"/>
                <a:cs typeface="Symbol"/>
              </a:rPr>
              <a:t></a:t>
            </a:r>
            <a:r>
              <a:rPr sz="2150" i="1" u="sng" spc="-25" dirty="0">
                <a:uFill>
                  <a:solidFill>
                    <a:srgbClr val="000000"/>
                  </a:solidFill>
                </a:uFill>
                <a:latin typeface="Times New Roman"/>
                <a:cs typeface="Times New Roman"/>
              </a:rPr>
              <a:t>t</a:t>
            </a:r>
            <a:r>
              <a:rPr sz="2150" i="1" spc="-335" dirty="0">
                <a:latin typeface="Times New Roman"/>
                <a:cs typeface="Times New Roman"/>
              </a:rPr>
              <a:t> </a:t>
            </a:r>
            <a:r>
              <a:rPr sz="3225" baseline="-34883" dirty="0">
                <a:latin typeface="Times New Roman"/>
                <a:cs typeface="Times New Roman"/>
              </a:rPr>
              <a:t>.</a:t>
            </a:r>
            <a:endParaRPr sz="3225" baseline="-34883">
              <a:latin typeface="Times New Roman"/>
              <a:cs typeface="Times New Roman"/>
            </a:endParaRPr>
          </a:p>
        </p:txBody>
      </p:sp>
      <p:sp>
        <p:nvSpPr>
          <p:cNvPr id="22" name="object 22"/>
          <p:cNvSpPr txBox="1"/>
          <p:nvPr/>
        </p:nvSpPr>
        <p:spPr>
          <a:xfrm>
            <a:off x="1917700" y="3804295"/>
            <a:ext cx="640080" cy="367665"/>
          </a:xfrm>
          <a:prstGeom prst="rect">
            <a:avLst/>
          </a:prstGeom>
        </p:spPr>
        <p:txBody>
          <a:bodyPr vert="horz" wrap="square" lIns="0" tIns="12065" rIns="0" bIns="0" rtlCol="0">
            <a:spAutoFit/>
          </a:bodyPr>
          <a:lstStyle/>
          <a:p>
            <a:pPr marL="12700">
              <a:lnSpc>
                <a:spcPct val="100000"/>
              </a:lnSpc>
              <a:spcBef>
                <a:spcPts val="95"/>
              </a:spcBef>
              <a:tabLst>
                <a:tab pos="476884" algn="l"/>
              </a:tabLst>
            </a:pPr>
            <a:r>
              <a:rPr sz="2250" spc="-60" dirty="0">
                <a:latin typeface="Symbol"/>
                <a:cs typeface="Symbol"/>
              </a:rPr>
              <a:t></a:t>
            </a:r>
            <a:r>
              <a:rPr sz="2250" spc="-60" dirty="0">
                <a:latin typeface="Times New Roman"/>
                <a:cs typeface="Times New Roman"/>
              </a:rPr>
              <a:t>	</a:t>
            </a:r>
            <a:r>
              <a:rPr sz="2250" spc="-60" dirty="0">
                <a:latin typeface="Symbol"/>
                <a:cs typeface="Symbol"/>
              </a:rPr>
              <a:t></a:t>
            </a:r>
            <a:endParaRPr sz="2250">
              <a:latin typeface="Symbol"/>
              <a:cs typeface="Symbol"/>
            </a:endParaRPr>
          </a:p>
        </p:txBody>
      </p:sp>
      <p:sp>
        <p:nvSpPr>
          <p:cNvPr id="23" name="object 23"/>
          <p:cNvSpPr txBox="1"/>
          <p:nvPr/>
        </p:nvSpPr>
        <p:spPr>
          <a:xfrm>
            <a:off x="6303009" y="369062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40</a:t>
            </a:r>
            <a:r>
              <a:rPr sz="2000" dirty="0">
                <a:latin typeface="Times New Roman"/>
                <a:cs typeface="Times New Roman"/>
              </a:rPr>
              <a:t>)</a:t>
            </a:r>
            <a:endParaRPr sz="2000">
              <a:latin typeface="Times New Roman"/>
              <a:cs typeface="Times New Roman"/>
            </a:endParaRPr>
          </a:p>
        </p:txBody>
      </p:sp>
      <p:sp>
        <p:nvSpPr>
          <p:cNvPr id="24" name="object 24"/>
          <p:cNvSpPr txBox="1"/>
          <p:nvPr/>
        </p:nvSpPr>
        <p:spPr>
          <a:xfrm>
            <a:off x="72389" y="4288892"/>
            <a:ext cx="8467090" cy="508634"/>
          </a:xfrm>
          <a:prstGeom prst="rect">
            <a:avLst/>
          </a:prstGeom>
        </p:spPr>
        <p:txBody>
          <a:bodyPr vert="horz" wrap="square" lIns="0" tIns="15240" rIns="0" bIns="0" rtlCol="0">
            <a:spAutoFit/>
          </a:bodyPr>
          <a:lstStyle/>
          <a:p>
            <a:pPr marL="12700">
              <a:lnSpc>
                <a:spcPct val="100000"/>
              </a:lnSpc>
              <a:spcBef>
                <a:spcPts val="120"/>
              </a:spcBef>
            </a:pPr>
            <a:r>
              <a:rPr sz="3000" baseline="2777" dirty="0">
                <a:latin typeface="Times New Roman"/>
                <a:cs typeface="Times New Roman"/>
              </a:rPr>
              <a:t>The </a:t>
            </a:r>
            <a:r>
              <a:rPr sz="3000" spc="-7" baseline="2777" dirty="0">
                <a:latin typeface="Times New Roman"/>
                <a:cs typeface="Times New Roman"/>
              </a:rPr>
              <a:t>original </a:t>
            </a:r>
            <a:r>
              <a:rPr sz="3000" baseline="2777" dirty="0">
                <a:latin typeface="Times New Roman"/>
                <a:cs typeface="Times New Roman"/>
              </a:rPr>
              <a:t>frequency </a:t>
            </a:r>
            <a:r>
              <a:rPr sz="3150" spc="-150" dirty="0">
                <a:latin typeface="Symbol"/>
                <a:cs typeface="Symbol"/>
              </a:rPr>
              <a:t></a:t>
            </a:r>
            <a:r>
              <a:rPr sz="3150" spc="-150" dirty="0">
                <a:latin typeface="Times New Roman"/>
                <a:cs typeface="Times New Roman"/>
              </a:rPr>
              <a:t> </a:t>
            </a:r>
            <a:r>
              <a:rPr sz="2000" dirty="0">
                <a:latin typeface="Times New Roman"/>
                <a:cs typeface="Times New Roman"/>
              </a:rPr>
              <a:t>has </a:t>
            </a:r>
            <a:r>
              <a:rPr sz="2000" spc="-5" dirty="0">
                <a:latin typeface="Times New Roman"/>
                <a:cs typeface="Times New Roman"/>
              </a:rPr>
              <a:t>been eliminated. </a:t>
            </a:r>
            <a:r>
              <a:rPr sz="2000" dirty="0">
                <a:latin typeface="Times New Roman"/>
                <a:cs typeface="Times New Roman"/>
              </a:rPr>
              <a:t>The </a:t>
            </a:r>
            <a:r>
              <a:rPr sz="2000" spc="-5" dirty="0">
                <a:latin typeface="Times New Roman"/>
                <a:cs typeface="Times New Roman"/>
              </a:rPr>
              <a:t>lowest </a:t>
            </a:r>
            <a:r>
              <a:rPr sz="2000" dirty="0">
                <a:latin typeface="Times New Roman"/>
                <a:cs typeface="Times New Roman"/>
              </a:rPr>
              <a:t>frequency </a:t>
            </a:r>
            <a:r>
              <a:rPr sz="2000" spc="-5" dirty="0">
                <a:latin typeface="Times New Roman"/>
                <a:cs typeface="Times New Roman"/>
              </a:rPr>
              <a:t>oscillation</a:t>
            </a:r>
            <a:r>
              <a:rPr sz="2000" spc="85" dirty="0">
                <a:latin typeface="Times New Roman"/>
                <a:cs typeface="Times New Roman"/>
              </a:rPr>
              <a:t> </a:t>
            </a:r>
            <a:r>
              <a:rPr sz="2000" spc="-5" dirty="0">
                <a:latin typeface="Times New Roman"/>
                <a:cs typeface="Times New Roman"/>
              </a:rPr>
              <a:t>is</a:t>
            </a:r>
            <a:endParaRPr sz="2000">
              <a:latin typeface="Times New Roman"/>
              <a:cs typeface="Times New Roman"/>
            </a:endParaRPr>
          </a:p>
        </p:txBody>
      </p:sp>
      <p:sp>
        <p:nvSpPr>
          <p:cNvPr id="25" name="object 25"/>
          <p:cNvSpPr txBox="1"/>
          <p:nvPr/>
        </p:nvSpPr>
        <p:spPr>
          <a:xfrm>
            <a:off x="5029200" y="4592320"/>
            <a:ext cx="372745" cy="325755"/>
          </a:xfrm>
          <a:prstGeom prst="rect">
            <a:avLst/>
          </a:prstGeom>
        </p:spPr>
        <p:txBody>
          <a:bodyPr vert="horz" wrap="square" lIns="0" tIns="15240" rIns="0" bIns="0" rtlCol="0">
            <a:spAutoFit/>
          </a:bodyPr>
          <a:lstStyle/>
          <a:p>
            <a:pPr marL="38100">
              <a:lnSpc>
                <a:spcPct val="100000"/>
              </a:lnSpc>
              <a:spcBef>
                <a:spcPts val="120"/>
              </a:spcBef>
            </a:pPr>
            <a:r>
              <a:rPr sz="2925" i="1" spc="67" baseline="-25641" dirty="0">
                <a:latin typeface="Times New Roman"/>
                <a:cs typeface="Times New Roman"/>
              </a:rPr>
              <a:t>n</a:t>
            </a:r>
            <a:r>
              <a:rPr sz="1150" spc="45" dirty="0">
                <a:latin typeface="Symbol"/>
                <a:cs typeface="Symbol"/>
              </a:rPr>
              <a:t></a:t>
            </a:r>
            <a:r>
              <a:rPr sz="1150" spc="45" dirty="0">
                <a:latin typeface="Times New Roman"/>
                <a:cs typeface="Times New Roman"/>
              </a:rPr>
              <a:t>2</a:t>
            </a:r>
            <a:endParaRPr sz="1150">
              <a:latin typeface="Times New Roman"/>
              <a:cs typeface="Times New Roman"/>
            </a:endParaRPr>
          </a:p>
        </p:txBody>
      </p:sp>
      <p:sp>
        <p:nvSpPr>
          <p:cNvPr id="26" name="object 26"/>
          <p:cNvSpPr txBox="1"/>
          <p:nvPr/>
        </p:nvSpPr>
        <p:spPr>
          <a:xfrm>
            <a:off x="5450840" y="4742179"/>
            <a:ext cx="285559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 showing that </a:t>
            </a:r>
            <a:r>
              <a:rPr sz="2000" spc="-5" dirty="0">
                <a:latin typeface="Times New Roman"/>
                <a:cs typeface="Times New Roman"/>
              </a:rPr>
              <a:t>the full</a:t>
            </a:r>
            <a:r>
              <a:rPr sz="2000" spc="-55" dirty="0">
                <a:latin typeface="Times New Roman"/>
                <a:cs typeface="Times New Roman"/>
              </a:rPr>
              <a:t> </a:t>
            </a:r>
            <a:r>
              <a:rPr sz="2000" dirty="0">
                <a:latin typeface="Times New Roman"/>
                <a:cs typeface="Times New Roman"/>
              </a:rPr>
              <a:t>wave</a:t>
            </a:r>
            <a:endParaRPr sz="2000">
              <a:latin typeface="Times New Roman"/>
              <a:cs typeface="Times New Roman"/>
            </a:endParaRPr>
          </a:p>
        </p:txBody>
      </p:sp>
      <p:sp>
        <p:nvSpPr>
          <p:cNvPr id="27" name="object 27"/>
          <p:cNvSpPr txBox="1"/>
          <p:nvPr/>
        </p:nvSpPr>
        <p:spPr>
          <a:xfrm>
            <a:off x="153670" y="5046979"/>
            <a:ext cx="8585835" cy="1244600"/>
          </a:xfrm>
          <a:prstGeom prst="rect">
            <a:avLst/>
          </a:prstGeom>
        </p:spPr>
        <p:txBody>
          <a:bodyPr vert="horz" wrap="square" lIns="0" tIns="12700" rIns="0" bIns="0" rtlCol="0">
            <a:spAutoFit/>
          </a:bodyPr>
          <a:lstStyle/>
          <a:p>
            <a:pPr marL="12700" marR="5080">
              <a:lnSpc>
                <a:spcPct val="100000"/>
              </a:lnSpc>
              <a:spcBef>
                <a:spcPts val="100"/>
              </a:spcBef>
              <a:tabLst>
                <a:tab pos="1741805" algn="l"/>
              </a:tabLst>
            </a:pPr>
            <a:r>
              <a:rPr sz="2000" spc="-5" dirty="0">
                <a:latin typeface="Times New Roman"/>
                <a:cs typeface="Times New Roman"/>
              </a:rPr>
              <a:t>rectifier </a:t>
            </a:r>
            <a:r>
              <a:rPr sz="2000" dirty="0">
                <a:latin typeface="Times New Roman"/>
                <a:cs typeface="Times New Roman"/>
              </a:rPr>
              <a:t>does a </a:t>
            </a:r>
            <a:r>
              <a:rPr sz="2000" spc="-5" dirty="0">
                <a:latin typeface="Times New Roman"/>
                <a:cs typeface="Times New Roman"/>
              </a:rPr>
              <a:t>fairly </a:t>
            </a:r>
            <a:r>
              <a:rPr sz="2000" dirty="0">
                <a:latin typeface="Times New Roman"/>
                <a:cs typeface="Times New Roman"/>
              </a:rPr>
              <a:t>good job of </a:t>
            </a:r>
            <a:r>
              <a:rPr sz="2000" spc="-5" dirty="0">
                <a:latin typeface="Times New Roman"/>
                <a:cs typeface="Times New Roman"/>
              </a:rPr>
              <a:t>approximating direct </a:t>
            </a:r>
            <a:r>
              <a:rPr sz="2000" dirty="0">
                <a:latin typeface="Times New Roman"/>
                <a:cs typeface="Times New Roman"/>
              </a:rPr>
              <a:t>current. Whether </a:t>
            </a:r>
            <a:r>
              <a:rPr sz="2000" spc="-5" dirty="0">
                <a:latin typeface="Times New Roman"/>
                <a:cs typeface="Times New Roman"/>
              </a:rPr>
              <a:t>this </a:t>
            </a:r>
            <a:r>
              <a:rPr sz="2000" dirty="0">
                <a:latin typeface="Times New Roman"/>
                <a:cs typeface="Times New Roman"/>
              </a:rPr>
              <a:t>good  </a:t>
            </a:r>
            <a:r>
              <a:rPr sz="2000" spc="-5" dirty="0">
                <a:latin typeface="Times New Roman"/>
                <a:cs typeface="Times New Roman"/>
              </a:rPr>
              <a:t>approximation is adequate </a:t>
            </a:r>
            <a:r>
              <a:rPr sz="2000" dirty="0">
                <a:latin typeface="Times New Roman"/>
                <a:cs typeface="Times New Roman"/>
              </a:rPr>
              <a:t>depends on </a:t>
            </a:r>
            <a:r>
              <a:rPr sz="2000" spc="-5" dirty="0">
                <a:latin typeface="Times New Roman"/>
                <a:cs typeface="Times New Roman"/>
              </a:rPr>
              <a:t>the particular application. </a:t>
            </a:r>
            <a:r>
              <a:rPr sz="2000" dirty="0">
                <a:latin typeface="Times New Roman"/>
                <a:cs typeface="Times New Roman"/>
              </a:rPr>
              <a:t>If the </a:t>
            </a:r>
            <a:r>
              <a:rPr sz="2000" spc="-5" dirty="0">
                <a:latin typeface="Times New Roman"/>
                <a:cs typeface="Times New Roman"/>
              </a:rPr>
              <a:t>remaining </a:t>
            </a:r>
            <a:r>
              <a:rPr sz="2000" dirty="0">
                <a:latin typeface="Times New Roman"/>
                <a:cs typeface="Times New Roman"/>
              </a:rPr>
              <a:t>ac  </a:t>
            </a:r>
            <a:r>
              <a:rPr sz="2000" spc="-5" dirty="0">
                <a:latin typeface="Times New Roman"/>
                <a:cs typeface="Times New Roman"/>
              </a:rPr>
              <a:t>components</a:t>
            </a:r>
            <a:r>
              <a:rPr sz="2000" dirty="0">
                <a:latin typeface="Times New Roman"/>
                <a:cs typeface="Times New Roman"/>
              </a:rPr>
              <a:t> are	</a:t>
            </a:r>
            <a:r>
              <a:rPr sz="2000" spc="-5" dirty="0">
                <a:latin typeface="Times New Roman"/>
                <a:cs typeface="Times New Roman"/>
              </a:rPr>
              <a:t>objectionable, they </a:t>
            </a:r>
            <a:r>
              <a:rPr sz="2000" spc="-10" dirty="0">
                <a:latin typeface="Times New Roman"/>
                <a:cs typeface="Times New Roman"/>
              </a:rPr>
              <a:t>may </a:t>
            </a:r>
            <a:r>
              <a:rPr sz="2000" dirty="0">
                <a:latin typeface="Times New Roman"/>
                <a:cs typeface="Times New Roman"/>
              </a:rPr>
              <a:t>be further </a:t>
            </a:r>
            <a:r>
              <a:rPr sz="2000" spc="-5" dirty="0">
                <a:latin typeface="Times New Roman"/>
                <a:cs typeface="Times New Roman"/>
              </a:rPr>
              <a:t>suppressed </a:t>
            </a:r>
            <a:r>
              <a:rPr sz="2000" dirty="0">
                <a:latin typeface="Times New Roman"/>
                <a:cs typeface="Times New Roman"/>
              </a:rPr>
              <a:t>by appropriate </a:t>
            </a:r>
            <a:r>
              <a:rPr sz="2000" spc="-5" dirty="0">
                <a:latin typeface="Times New Roman"/>
                <a:cs typeface="Times New Roman"/>
              </a:rPr>
              <a:t>filter  circuits.</a:t>
            </a:r>
            <a:endParaRPr sz="2000">
              <a:latin typeface="Times New Roman"/>
              <a:cs typeface="Times New Roman"/>
            </a:endParaRPr>
          </a:p>
        </p:txBody>
      </p:sp>
      <p:sp>
        <p:nvSpPr>
          <p:cNvPr id="28" name="object 28"/>
          <p:cNvSpPr txBox="1"/>
          <p:nvPr/>
        </p:nvSpPr>
        <p:spPr>
          <a:xfrm>
            <a:off x="76200" y="4728645"/>
            <a:ext cx="4840605" cy="346710"/>
          </a:xfrm>
          <a:prstGeom prst="rect">
            <a:avLst/>
          </a:prstGeom>
        </p:spPr>
        <p:txBody>
          <a:bodyPr vert="horz" wrap="square" lIns="0" tIns="13335" rIns="0" bIns="0" rtlCol="0">
            <a:spAutoFit/>
          </a:bodyPr>
          <a:lstStyle/>
          <a:p>
            <a:pPr marL="38100">
              <a:lnSpc>
                <a:spcPct val="100000"/>
              </a:lnSpc>
              <a:spcBef>
                <a:spcPts val="105"/>
              </a:spcBef>
              <a:tabLst>
                <a:tab pos="455295" algn="l"/>
              </a:tabLst>
            </a:pPr>
            <a:r>
              <a:rPr sz="3075" spc="-187" baseline="9485" dirty="0">
                <a:latin typeface="Times New Roman"/>
                <a:cs typeface="Times New Roman"/>
              </a:rPr>
              <a:t>2</a:t>
            </a:r>
            <a:r>
              <a:rPr sz="3150" spc="-187" baseline="9259" dirty="0">
                <a:latin typeface="Symbol"/>
                <a:cs typeface="Symbol"/>
              </a:rPr>
              <a:t></a:t>
            </a:r>
            <a:r>
              <a:rPr sz="3150" spc="-187" baseline="9259" dirty="0">
                <a:latin typeface="Times New Roman"/>
                <a:cs typeface="Times New Roman"/>
              </a:rPr>
              <a:t>	</a:t>
            </a:r>
            <a:r>
              <a:rPr sz="2000" dirty="0">
                <a:latin typeface="Times New Roman"/>
                <a:cs typeface="Times New Roman"/>
              </a:rPr>
              <a:t>The high-frequency </a:t>
            </a:r>
            <a:r>
              <a:rPr sz="2000" spc="-5" dirty="0">
                <a:latin typeface="Times New Roman"/>
                <a:cs typeface="Times New Roman"/>
              </a:rPr>
              <a:t>components fall </a:t>
            </a:r>
            <a:r>
              <a:rPr sz="2000" dirty="0">
                <a:latin typeface="Times New Roman"/>
                <a:cs typeface="Times New Roman"/>
              </a:rPr>
              <a:t>off</a:t>
            </a:r>
            <a:r>
              <a:rPr sz="2000" spc="-20" dirty="0">
                <a:latin typeface="Times New Roman"/>
                <a:cs typeface="Times New Roman"/>
              </a:rPr>
              <a:t> </a:t>
            </a:r>
            <a:r>
              <a:rPr sz="2000" dirty="0">
                <a:latin typeface="Times New Roman"/>
                <a:cs typeface="Times New Roman"/>
              </a:rPr>
              <a:t>as</a:t>
            </a:r>
            <a:endParaRPr sz="2000">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83759" y="1753870"/>
            <a:ext cx="81280" cy="257810"/>
          </a:xfrm>
          <a:custGeom>
            <a:avLst/>
            <a:gdLst/>
            <a:ahLst/>
            <a:cxnLst/>
            <a:rect l="l" t="t" r="r" b="b"/>
            <a:pathLst>
              <a:path w="81279" h="257810">
                <a:moveTo>
                  <a:pt x="81279" y="0"/>
                </a:moveTo>
                <a:lnTo>
                  <a:pt x="0" y="257809"/>
                </a:lnTo>
              </a:path>
            </a:pathLst>
          </a:custGeom>
          <a:ln w="10160">
            <a:solidFill>
              <a:srgbClr val="000000"/>
            </a:solidFill>
          </a:ln>
        </p:spPr>
        <p:txBody>
          <a:bodyPr wrap="square" lIns="0" tIns="0" rIns="0" bIns="0" rtlCol="0"/>
          <a:lstStyle/>
          <a:p>
            <a:endParaRPr/>
          </a:p>
        </p:txBody>
      </p:sp>
      <p:sp>
        <p:nvSpPr>
          <p:cNvPr id="3" name="object 3"/>
          <p:cNvSpPr/>
          <p:nvPr/>
        </p:nvSpPr>
        <p:spPr>
          <a:xfrm>
            <a:off x="2250439" y="2946400"/>
            <a:ext cx="96520" cy="300990"/>
          </a:xfrm>
          <a:custGeom>
            <a:avLst/>
            <a:gdLst/>
            <a:ahLst/>
            <a:cxnLst/>
            <a:rect l="l" t="t" r="r" b="b"/>
            <a:pathLst>
              <a:path w="96519" h="300989">
                <a:moveTo>
                  <a:pt x="96520" y="0"/>
                </a:moveTo>
                <a:lnTo>
                  <a:pt x="0" y="300989"/>
                </a:lnTo>
              </a:path>
            </a:pathLst>
          </a:custGeom>
          <a:ln w="11430">
            <a:solidFill>
              <a:srgbClr val="000000"/>
            </a:solidFill>
          </a:ln>
        </p:spPr>
        <p:txBody>
          <a:bodyPr wrap="square" lIns="0" tIns="0" rIns="0" bIns="0" rtlCol="0"/>
          <a:lstStyle/>
          <a:p>
            <a:endParaRPr/>
          </a:p>
        </p:txBody>
      </p:sp>
      <p:sp>
        <p:nvSpPr>
          <p:cNvPr id="4" name="object 4"/>
          <p:cNvSpPr txBox="1"/>
          <p:nvPr/>
        </p:nvSpPr>
        <p:spPr>
          <a:xfrm>
            <a:off x="49530" y="779779"/>
            <a:ext cx="8936355" cy="4300220"/>
          </a:xfrm>
          <a:prstGeom prst="rect">
            <a:avLst/>
          </a:prstGeom>
        </p:spPr>
        <p:txBody>
          <a:bodyPr vert="horz" wrap="square" lIns="0" tIns="12700" rIns="0" bIns="0" rtlCol="0">
            <a:spAutoFit/>
          </a:bodyPr>
          <a:lstStyle/>
          <a:p>
            <a:pPr marL="312420">
              <a:lnSpc>
                <a:spcPct val="100000"/>
              </a:lnSpc>
              <a:spcBef>
                <a:spcPts val="100"/>
              </a:spcBef>
            </a:pPr>
            <a:r>
              <a:rPr sz="2000" dirty="0">
                <a:latin typeface="Times New Roman"/>
                <a:cs typeface="Times New Roman"/>
              </a:rPr>
              <a:t>These two </a:t>
            </a:r>
            <a:r>
              <a:rPr sz="2000" spc="-5" dirty="0">
                <a:latin typeface="Times New Roman"/>
                <a:cs typeface="Times New Roman"/>
              </a:rPr>
              <a:t>examples </a:t>
            </a:r>
            <a:r>
              <a:rPr sz="2000" dirty="0">
                <a:latin typeface="Times New Roman"/>
                <a:cs typeface="Times New Roman"/>
              </a:rPr>
              <a:t>bring out </a:t>
            </a:r>
            <a:r>
              <a:rPr sz="2000" spc="-5" dirty="0">
                <a:latin typeface="Times New Roman"/>
                <a:cs typeface="Times New Roman"/>
              </a:rPr>
              <a:t>two features characteristic </a:t>
            </a:r>
            <a:r>
              <a:rPr sz="2000" dirty="0">
                <a:latin typeface="Times New Roman"/>
                <a:cs typeface="Times New Roman"/>
              </a:rPr>
              <a:t>of Fourier</a:t>
            </a:r>
            <a:r>
              <a:rPr sz="2000" spc="50" dirty="0">
                <a:latin typeface="Times New Roman"/>
                <a:cs typeface="Times New Roman"/>
              </a:rPr>
              <a:t> </a:t>
            </a:r>
            <a:r>
              <a:rPr sz="2000" dirty="0">
                <a:latin typeface="Times New Roman"/>
                <a:cs typeface="Times New Roman"/>
              </a:rPr>
              <a:t>expansion.</a:t>
            </a:r>
            <a:endParaRPr sz="2000">
              <a:latin typeface="Times New Roman"/>
              <a:cs typeface="Times New Roman"/>
            </a:endParaRPr>
          </a:p>
          <a:p>
            <a:pPr>
              <a:lnSpc>
                <a:spcPct val="100000"/>
              </a:lnSpc>
              <a:spcBef>
                <a:spcPts val="50"/>
              </a:spcBef>
            </a:pPr>
            <a:endParaRPr sz="2050">
              <a:latin typeface="Times New Roman"/>
              <a:cs typeface="Times New Roman"/>
            </a:endParaRPr>
          </a:p>
          <a:p>
            <a:pPr marL="568960" marR="43180" indent="-320040">
              <a:lnSpc>
                <a:spcPct val="100000"/>
              </a:lnSpc>
              <a:buAutoNum type="arabicPeriod"/>
              <a:tabLst>
                <a:tab pos="568325" algn="l"/>
                <a:tab pos="568960" algn="l"/>
              </a:tabLst>
            </a:pPr>
            <a:r>
              <a:rPr sz="2000" dirty="0">
                <a:latin typeface="Times New Roman"/>
                <a:cs typeface="Times New Roman"/>
              </a:rPr>
              <a:t>If </a:t>
            </a:r>
            <a:r>
              <a:rPr sz="2000" i="1" spc="-5" dirty="0">
                <a:latin typeface="Times New Roman"/>
                <a:cs typeface="Times New Roman"/>
              </a:rPr>
              <a:t>f(x) </a:t>
            </a:r>
            <a:r>
              <a:rPr sz="2000" dirty="0">
                <a:latin typeface="Times New Roman"/>
                <a:cs typeface="Times New Roman"/>
              </a:rPr>
              <a:t>has </a:t>
            </a:r>
            <a:r>
              <a:rPr sz="2000" spc="-5" dirty="0">
                <a:latin typeface="Times New Roman"/>
                <a:cs typeface="Times New Roman"/>
              </a:rPr>
              <a:t>discontinuities </a:t>
            </a:r>
            <a:r>
              <a:rPr sz="2000" dirty="0">
                <a:latin typeface="Times New Roman"/>
                <a:cs typeface="Times New Roman"/>
              </a:rPr>
              <a:t>(as in </a:t>
            </a:r>
            <a:r>
              <a:rPr sz="2000" spc="-5" dirty="0">
                <a:latin typeface="Times New Roman"/>
                <a:cs typeface="Times New Roman"/>
              </a:rPr>
              <a:t>the </a:t>
            </a:r>
            <a:r>
              <a:rPr sz="2000" dirty="0">
                <a:latin typeface="Times New Roman"/>
                <a:cs typeface="Times New Roman"/>
              </a:rPr>
              <a:t>square wave </a:t>
            </a:r>
            <a:r>
              <a:rPr sz="2000" spc="-5" dirty="0">
                <a:latin typeface="Times New Roman"/>
                <a:cs typeface="Times New Roman"/>
              </a:rPr>
              <a:t>in Example </a:t>
            </a:r>
            <a:r>
              <a:rPr sz="2000" dirty="0">
                <a:latin typeface="Times New Roman"/>
                <a:cs typeface="Times New Roman"/>
              </a:rPr>
              <a:t>7.3.1), </a:t>
            </a:r>
            <a:r>
              <a:rPr sz="2000" spc="5" dirty="0">
                <a:latin typeface="Times New Roman"/>
                <a:cs typeface="Times New Roman"/>
              </a:rPr>
              <a:t>we </a:t>
            </a:r>
            <a:r>
              <a:rPr sz="2000" spc="-5" dirty="0">
                <a:latin typeface="Times New Roman"/>
                <a:cs typeface="Times New Roman"/>
              </a:rPr>
              <a:t>can </a:t>
            </a:r>
            <a:r>
              <a:rPr sz="2000" dirty="0">
                <a:latin typeface="Times New Roman"/>
                <a:cs typeface="Times New Roman"/>
              </a:rPr>
              <a:t>expect  </a:t>
            </a:r>
            <a:r>
              <a:rPr sz="2000" spc="-5" dirty="0">
                <a:latin typeface="Times New Roman"/>
                <a:cs typeface="Times New Roman"/>
              </a:rPr>
              <a:t>the </a:t>
            </a:r>
            <a:r>
              <a:rPr sz="2000" i="1" dirty="0">
                <a:latin typeface="Times New Roman"/>
                <a:cs typeface="Times New Roman"/>
              </a:rPr>
              <a:t>n</a:t>
            </a:r>
            <a:r>
              <a:rPr sz="2000" dirty="0">
                <a:latin typeface="Times New Roman"/>
                <a:cs typeface="Times New Roman"/>
              </a:rPr>
              <a:t>th </a:t>
            </a:r>
            <a:r>
              <a:rPr sz="2000" spc="-5" dirty="0">
                <a:latin typeface="Times New Roman"/>
                <a:cs typeface="Times New Roman"/>
              </a:rPr>
              <a:t>coefficient to </a:t>
            </a:r>
            <a:r>
              <a:rPr sz="2000" dirty="0">
                <a:latin typeface="Times New Roman"/>
                <a:cs typeface="Times New Roman"/>
              </a:rPr>
              <a:t>be </a:t>
            </a:r>
            <a:r>
              <a:rPr sz="2000" spc="-5" dirty="0">
                <a:latin typeface="Times New Roman"/>
                <a:cs typeface="Times New Roman"/>
              </a:rPr>
              <a:t>decreasing </a:t>
            </a:r>
            <a:r>
              <a:rPr sz="2000" dirty="0">
                <a:latin typeface="Times New Roman"/>
                <a:cs typeface="Times New Roman"/>
              </a:rPr>
              <a:t>as </a:t>
            </a:r>
            <a:r>
              <a:rPr sz="3000" spc="-7" baseline="2777" dirty="0">
                <a:latin typeface="Times New Roman"/>
                <a:cs typeface="Times New Roman"/>
              </a:rPr>
              <a:t>1 </a:t>
            </a:r>
            <a:r>
              <a:rPr sz="3000" i="1" spc="-7" baseline="2777" dirty="0">
                <a:latin typeface="Times New Roman"/>
                <a:cs typeface="Times New Roman"/>
              </a:rPr>
              <a:t>n </a:t>
            </a:r>
            <a:r>
              <a:rPr sz="2000" dirty="0">
                <a:latin typeface="Times New Roman"/>
                <a:cs typeface="Times New Roman"/>
              </a:rPr>
              <a:t>. Convergence is </a:t>
            </a:r>
            <a:r>
              <a:rPr sz="2000" spc="-5" dirty="0">
                <a:latin typeface="Times New Roman"/>
                <a:cs typeface="Times New Roman"/>
              </a:rPr>
              <a:t>relatively</a:t>
            </a:r>
            <a:r>
              <a:rPr sz="2000" spc="-110" dirty="0">
                <a:latin typeface="Times New Roman"/>
                <a:cs typeface="Times New Roman"/>
              </a:rPr>
              <a:t> </a:t>
            </a:r>
            <a:r>
              <a:rPr sz="2000" spc="-5" dirty="0">
                <a:latin typeface="Times New Roman"/>
                <a:cs typeface="Times New Roman"/>
              </a:rPr>
              <a:t>slow.</a:t>
            </a:r>
            <a:endParaRPr sz="2000">
              <a:latin typeface="Times New Roman"/>
              <a:cs typeface="Times New Roman"/>
            </a:endParaRPr>
          </a:p>
          <a:p>
            <a:pPr>
              <a:lnSpc>
                <a:spcPct val="100000"/>
              </a:lnSpc>
              <a:spcBef>
                <a:spcPts val="20"/>
              </a:spcBef>
              <a:buFont typeface="Times New Roman"/>
              <a:buAutoNum type="arabicPeriod"/>
            </a:pPr>
            <a:endParaRPr sz="2100">
              <a:latin typeface="Times New Roman"/>
              <a:cs typeface="Times New Roman"/>
            </a:endParaRPr>
          </a:p>
          <a:p>
            <a:pPr marL="370840" marR="497205" indent="-320040">
              <a:lnSpc>
                <a:spcPct val="98600"/>
              </a:lnSpc>
              <a:buAutoNum type="arabicPeriod"/>
              <a:tabLst>
                <a:tab pos="393065" algn="l"/>
                <a:tab pos="393700" algn="l"/>
                <a:tab pos="2094864" algn="l"/>
              </a:tabLst>
            </a:pPr>
            <a:r>
              <a:rPr sz="2000" dirty="0">
                <a:latin typeface="Times New Roman"/>
                <a:cs typeface="Times New Roman"/>
              </a:rPr>
              <a:t>If </a:t>
            </a:r>
            <a:r>
              <a:rPr sz="2000" i="1" spc="-5" dirty="0">
                <a:latin typeface="Times New Roman"/>
                <a:cs typeface="Times New Roman"/>
              </a:rPr>
              <a:t>f(x) </a:t>
            </a:r>
            <a:r>
              <a:rPr sz="2000" spc="-5" dirty="0">
                <a:latin typeface="Times New Roman"/>
                <a:cs typeface="Times New Roman"/>
              </a:rPr>
              <a:t>is </a:t>
            </a:r>
            <a:r>
              <a:rPr sz="2000" dirty="0">
                <a:latin typeface="Times New Roman"/>
                <a:cs typeface="Times New Roman"/>
              </a:rPr>
              <a:t>continuous (although </a:t>
            </a:r>
            <a:r>
              <a:rPr sz="2000" spc="-5" dirty="0">
                <a:latin typeface="Times New Roman"/>
                <a:cs typeface="Times New Roman"/>
              </a:rPr>
              <a:t>possibly with discontinuous derivatives </a:t>
            </a:r>
            <a:r>
              <a:rPr sz="2000" dirty="0">
                <a:latin typeface="Times New Roman"/>
                <a:cs typeface="Times New Roman"/>
              </a:rPr>
              <a:t>as </a:t>
            </a:r>
            <a:r>
              <a:rPr sz="2000" spc="-5" dirty="0">
                <a:latin typeface="Times New Roman"/>
                <a:cs typeface="Times New Roman"/>
              </a:rPr>
              <a:t>in </a:t>
            </a:r>
            <a:r>
              <a:rPr sz="2000" dirty="0">
                <a:latin typeface="Times New Roman"/>
                <a:cs typeface="Times New Roman"/>
              </a:rPr>
              <a:t>the  Full wave </a:t>
            </a:r>
            <a:r>
              <a:rPr sz="2000" spc="-5" dirty="0">
                <a:latin typeface="Times New Roman"/>
                <a:cs typeface="Times New Roman"/>
              </a:rPr>
              <a:t>rectifier </a:t>
            </a:r>
            <a:r>
              <a:rPr sz="2000" dirty="0">
                <a:latin typeface="Times New Roman"/>
                <a:cs typeface="Times New Roman"/>
              </a:rPr>
              <a:t>of </a:t>
            </a:r>
            <a:r>
              <a:rPr sz="2000" spc="-5" dirty="0">
                <a:latin typeface="Times New Roman"/>
                <a:cs typeface="Times New Roman"/>
              </a:rPr>
              <a:t>example </a:t>
            </a:r>
            <a:r>
              <a:rPr sz="2000" dirty="0">
                <a:latin typeface="Times New Roman"/>
                <a:cs typeface="Times New Roman"/>
              </a:rPr>
              <a:t>7.3.2), </a:t>
            </a:r>
            <a:r>
              <a:rPr sz="2000" spc="5" dirty="0">
                <a:latin typeface="Times New Roman"/>
                <a:cs typeface="Times New Roman"/>
              </a:rPr>
              <a:t>we </a:t>
            </a:r>
            <a:r>
              <a:rPr sz="2000" dirty="0">
                <a:latin typeface="Times New Roman"/>
                <a:cs typeface="Times New Roman"/>
              </a:rPr>
              <a:t>can expect </a:t>
            </a:r>
            <a:r>
              <a:rPr sz="2000" spc="-5" dirty="0">
                <a:latin typeface="Times New Roman"/>
                <a:cs typeface="Times New Roman"/>
              </a:rPr>
              <a:t>the </a:t>
            </a:r>
            <a:r>
              <a:rPr sz="2000" i="1" dirty="0">
                <a:latin typeface="Times New Roman"/>
                <a:cs typeface="Times New Roman"/>
              </a:rPr>
              <a:t>n</a:t>
            </a:r>
            <a:r>
              <a:rPr sz="2000" dirty="0">
                <a:latin typeface="Times New Roman"/>
                <a:cs typeface="Times New Roman"/>
              </a:rPr>
              <a:t>th </a:t>
            </a:r>
            <a:r>
              <a:rPr sz="2000" spc="-5" dirty="0">
                <a:latin typeface="Times New Roman"/>
                <a:cs typeface="Times New Roman"/>
              </a:rPr>
              <a:t>coefficient to </a:t>
            </a:r>
            <a:r>
              <a:rPr sz="2000" dirty="0">
                <a:latin typeface="Times New Roman"/>
                <a:cs typeface="Times New Roman"/>
              </a:rPr>
              <a:t>be  decreasing</a:t>
            </a:r>
            <a:r>
              <a:rPr sz="2000" spc="5" dirty="0">
                <a:latin typeface="Times New Roman"/>
                <a:cs typeface="Times New Roman"/>
              </a:rPr>
              <a:t> </a:t>
            </a:r>
            <a:r>
              <a:rPr sz="2000" dirty="0">
                <a:latin typeface="Times New Roman"/>
                <a:cs typeface="Times New Roman"/>
              </a:rPr>
              <a:t>as	</a:t>
            </a:r>
            <a:r>
              <a:rPr sz="2100" dirty="0">
                <a:latin typeface="Times New Roman"/>
                <a:cs typeface="Times New Roman"/>
              </a:rPr>
              <a:t>1</a:t>
            </a:r>
            <a:r>
              <a:rPr sz="2100" spc="190" dirty="0">
                <a:latin typeface="Times New Roman"/>
                <a:cs typeface="Times New Roman"/>
              </a:rPr>
              <a:t> </a:t>
            </a:r>
            <a:r>
              <a:rPr sz="2100" i="1" spc="60" dirty="0">
                <a:latin typeface="Times New Roman"/>
                <a:cs typeface="Times New Roman"/>
              </a:rPr>
              <a:t>n</a:t>
            </a:r>
            <a:r>
              <a:rPr sz="1800" spc="89" baseline="43981" dirty="0">
                <a:latin typeface="Times New Roman"/>
                <a:cs typeface="Times New Roman"/>
              </a:rPr>
              <a:t>2</a:t>
            </a:r>
            <a:endParaRPr sz="1800" baseline="43981">
              <a:latin typeface="Times New Roman"/>
              <a:cs typeface="Times New Roman"/>
            </a:endParaRPr>
          </a:p>
          <a:p>
            <a:pPr>
              <a:lnSpc>
                <a:spcPct val="100000"/>
              </a:lnSpc>
            </a:pPr>
            <a:endParaRPr sz="2500">
              <a:latin typeface="Times New Roman"/>
              <a:cs typeface="Times New Roman"/>
            </a:endParaRPr>
          </a:p>
          <a:p>
            <a:pPr>
              <a:lnSpc>
                <a:spcPct val="100000"/>
              </a:lnSpc>
              <a:spcBef>
                <a:spcPts val="25"/>
              </a:spcBef>
            </a:pPr>
            <a:endParaRPr sz="2050">
              <a:latin typeface="Times New Roman"/>
              <a:cs typeface="Times New Roman"/>
            </a:endParaRPr>
          </a:p>
          <a:p>
            <a:pPr marL="259079">
              <a:lnSpc>
                <a:spcPct val="100000"/>
              </a:lnSpc>
              <a:spcBef>
                <a:spcPts val="5"/>
              </a:spcBef>
            </a:pPr>
            <a:r>
              <a:rPr sz="2000" spc="-5" dirty="0">
                <a:latin typeface="Times New Roman"/>
                <a:cs typeface="Times New Roman"/>
              </a:rPr>
              <a:t>Example </a:t>
            </a:r>
            <a:r>
              <a:rPr sz="2000" dirty="0">
                <a:latin typeface="Times New Roman"/>
                <a:cs typeface="Times New Roman"/>
              </a:rPr>
              <a:t>7.3.3 </a:t>
            </a:r>
            <a:r>
              <a:rPr sz="2000" spc="-5" dirty="0">
                <a:latin typeface="Times New Roman"/>
                <a:cs typeface="Times New Roman"/>
              </a:rPr>
              <a:t>Infinite Series, Riemann Zeta</a:t>
            </a:r>
            <a:r>
              <a:rPr sz="2000" spc="40" dirty="0">
                <a:latin typeface="Times New Roman"/>
                <a:cs typeface="Times New Roman"/>
              </a:rPr>
              <a:t> </a:t>
            </a:r>
            <a:r>
              <a:rPr sz="2000" dirty="0">
                <a:latin typeface="Times New Roman"/>
                <a:cs typeface="Times New Roman"/>
              </a:rPr>
              <a:t>Function</a:t>
            </a:r>
            <a:endParaRPr sz="2000">
              <a:latin typeface="Times New Roman"/>
              <a:cs typeface="Times New Roman"/>
            </a:endParaRPr>
          </a:p>
          <a:p>
            <a:pPr marL="180975" marR="1785620">
              <a:lnSpc>
                <a:spcPts val="2400"/>
              </a:lnSpc>
              <a:spcBef>
                <a:spcPts val="1970"/>
              </a:spcBef>
              <a:tabLst>
                <a:tab pos="1379855" algn="l"/>
              </a:tabLst>
            </a:pPr>
            <a:r>
              <a:rPr sz="2000" dirty="0">
                <a:latin typeface="Times New Roman"/>
                <a:cs typeface="Times New Roman"/>
              </a:rPr>
              <a:t>As a final </a:t>
            </a:r>
            <a:r>
              <a:rPr sz="2000" spc="-5" dirty="0">
                <a:latin typeface="Times New Roman"/>
                <a:cs typeface="Times New Roman"/>
              </a:rPr>
              <a:t>example, </a:t>
            </a:r>
            <a:r>
              <a:rPr sz="2000" dirty="0">
                <a:latin typeface="Times New Roman"/>
                <a:cs typeface="Times New Roman"/>
              </a:rPr>
              <a:t>we consider </a:t>
            </a:r>
            <a:r>
              <a:rPr sz="2000" spc="-5" dirty="0">
                <a:latin typeface="Times New Roman"/>
                <a:cs typeface="Times New Roman"/>
              </a:rPr>
              <a:t>the </a:t>
            </a:r>
            <a:r>
              <a:rPr sz="2000" dirty="0">
                <a:latin typeface="Times New Roman"/>
                <a:cs typeface="Times New Roman"/>
              </a:rPr>
              <a:t>purely </a:t>
            </a:r>
            <a:r>
              <a:rPr sz="2000" spc="-10" dirty="0">
                <a:latin typeface="Times New Roman"/>
                <a:cs typeface="Times New Roman"/>
              </a:rPr>
              <a:t>mathematical </a:t>
            </a:r>
            <a:r>
              <a:rPr sz="2000" dirty="0">
                <a:latin typeface="Times New Roman"/>
                <a:cs typeface="Times New Roman"/>
              </a:rPr>
              <a:t>problem of  expanding	</a:t>
            </a:r>
            <a:r>
              <a:rPr sz="3375" i="1" spc="150" baseline="-4938" dirty="0">
                <a:latin typeface="Times New Roman"/>
                <a:cs typeface="Times New Roman"/>
              </a:rPr>
              <a:t>x</a:t>
            </a:r>
            <a:r>
              <a:rPr sz="1950" spc="150" baseline="34188" dirty="0">
                <a:latin typeface="Times New Roman"/>
                <a:cs typeface="Times New Roman"/>
              </a:rPr>
              <a:t>2 </a:t>
            </a:r>
            <a:r>
              <a:rPr sz="3000" baseline="-2777" dirty="0">
                <a:latin typeface="Times New Roman"/>
                <a:cs typeface="Times New Roman"/>
              </a:rPr>
              <a:t>.</a:t>
            </a:r>
            <a:r>
              <a:rPr sz="3000" spc="-359" baseline="-2777" dirty="0">
                <a:latin typeface="Times New Roman"/>
                <a:cs typeface="Times New Roman"/>
              </a:rPr>
              <a:t> </a:t>
            </a:r>
            <a:r>
              <a:rPr sz="3000" baseline="-2777" dirty="0">
                <a:latin typeface="Times New Roman"/>
                <a:cs typeface="Times New Roman"/>
              </a:rPr>
              <a:t>Let</a:t>
            </a:r>
            <a:endParaRPr sz="3000" baseline="-2777">
              <a:latin typeface="Times New Roman"/>
              <a:cs typeface="Times New Roman"/>
            </a:endParaRPr>
          </a:p>
        </p:txBody>
      </p:sp>
      <p:sp>
        <p:nvSpPr>
          <p:cNvPr id="5" name="object 5"/>
          <p:cNvSpPr txBox="1"/>
          <p:nvPr/>
        </p:nvSpPr>
        <p:spPr>
          <a:xfrm>
            <a:off x="1367789" y="5317490"/>
            <a:ext cx="1360805" cy="417195"/>
          </a:xfrm>
          <a:prstGeom prst="rect">
            <a:avLst/>
          </a:prstGeom>
        </p:spPr>
        <p:txBody>
          <a:bodyPr vert="horz" wrap="square" lIns="0" tIns="15240" rIns="0" bIns="0" rtlCol="0">
            <a:spAutoFit/>
          </a:bodyPr>
          <a:lstStyle/>
          <a:p>
            <a:pPr marL="38100">
              <a:lnSpc>
                <a:spcPct val="100000"/>
              </a:lnSpc>
              <a:spcBef>
                <a:spcPts val="120"/>
              </a:spcBef>
            </a:pPr>
            <a:r>
              <a:rPr sz="2550" i="1" spc="5" dirty="0">
                <a:latin typeface="Times New Roman"/>
                <a:cs typeface="Times New Roman"/>
              </a:rPr>
              <a:t>f </a:t>
            </a:r>
            <a:r>
              <a:rPr sz="2550" spc="95" dirty="0">
                <a:latin typeface="Times New Roman"/>
                <a:cs typeface="Times New Roman"/>
              </a:rPr>
              <a:t>(</a:t>
            </a:r>
            <a:r>
              <a:rPr sz="2550" i="1" spc="95" dirty="0">
                <a:latin typeface="Times New Roman"/>
                <a:cs typeface="Times New Roman"/>
              </a:rPr>
              <a:t>x</a:t>
            </a:r>
            <a:r>
              <a:rPr sz="2550" spc="95" dirty="0">
                <a:latin typeface="Times New Roman"/>
                <a:cs typeface="Times New Roman"/>
              </a:rPr>
              <a:t>) </a:t>
            </a:r>
            <a:r>
              <a:rPr sz="2550" spc="20" dirty="0">
                <a:latin typeface="Symbol"/>
                <a:cs typeface="Symbol"/>
              </a:rPr>
              <a:t></a:t>
            </a:r>
            <a:r>
              <a:rPr sz="2550" spc="-405" dirty="0">
                <a:latin typeface="Times New Roman"/>
                <a:cs typeface="Times New Roman"/>
              </a:rPr>
              <a:t> </a:t>
            </a:r>
            <a:r>
              <a:rPr sz="2550" i="1" spc="85" dirty="0">
                <a:latin typeface="Times New Roman"/>
                <a:cs typeface="Times New Roman"/>
              </a:rPr>
              <a:t>x</a:t>
            </a:r>
            <a:r>
              <a:rPr sz="2250" spc="127" baseline="42592" dirty="0">
                <a:latin typeface="Times New Roman"/>
                <a:cs typeface="Times New Roman"/>
              </a:rPr>
              <a:t>2 </a:t>
            </a:r>
            <a:r>
              <a:rPr sz="2550" spc="5" dirty="0">
                <a:latin typeface="Times New Roman"/>
                <a:cs typeface="Times New Roman"/>
              </a:rPr>
              <a:t>,</a:t>
            </a:r>
            <a:endParaRPr sz="2550">
              <a:latin typeface="Times New Roman"/>
              <a:cs typeface="Times New Roman"/>
            </a:endParaRPr>
          </a:p>
        </p:txBody>
      </p:sp>
      <p:sp>
        <p:nvSpPr>
          <p:cNvPr id="6" name="object 6"/>
          <p:cNvSpPr txBox="1"/>
          <p:nvPr/>
        </p:nvSpPr>
        <p:spPr>
          <a:xfrm>
            <a:off x="3161029" y="5259396"/>
            <a:ext cx="1471295" cy="453390"/>
          </a:xfrm>
          <a:prstGeom prst="rect">
            <a:avLst/>
          </a:prstGeom>
        </p:spPr>
        <p:txBody>
          <a:bodyPr vert="horz" wrap="square" lIns="0" tIns="13335" rIns="0" bIns="0" rtlCol="0">
            <a:spAutoFit/>
          </a:bodyPr>
          <a:lstStyle/>
          <a:p>
            <a:pPr marL="12700">
              <a:lnSpc>
                <a:spcPct val="100000"/>
              </a:lnSpc>
              <a:spcBef>
                <a:spcPts val="105"/>
              </a:spcBef>
            </a:pPr>
            <a:r>
              <a:rPr sz="2700" spc="-60" dirty="0">
                <a:latin typeface="Symbol"/>
                <a:cs typeface="Symbol"/>
              </a:rPr>
              <a:t></a:t>
            </a:r>
            <a:r>
              <a:rPr sz="2700" spc="-60" dirty="0">
                <a:latin typeface="Times New Roman"/>
                <a:cs typeface="Times New Roman"/>
              </a:rPr>
              <a:t> </a:t>
            </a:r>
            <a:r>
              <a:rPr sz="2800" spc="-114" dirty="0">
                <a:latin typeface="Symbol"/>
                <a:cs typeface="Symbol"/>
              </a:rPr>
              <a:t></a:t>
            </a:r>
            <a:r>
              <a:rPr sz="2800" spc="-114" dirty="0">
                <a:latin typeface="Times New Roman"/>
                <a:cs typeface="Times New Roman"/>
              </a:rPr>
              <a:t> </a:t>
            </a:r>
            <a:r>
              <a:rPr sz="2700" spc="-60" dirty="0">
                <a:latin typeface="Symbol"/>
                <a:cs typeface="Symbol"/>
              </a:rPr>
              <a:t></a:t>
            </a:r>
            <a:r>
              <a:rPr sz="2700" spc="-60" dirty="0">
                <a:latin typeface="Times New Roman"/>
                <a:cs typeface="Times New Roman"/>
              </a:rPr>
              <a:t> </a:t>
            </a:r>
            <a:r>
              <a:rPr sz="2700" i="1" spc="-25" dirty="0">
                <a:latin typeface="Times New Roman"/>
                <a:cs typeface="Times New Roman"/>
              </a:rPr>
              <a:t>x </a:t>
            </a:r>
            <a:r>
              <a:rPr sz="2700" spc="-60" dirty="0">
                <a:latin typeface="Symbol"/>
                <a:cs typeface="Symbol"/>
              </a:rPr>
              <a:t></a:t>
            </a:r>
            <a:r>
              <a:rPr sz="2700" spc="-145" dirty="0">
                <a:latin typeface="Times New Roman"/>
                <a:cs typeface="Times New Roman"/>
              </a:rPr>
              <a:t> </a:t>
            </a:r>
            <a:r>
              <a:rPr sz="2800" spc="-114" dirty="0">
                <a:latin typeface="Symbol"/>
                <a:cs typeface="Symbol"/>
              </a:rPr>
              <a:t></a:t>
            </a:r>
            <a:endParaRPr sz="2800">
              <a:latin typeface="Symbol"/>
              <a:cs typeface="Symbol"/>
            </a:endParaRPr>
          </a:p>
        </p:txBody>
      </p:sp>
      <p:sp>
        <p:nvSpPr>
          <p:cNvPr id="7" name="object 7"/>
          <p:cNvSpPr txBox="1"/>
          <p:nvPr/>
        </p:nvSpPr>
        <p:spPr>
          <a:xfrm>
            <a:off x="5387340" y="53517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41</a:t>
            </a:r>
            <a:r>
              <a:rPr sz="2000" dirty="0">
                <a:latin typeface="Times New Roman"/>
                <a:cs typeface="Times New Roman"/>
              </a:rPr>
              <a:t>)</a:t>
            </a:r>
            <a:endParaRPr sz="2000">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3540" y="339090"/>
            <a:ext cx="167005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by </a:t>
            </a:r>
            <a:r>
              <a:rPr sz="2000" spc="-10" dirty="0">
                <a:latin typeface="Times New Roman"/>
                <a:cs typeface="Times New Roman"/>
              </a:rPr>
              <a:t>symmetry</a:t>
            </a:r>
            <a:r>
              <a:rPr sz="2000" spc="-75" dirty="0">
                <a:latin typeface="Times New Roman"/>
                <a:cs typeface="Times New Roman"/>
              </a:rPr>
              <a:t> </a:t>
            </a:r>
            <a:r>
              <a:rPr sz="2000" spc="-5" dirty="0">
                <a:latin typeface="Times New Roman"/>
                <a:cs typeface="Times New Roman"/>
              </a:rPr>
              <a:t>all</a:t>
            </a:r>
            <a:endParaRPr sz="2000">
              <a:latin typeface="Times New Roman"/>
              <a:cs typeface="Times New Roman"/>
            </a:endParaRPr>
          </a:p>
        </p:txBody>
      </p:sp>
      <p:sp>
        <p:nvSpPr>
          <p:cNvPr id="3" name="object 3"/>
          <p:cNvSpPr txBox="1"/>
          <p:nvPr/>
        </p:nvSpPr>
        <p:spPr>
          <a:xfrm>
            <a:off x="2205989" y="323849"/>
            <a:ext cx="751205" cy="365760"/>
          </a:xfrm>
          <a:prstGeom prst="rect">
            <a:avLst/>
          </a:prstGeom>
        </p:spPr>
        <p:txBody>
          <a:bodyPr vert="horz" wrap="square" lIns="0" tIns="16510" rIns="0" bIns="0" rtlCol="0">
            <a:spAutoFit/>
          </a:bodyPr>
          <a:lstStyle/>
          <a:p>
            <a:pPr marL="38100">
              <a:lnSpc>
                <a:spcPct val="100000"/>
              </a:lnSpc>
              <a:spcBef>
                <a:spcPts val="130"/>
              </a:spcBef>
            </a:pPr>
            <a:r>
              <a:rPr sz="2200" i="1" spc="-25" dirty="0">
                <a:latin typeface="Times New Roman"/>
                <a:cs typeface="Times New Roman"/>
              </a:rPr>
              <a:t>b</a:t>
            </a:r>
            <a:r>
              <a:rPr sz="1950" i="1" spc="-37" baseline="-23504" dirty="0">
                <a:latin typeface="Times New Roman"/>
                <a:cs typeface="Times New Roman"/>
              </a:rPr>
              <a:t>n </a:t>
            </a:r>
            <a:r>
              <a:rPr sz="2200" spc="35" dirty="0">
                <a:latin typeface="Symbol"/>
                <a:cs typeface="Symbol"/>
              </a:rPr>
              <a:t></a:t>
            </a:r>
            <a:r>
              <a:rPr sz="2200" spc="-290" dirty="0">
                <a:latin typeface="Times New Roman"/>
                <a:cs typeface="Times New Roman"/>
              </a:rPr>
              <a:t> </a:t>
            </a:r>
            <a:r>
              <a:rPr sz="2200" spc="20" dirty="0">
                <a:latin typeface="Times New Roman"/>
                <a:cs typeface="Times New Roman"/>
              </a:rPr>
              <a:t>0</a:t>
            </a:r>
            <a:endParaRPr sz="2200">
              <a:latin typeface="Times New Roman"/>
              <a:cs typeface="Times New Roman"/>
            </a:endParaRPr>
          </a:p>
        </p:txBody>
      </p:sp>
      <p:sp>
        <p:nvSpPr>
          <p:cNvPr id="4" name="object 4"/>
          <p:cNvSpPr txBox="1"/>
          <p:nvPr/>
        </p:nvSpPr>
        <p:spPr>
          <a:xfrm>
            <a:off x="3124200" y="339090"/>
            <a:ext cx="75438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For</a:t>
            </a:r>
            <a:r>
              <a:rPr sz="2000" spc="-80" dirty="0">
                <a:latin typeface="Times New Roman"/>
                <a:cs typeface="Times New Roman"/>
              </a:rPr>
              <a:t> </a:t>
            </a:r>
            <a:r>
              <a:rPr sz="2000" dirty="0">
                <a:latin typeface="Times New Roman"/>
                <a:cs typeface="Times New Roman"/>
              </a:rPr>
              <a:t>the</a:t>
            </a:r>
            <a:endParaRPr sz="2000">
              <a:latin typeface="Times New Roman"/>
              <a:cs typeface="Times New Roman"/>
            </a:endParaRPr>
          </a:p>
        </p:txBody>
      </p:sp>
      <p:sp>
        <p:nvSpPr>
          <p:cNvPr id="5" name="object 5"/>
          <p:cNvSpPr txBox="1"/>
          <p:nvPr/>
        </p:nvSpPr>
        <p:spPr>
          <a:xfrm>
            <a:off x="5769609" y="315087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43</a:t>
            </a:r>
            <a:r>
              <a:rPr sz="2000" dirty="0">
                <a:latin typeface="Times New Roman"/>
                <a:cs typeface="Times New Roman"/>
              </a:rPr>
              <a:t>)</a:t>
            </a:r>
            <a:endParaRPr sz="2000">
              <a:latin typeface="Times New Roman"/>
              <a:cs typeface="Times New Roman"/>
            </a:endParaRPr>
          </a:p>
        </p:txBody>
      </p:sp>
      <p:sp>
        <p:nvSpPr>
          <p:cNvPr id="6" name="object 6"/>
          <p:cNvSpPr txBox="1"/>
          <p:nvPr/>
        </p:nvSpPr>
        <p:spPr>
          <a:xfrm>
            <a:off x="4047490" y="292100"/>
            <a:ext cx="1511935" cy="391160"/>
          </a:xfrm>
          <a:prstGeom prst="rect">
            <a:avLst/>
          </a:prstGeom>
        </p:spPr>
        <p:txBody>
          <a:bodyPr vert="horz" wrap="square" lIns="0" tIns="12700" rIns="0" bIns="0" rtlCol="0">
            <a:spAutoFit/>
          </a:bodyPr>
          <a:lstStyle/>
          <a:p>
            <a:pPr marL="38100">
              <a:lnSpc>
                <a:spcPct val="100000"/>
              </a:lnSpc>
              <a:spcBef>
                <a:spcPts val="100"/>
              </a:spcBef>
            </a:pPr>
            <a:r>
              <a:rPr sz="2400" i="1" spc="25" dirty="0">
                <a:latin typeface="Times New Roman"/>
                <a:cs typeface="Times New Roman"/>
              </a:rPr>
              <a:t>a</a:t>
            </a:r>
            <a:r>
              <a:rPr sz="2100" i="1" spc="37" baseline="-23809" dirty="0">
                <a:latin typeface="Times New Roman"/>
                <a:cs typeface="Times New Roman"/>
              </a:rPr>
              <a:t>n </a:t>
            </a:r>
            <a:r>
              <a:rPr sz="3000" baseline="1388" dirty="0">
                <a:latin typeface="Times New Roman"/>
                <a:cs typeface="Times New Roman"/>
              </a:rPr>
              <a:t>’s we</a:t>
            </a:r>
            <a:r>
              <a:rPr sz="3000" spc="-89" baseline="1388" dirty="0">
                <a:latin typeface="Times New Roman"/>
                <a:cs typeface="Times New Roman"/>
              </a:rPr>
              <a:t> </a:t>
            </a:r>
            <a:r>
              <a:rPr sz="3000" baseline="1388" dirty="0">
                <a:latin typeface="Times New Roman"/>
                <a:cs typeface="Times New Roman"/>
              </a:rPr>
              <a:t>have</a:t>
            </a:r>
            <a:endParaRPr sz="3000" baseline="1388">
              <a:latin typeface="Times New Roman"/>
              <a:cs typeface="Times New Roman"/>
            </a:endParaRPr>
          </a:p>
        </p:txBody>
      </p:sp>
      <p:sp>
        <p:nvSpPr>
          <p:cNvPr id="7" name="object 7"/>
          <p:cNvSpPr/>
          <p:nvPr/>
        </p:nvSpPr>
        <p:spPr>
          <a:xfrm>
            <a:off x="1715770" y="1460500"/>
            <a:ext cx="227329" cy="0"/>
          </a:xfrm>
          <a:custGeom>
            <a:avLst/>
            <a:gdLst/>
            <a:ahLst/>
            <a:cxnLst/>
            <a:rect l="l" t="t" r="r" b="b"/>
            <a:pathLst>
              <a:path w="227330">
                <a:moveTo>
                  <a:pt x="0" y="0"/>
                </a:moveTo>
                <a:lnTo>
                  <a:pt x="227330" y="0"/>
                </a:lnTo>
              </a:path>
            </a:pathLst>
          </a:custGeom>
          <a:ln w="12700">
            <a:solidFill>
              <a:srgbClr val="000000"/>
            </a:solidFill>
          </a:ln>
        </p:spPr>
        <p:txBody>
          <a:bodyPr wrap="square" lIns="0" tIns="0" rIns="0" bIns="0" rtlCol="0"/>
          <a:lstStyle/>
          <a:p>
            <a:endParaRPr/>
          </a:p>
        </p:txBody>
      </p:sp>
      <p:sp>
        <p:nvSpPr>
          <p:cNvPr id="8" name="object 8"/>
          <p:cNvSpPr/>
          <p:nvPr/>
        </p:nvSpPr>
        <p:spPr>
          <a:xfrm>
            <a:off x="3196589" y="1460500"/>
            <a:ext cx="528320" cy="0"/>
          </a:xfrm>
          <a:custGeom>
            <a:avLst/>
            <a:gdLst/>
            <a:ahLst/>
            <a:cxnLst/>
            <a:rect l="l" t="t" r="r" b="b"/>
            <a:pathLst>
              <a:path w="528320">
                <a:moveTo>
                  <a:pt x="0" y="0"/>
                </a:moveTo>
                <a:lnTo>
                  <a:pt x="528320" y="0"/>
                </a:lnTo>
              </a:path>
            </a:pathLst>
          </a:custGeom>
          <a:ln w="12700">
            <a:solidFill>
              <a:srgbClr val="000000"/>
            </a:solidFill>
          </a:ln>
        </p:spPr>
        <p:txBody>
          <a:bodyPr wrap="square" lIns="0" tIns="0" rIns="0" bIns="0" rtlCol="0"/>
          <a:lstStyle/>
          <a:p>
            <a:endParaRPr/>
          </a:p>
        </p:txBody>
      </p:sp>
      <p:sp>
        <p:nvSpPr>
          <p:cNvPr id="9" name="object 9"/>
          <p:cNvSpPr txBox="1"/>
          <p:nvPr/>
        </p:nvSpPr>
        <p:spPr>
          <a:xfrm>
            <a:off x="3756659" y="1212850"/>
            <a:ext cx="104139" cy="401955"/>
          </a:xfrm>
          <a:prstGeom prst="rect">
            <a:avLst/>
          </a:prstGeom>
        </p:spPr>
        <p:txBody>
          <a:bodyPr vert="horz" wrap="square" lIns="0" tIns="15240" rIns="0" bIns="0" rtlCol="0">
            <a:spAutoFit/>
          </a:bodyPr>
          <a:lstStyle/>
          <a:p>
            <a:pPr marL="12700">
              <a:lnSpc>
                <a:spcPct val="100000"/>
              </a:lnSpc>
              <a:spcBef>
                <a:spcPts val="120"/>
              </a:spcBef>
            </a:pPr>
            <a:r>
              <a:rPr sz="2450" dirty="0">
                <a:latin typeface="Times New Roman"/>
                <a:cs typeface="Times New Roman"/>
              </a:rPr>
              <a:t>,</a:t>
            </a:r>
            <a:endParaRPr sz="2450">
              <a:latin typeface="Times New Roman"/>
              <a:cs typeface="Times New Roman"/>
            </a:endParaRPr>
          </a:p>
        </p:txBody>
      </p:sp>
      <p:sp>
        <p:nvSpPr>
          <p:cNvPr id="10" name="object 10"/>
          <p:cNvSpPr txBox="1"/>
          <p:nvPr/>
        </p:nvSpPr>
        <p:spPr>
          <a:xfrm>
            <a:off x="3375659" y="1455419"/>
            <a:ext cx="182245" cy="401955"/>
          </a:xfrm>
          <a:prstGeom prst="rect">
            <a:avLst/>
          </a:prstGeom>
        </p:spPr>
        <p:txBody>
          <a:bodyPr vert="horz" wrap="square" lIns="0" tIns="15240" rIns="0" bIns="0" rtlCol="0">
            <a:spAutoFit/>
          </a:bodyPr>
          <a:lstStyle/>
          <a:p>
            <a:pPr marL="12700">
              <a:lnSpc>
                <a:spcPct val="100000"/>
              </a:lnSpc>
              <a:spcBef>
                <a:spcPts val="120"/>
              </a:spcBef>
            </a:pPr>
            <a:r>
              <a:rPr sz="2450" spc="5" dirty="0">
                <a:latin typeface="Times New Roman"/>
                <a:cs typeface="Times New Roman"/>
              </a:rPr>
              <a:t>3</a:t>
            </a:r>
            <a:endParaRPr sz="2450">
              <a:latin typeface="Times New Roman"/>
              <a:cs typeface="Times New Roman"/>
            </a:endParaRPr>
          </a:p>
        </p:txBody>
      </p:sp>
      <p:sp>
        <p:nvSpPr>
          <p:cNvPr id="11" name="object 11"/>
          <p:cNvSpPr txBox="1"/>
          <p:nvPr/>
        </p:nvSpPr>
        <p:spPr>
          <a:xfrm>
            <a:off x="3180079" y="1006255"/>
            <a:ext cx="535940" cy="415290"/>
          </a:xfrm>
          <a:prstGeom prst="rect">
            <a:avLst/>
          </a:prstGeom>
        </p:spPr>
        <p:txBody>
          <a:bodyPr vert="horz" wrap="square" lIns="0" tIns="13335" rIns="0" bIns="0" rtlCol="0">
            <a:spAutoFit/>
          </a:bodyPr>
          <a:lstStyle/>
          <a:p>
            <a:pPr marL="38100">
              <a:lnSpc>
                <a:spcPct val="100000"/>
              </a:lnSpc>
              <a:spcBef>
                <a:spcPts val="105"/>
              </a:spcBef>
            </a:pPr>
            <a:r>
              <a:rPr sz="2450" spc="-100" dirty="0">
                <a:latin typeface="Times New Roman"/>
                <a:cs typeface="Times New Roman"/>
              </a:rPr>
              <a:t>2</a:t>
            </a:r>
            <a:r>
              <a:rPr sz="2550" spc="-100" dirty="0">
                <a:latin typeface="Symbol"/>
                <a:cs typeface="Symbol"/>
              </a:rPr>
              <a:t></a:t>
            </a:r>
            <a:r>
              <a:rPr sz="2550" spc="-229" dirty="0">
                <a:latin typeface="Times New Roman"/>
                <a:cs typeface="Times New Roman"/>
              </a:rPr>
              <a:t> </a:t>
            </a:r>
            <a:r>
              <a:rPr sz="2175" spc="-15" baseline="42145" dirty="0">
                <a:latin typeface="Times New Roman"/>
                <a:cs typeface="Times New Roman"/>
              </a:rPr>
              <a:t>2</a:t>
            </a:r>
            <a:endParaRPr sz="2175" baseline="42145">
              <a:latin typeface="Times New Roman"/>
              <a:cs typeface="Times New Roman"/>
            </a:endParaRPr>
          </a:p>
        </p:txBody>
      </p:sp>
      <p:sp>
        <p:nvSpPr>
          <p:cNvPr id="12" name="object 12"/>
          <p:cNvSpPr txBox="1"/>
          <p:nvPr/>
        </p:nvSpPr>
        <p:spPr>
          <a:xfrm>
            <a:off x="1699260" y="968281"/>
            <a:ext cx="220345" cy="891540"/>
          </a:xfrm>
          <a:prstGeom prst="rect">
            <a:avLst/>
          </a:prstGeom>
        </p:spPr>
        <p:txBody>
          <a:bodyPr vert="horz" wrap="square" lIns="0" tIns="64135" rIns="0" bIns="0" rtlCol="0">
            <a:spAutoFit/>
          </a:bodyPr>
          <a:lstStyle/>
          <a:p>
            <a:pPr marL="50165">
              <a:lnSpc>
                <a:spcPct val="100000"/>
              </a:lnSpc>
              <a:spcBef>
                <a:spcPts val="505"/>
              </a:spcBef>
            </a:pPr>
            <a:r>
              <a:rPr sz="2450" spc="5" dirty="0">
                <a:latin typeface="Times New Roman"/>
                <a:cs typeface="Times New Roman"/>
              </a:rPr>
              <a:t>1</a:t>
            </a:r>
            <a:endParaRPr sz="2450">
              <a:latin typeface="Times New Roman"/>
              <a:cs typeface="Times New Roman"/>
            </a:endParaRPr>
          </a:p>
          <a:p>
            <a:pPr marL="12700">
              <a:lnSpc>
                <a:spcPct val="100000"/>
              </a:lnSpc>
              <a:spcBef>
                <a:spcPts val="409"/>
              </a:spcBef>
            </a:pPr>
            <a:r>
              <a:rPr sz="2550" spc="-50" dirty="0">
                <a:latin typeface="Symbol"/>
                <a:cs typeface="Symbol"/>
              </a:rPr>
              <a:t></a:t>
            </a:r>
            <a:endParaRPr sz="2550">
              <a:latin typeface="Symbol"/>
              <a:cs typeface="Symbol"/>
            </a:endParaRPr>
          </a:p>
        </p:txBody>
      </p:sp>
      <p:sp>
        <p:nvSpPr>
          <p:cNvPr id="13" name="object 13"/>
          <p:cNvSpPr txBox="1"/>
          <p:nvPr/>
        </p:nvSpPr>
        <p:spPr>
          <a:xfrm>
            <a:off x="2457450" y="1202690"/>
            <a:ext cx="116839" cy="245110"/>
          </a:xfrm>
          <a:prstGeom prst="rect">
            <a:avLst/>
          </a:prstGeom>
        </p:spPr>
        <p:txBody>
          <a:bodyPr vert="horz" wrap="square" lIns="0" tIns="11430" rIns="0" bIns="0" rtlCol="0">
            <a:spAutoFit/>
          </a:bodyPr>
          <a:lstStyle/>
          <a:p>
            <a:pPr marL="12700">
              <a:lnSpc>
                <a:spcPct val="100000"/>
              </a:lnSpc>
              <a:spcBef>
                <a:spcPts val="90"/>
              </a:spcBef>
            </a:pPr>
            <a:r>
              <a:rPr sz="1450" spc="-10" dirty="0">
                <a:latin typeface="Times New Roman"/>
                <a:cs typeface="Times New Roman"/>
              </a:rPr>
              <a:t>2</a:t>
            </a:r>
            <a:endParaRPr sz="1450">
              <a:latin typeface="Times New Roman"/>
              <a:cs typeface="Times New Roman"/>
            </a:endParaRPr>
          </a:p>
        </p:txBody>
      </p:sp>
      <p:sp>
        <p:nvSpPr>
          <p:cNvPr id="14" name="object 14"/>
          <p:cNvSpPr txBox="1"/>
          <p:nvPr/>
        </p:nvSpPr>
        <p:spPr>
          <a:xfrm>
            <a:off x="1258569" y="1422399"/>
            <a:ext cx="116839" cy="245110"/>
          </a:xfrm>
          <a:prstGeom prst="rect">
            <a:avLst/>
          </a:prstGeom>
        </p:spPr>
        <p:txBody>
          <a:bodyPr vert="horz" wrap="square" lIns="0" tIns="11430" rIns="0" bIns="0" rtlCol="0">
            <a:spAutoFit/>
          </a:bodyPr>
          <a:lstStyle/>
          <a:p>
            <a:pPr marL="12700">
              <a:lnSpc>
                <a:spcPct val="100000"/>
              </a:lnSpc>
              <a:spcBef>
                <a:spcPts val="90"/>
              </a:spcBef>
            </a:pPr>
            <a:r>
              <a:rPr sz="1450" spc="-10" dirty="0">
                <a:latin typeface="Times New Roman"/>
                <a:cs typeface="Times New Roman"/>
              </a:rPr>
              <a:t>0</a:t>
            </a:r>
            <a:endParaRPr sz="1450">
              <a:latin typeface="Times New Roman"/>
              <a:cs typeface="Times New Roman"/>
            </a:endParaRPr>
          </a:p>
        </p:txBody>
      </p:sp>
      <p:sp>
        <p:nvSpPr>
          <p:cNvPr id="15" name="object 15"/>
          <p:cNvSpPr txBox="1"/>
          <p:nvPr/>
        </p:nvSpPr>
        <p:spPr>
          <a:xfrm>
            <a:off x="2298700" y="1212850"/>
            <a:ext cx="833755" cy="401955"/>
          </a:xfrm>
          <a:prstGeom prst="rect">
            <a:avLst/>
          </a:prstGeom>
        </p:spPr>
        <p:txBody>
          <a:bodyPr vert="horz" wrap="square" lIns="0" tIns="15240" rIns="0" bIns="0" rtlCol="0">
            <a:spAutoFit/>
          </a:bodyPr>
          <a:lstStyle/>
          <a:p>
            <a:pPr marL="12700">
              <a:lnSpc>
                <a:spcPct val="100000"/>
              </a:lnSpc>
              <a:spcBef>
                <a:spcPts val="120"/>
              </a:spcBef>
            </a:pPr>
            <a:r>
              <a:rPr sz="2450" i="1" spc="5" dirty="0">
                <a:latin typeface="Times New Roman"/>
                <a:cs typeface="Times New Roman"/>
              </a:rPr>
              <a:t>x </a:t>
            </a:r>
            <a:r>
              <a:rPr sz="2450" i="1" dirty="0">
                <a:latin typeface="Times New Roman"/>
                <a:cs typeface="Times New Roman"/>
              </a:rPr>
              <a:t>dx</a:t>
            </a:r>
            <a:r>
              <a:rPr sz="2450" i="1" spc="-340" dirty="0">
                <a:latin typeface="Times New Roman"/>
                <a:cs typeface="Times New Roman"/>
              </a:rPr>
              <a:t> </a:t>
            </a:r>
            <a:r>
              <a:rPr sz="2450" spc="5" dirty="0">
                <a:latin typeface="Symbol"/>
                <a:cs typeface="Symbol"/>
              </a:rPr>
              <a:t></a:t>
            </a:r>
            <a:endParaRPr sz="2450">
              <a:latin typeface="Symbol"/>
              <a:cs typeface="Symbol"/>
            </a:endParaRPr>
          </a:p>
        </p:txBody>
      </p:sp>
      <p:sp>
        <p:nvSpPr>
          <p:cNvPr id="16" name="object 16"/>
          <p:cNvSpPr txBox="1"/>
          <p:nvPr/>
        </p:nvSpPr>
        <p:spPr>
          <a:xfrm>
            <a:off x="1101089" y="1212850"/>
            <a:ext cx="550545" cy="401955"/>
          </a:xfrm>
          <a:prstGeom prst="rect">
            <a:avLst/>
          </a:prstGeom>
        </p:spPr>
        <p:txBody>
          <a:bodyPr vert="horz" wrap="square" lIns="0" tIns="15240" rIns="0" bIns="0" rtlCol="0">
            <a:spAutoFit/>
          </a:bodyPr>
          <a:lstStyle/>
          <a:p>
            <a:pPr marL="12700">
              <a:lnSpc>
                <a:spcPct val="100000"/>
              </a:lnSpc>
              <a:spcBef>
                <a:spcPts val="120"/>
              </a:spcBef>
              <a:tabLst>
                <a:tab pos="365125" algn="l"/>
              </a:tabLst>
            </a:pPr>
            <a:r>
              <a:rPr sz="2450" i="1" spc="5" dirty="0">
                <a:latin typeface="Times New Roman"/>
                <a:cs typeface="Times New Roman"/>
              </a:rPr>
              <a:t>a	</a:t>
            </a:r>
            <a:r>
              <a:rPr sz="2450" spc="5" dirty="0">
                <a:latin typeface="Symbol"/>
                <a:cs typeface="Symbol"/>
              </a:rPr>
              <a:t></a:t>
            </a:r>
            <a:endParaRPr sz="2450">
              <a:latin typeface="Symbol"/>
              <a:cs typeface="Symbol"/>
            </a:endParaRPr>
          </a:p>
        </p:txBody>
      </p:sp>
      <p:sp>
        <p:nvSpPr>
          <p:cNvPr id="17" name="object 17"/>
          <p:cNvSpPr txBox="1"/>
          <p:nvPr/>
        </p:nvSpPr>
        <p:spPr>
          <a:xfrm>
            <a:off x="1988820" y="1169670"/>
            <a:ext cx="141605" cy="589280"/>
          </a:xfrm>
          <a:prstGeom prst="rect">
            <a:avLst/>
          </a:prstGeom>
        </p:spPr>
        <p:txBody>
          <a:bodyPr vert="horz" wrap="square" lIns="0" tIns="12700" rIns="0" bIns="0" rtlCol="0">
            <a:spAutoFit/>
          </a:bodyPr>
          <a:lstStyle/>
          <a:p>
            <a:pPr marL="12700">
              <a:lnSpc>
                <a:spcPct val="100000"/>
              </a:lnSpc>
              <a:spcBef>
                <a:spcPts val="100"/>
              </a:spcBef>
            </a:pPr>
            <a:r>
              <a:rPr sz="3700" spc="-310" dirty="0">
                <a:latin typeface="Symbol"/>
                <a:cs typeface="Symbol"/>
              </a:rPr>
              <a:t></a:t>
            </a:r>
            <a:endParaRPr sz="3700">
              <a:latin typeface="Symbol"/>
              <a:cs typeface="Symbol"/>
            </a:endParaRPr>
          </a:p>
        </p:txBody>
      </p:sp>
      <p:sp>
        <p:nvSpPr>
          <p:cNvPr id="18" name="object 18"/>
          <p:cNvSpPr txBox="1"/>
          <p:nvPr/>
        </p:nvSpPr>
        <p:spPr>
          <a:xfrm>
            <a:off x="2078989" y="1101010"/>
            <a:ext cx="217170" cy="660400"/>
          </a:xfrm>
          <a:prstGeom prst="rect">
            <a:avLst/>
          </a:prstGeom>
        </p:spPr>
        <p:txBody>
          <a:bodyPr vert="horz" wrap="square" lIns="0" tIns="11430" rIns="0" bIns="0" rtlCol="0">
            <a:spAutoFit/>
          </a:bodyPr>
          <a:lstStyle/>
          <a:p>
            <a:pPr marL="45720">
              <a:lnSpc>
                <a:spcPct val="100000"/>
              </a:lnSpc>
              <a:spcBef>
                <a:spcPts val="90"/>
              </a:spcBef>
            </a:pPr>
            <a:r>
              <a:rPr sz="1500" spc="-35" dirty="0">
                <a:latin typeface="Symbol"/>
                <a:cs typeface="Symbol"/>
              </a:rPr>
              <a:t></a:t>
            </a:r>
            <a:endParaRPr sz="1500">
              <a:latin typeface="Symbol"/>
              <a:cs typeface="Symbol"/>
            </a:endParaRPr>
          </a:p>
          <a:p>
            <a:pPr marL="12700">
              <a:lnSpc>
                <a:spcPct val="100000"/>
              </a:lnSpc>
              <a:spcBef>
                <a:spcPts val="1410"/>
              </a:spcBef>
            </a:pPr>
            <a:r>
              <a:rPr sz="1450" spc="-80" dirty="0">
                <a:latin typeface="Symbol"/>
                <a:cs typeface="Symbol"/>
              </a:rPr>
              <a:t></a:t>
            </a:r>
            <a:r>
              <a:rPr sz="1500" spc="-35" dirty="0">
                <a:latin typeface="Symbol"/>
                <a:cs typeface="Symbol"/>
              </a:rPr>
              <a:t></a:t>
            </a:r>
            <a:endParaRPr sz="1500">
              <a:latin typeface="Symbol"/>
              <a:cs typeface="Symbol"/>
            </a:endParaRPr>
          </a:p>
        </p:txBody>
      </p:sp>
      <p:sp>
        <p:nvSpPr>
          <p:cNvPr id="19" name="object 19"/>
          <p:cNvSpPr txBox="1"/>
          <p:nvPr/>
        </p:nvSpPr>
        <p:spPr>
          <a:xfrm>
            <a:off x="5617209" y="132969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42</a:t>
            </a:r>
            <a:r>
              <a:rPr sz="2000" dirty="0">
                <a:latin typeface="Times New Roman"/>
                <a:cs typeface="Times New Roman"/>
              </a:rPr>
              <a:t>)</a:t>
            </a:r>
            <a:endParaRPr sz="2000">
              <a:latin typeface="Times New Roman"/>
              <a:cs typeface="Times New Roman"/>
            </a:endParaRPr>
          </a:p>
        </p:txBody>
      </p:sp>
      <p:sp>
        <p:nvSpPr>
          <p:cNvPr id="20" name="object 20"/>
          <p:cNvSpPr/>
          <p:nvPr/>
        </p:nvSpPr>
        <p:spPr>
          <a:xfrm>
            <a:off x="1742439" y="2590800"/>
            <a:ext cx="208279" cy="0"/>
          </a:xfrm>
          <a:custGeom>
            <a:avLst/>
            <a:gdLst/>
            <a:ahLst/>
            <a:cxnLst/>
            <a:rect l="l" t="t" r="r" b="b"/>
            <a:pathLst>
              <a:path w="208280">
                <a:moveTo>
                  <a:pt x="0" y="0"/>
                </a:moveTo>
                <a:lnTo>
                  <a:pt x="208280" y="0"/>
                </a:lnTo>
              </a:path>
            </a:pathLst>
          </a:custGeom>
          <a:ln w="11430">
            <a:solidFill>
              <a:srgbClr val="000000"/>
            </a:solidFill>
          </a:ln>
        </p:spPr>
        <p:txBody>
          <a:bodyPr wrap="square" lIns="0" tIns="0" rIns="0" bIns="0" rtlCol="0"/>
          <a:lstStyle/>
          <a:p>
            <a:endParaRPr/>
          </a:p>
        </p:txBody>
      </p:sp>
      <p:sp>
        <p:nvSpPr>
          <p:cNvPr id="21" name="object 21"/>
          <p:cNvSpPr/>
          <p:nvPr/>
        </p:nvSpPr>
        <p:spPr>
          <a:xfrm>
            <a:off x="1742439" y="3360420"/>
            <a:ext cx="208279" cy="0"/>
          </a:xfrm>
          <a:custGeom>
            <a:avLst/>
            <a:gdLst/>
            <a:ahLst/>
            <a:cxnLst/>
            <a:rect l="l" t="t" r="r" b="b"/>
            <a:pathLst>
              <a:path w="208280">
                <a:moveTo>
                  <a:pt x="0" y="0"/>
                </a:moveTo>
                <a:lnTo>
                  <a:pt x="208280" y="0"/>
                </a:lnTo>
              </a:path>
            </a:pathLst>
          </a:custGeom>
          <a:ln w="11430">
            <a:solidFill>
              <a:srgbClr val="000000"/>
            </a:solidFill>
          </a:ln>
        </p:spPr>
        <p:txBody>
          <a:bodyPr wrap="square" lIns="0" tIns="0" rIns="0" bIns="0" rtlCol="0"/>
          <a:lstStyle/>
          <a:p>
            <a:endParaRPr/>
          </a:p>
        </p:txBody>
      </p:sp>
      <p:sp>
        <p:nvSpPr>
          <p:cNvPr id="22" name="object 22"/>
          <p:cNvSpPr/>
          <p:nvPr/>
        </p:nvSpPr>
        <p:spPr>
          <a:xfrm>
            <a:off x="2645410" y="3360420"/>
            <a:ext cx="356870" cy="0"/>
          </a:xfrm>
          <a:custGeom>
            <a:avLst/>
            <a:gdLst/>
            <a:ahLst/>
            <a:cxnLst/>
            <a:rect l="l" t="t" r="r" b="b"/>
            <a:pathLst>
              <a:path w="356869">
                <a:moveTo>
                  <a:pt x="0" y="0"/>
                </a:moveTo>
                <a:lnTo>
                  <a:pt x="356869" y="0"/>
                </a:lnTo>
              </a:path>
            </a:pathLst>
          </a:custGeom>
          <a:ln w="11430">
            <a:solidFill>
              <a:srgbClr val="000000"/>
            </a:solidFill>
          </a:ln>
        </p:spPr>
        <p:txBody>
          <a:bodyPr wrap="square" lIns="0" tIns="0" rIns="0" bIns="0" rtlCol="0"/>
          <a:lstStyle/>
          <a:p>
            <a:endParaRPr/>
          </a:p>
        </p:txBody>
      </p:sp>
      <p:sp>
        <p:nvSpPr>
          <p:cNvPr id="23" name="object 23"/>
          <p:cNvSpPr/>
          <p:nvPr/>
        </p:nvSpPr>
        <p:spPr>
          <a:xfrm>
            <a:off x="2382520" y="4130040"/>
            <a:ext cx="304800" cy="0"/>
          </a:xfrm>
          <a:custGeom>
            <a:avLst/>
            <a:gdLst/>
            <a:ahLst/>
            <a:cxnLst/>
            <a:rect l="l" t="t" r="r" b="b"/>
            <a:pathLst>
              <a:path w="304800">
                <a:moveTo>
                  <a:pt x="0" y="0"/>
                </a:moveTo>
                <a:lnTo>
                  <a:pt x="304800" y="0"/>
                </a:lnTo>
              </a:path>
            </a:pathLst>
          </a:custGeom>
          <a:ln w="11430">
            <a:solidFill>
              <a:srgbClr val="000000"/>
            </a:solidFill>
          </a:ln>
        </p:spPr>
        <p:txBody>
          <a:bodyPr wrap="square" lIns="0" tIns="0" rIns="0" bIns="0" rtlCol="0"/>
          <a:lstStyle/>
          <a:p>
            <a:endParaRPr/>
          </a:p>
        </p:txBody>
      </p:sp>
      <p:sp>
        <p:nvSpPr>
          <p:cNvPr id="24" name="object 24"/>
          <p:cNvSpPr txBox="1"/>
          <p:nvPr/>
        </p:nvSpPr>
        <p:spPr>
          <a:xfrm>
            <a:off x="2430779" y="3723640"/>
            <a:ext cx="398780" cy="370205"/>
          </a:xfrm>
          <a:prstGeom prst="rect">
            <a:avLst/>
          </a:prstGeom>
        </p:spPr>
        <p:txBody>
          <a:bodyPr vert="horz" wrap="square" lIns="0" tIns="13970" rIns="0" bIns="0" rtlCol="0">
            <a:spAutoFit/>
          </a:bodyPr>
          <a:lstStyle/>
          <a:p>
            <a:pPr marL="38100">
              <a:lnSpc>
                <a:spcPct val="100000"/>
              </a:lnSpc>
              <a:spcBef>
                <a:spcPts val="110"/>
              </a:spcBef>
            </a:pPr>
            <a:r>
              <a:rPr sz="2250" spc="5" dirty="0">
                <a:latin typeface="Times New Roman"/>
                <a:cs typeface="Times New Roman"/>
              </a:rPr>
              <a:t>4</a:t>
            </a:r>
            <a:r>
              <a:rPr sz="2250" spc="204" dirty="0">
                <a:latin typeface="Times New Roman"/>
                <a:cs typeface="Times New Roman"/>
              </a:rPr>
              <a:t> </a:t>
            </a:r>
            <a:r>
              <a:rPr sz="3375" baseline="-34567" dirty="0">
                <a:latin typeface="Times New Roman"/>
                <a:cs typeface="Times New Roman"/>
              </a:rPr>
              <a:t>.</a:t>
            </a:r>
            <a:endParaRPr sz="3375" baseline="-34567">
              <a:latin typeface="Times New Roman"/>
              <a:cs typeface="Times New Roman"/>
            </a:endParaRPr>
          </a:p>
        </p:txBody>
      </p:sp>
      <p:sp>
        <p:nvSpPr>
          <p:cNvPr id="25" name="object 25"/>
          <p:cNvSpPr txBox="1"/>
          <p:nvPr/>
        </p:nvSpPr>
        <p:spPr>
          <a:xfrm>
            <a:off x="2364739" y="3996690"/>
            <a:ext cx="318770" cy="370205"/>
          </a:xfrm>
          <a:prstGeom prst="rect">
            <a:avLst/>
          </a:prstGeom>
        </p:spPr>
        <p:txBody>
          <a:bodyPr vert="horz" wrap="square" lIns="0" tIns="13970" rIns="0" bIns="0" rtlCol="0">
            <a:spAutoFit/>
          </a:bodyPr>
          <a:lstStyle/>
          <a:p>
            <a:pPr marL="38100">
              <a:lnSpc>
                <a:spcPct val="100000"/>
              </a:lnSpc>
              <a:spcBef>
                <a:spcPts val="110"/>
              </a:spcBef>
            </a:pPr>
            <a:r>
              <a:rPr sz="3375" i="1" spc="89" baseline="-24691" dirty="0">
                <a:latin typeface="Times New Roman"/>
                <a:cs typeface="Times New Roman"/>
              </a:rPr>
              <a:t>n</a:t>
            </a:r>
            <a:r>
              <a:rPr sz="1300" spc="60" dirty="0">
                <a:latin typeface="Times New Roman"/>
                <a:cs typeface="Times New Roman"/>
              </a:rPr>
              <a:t>2</a:t>
            </a:r>
            <a:endParaRPr sz="1300">
              <a:latin typeface="Times New Roman"/>
              <a:cs typeface="Times New Roman"/>
            </a:endParaRPr>
          </a:p>
        </p:txBody>
      </p:sp>
      <p:sp>
        <p:nvSpPr>
          <p:cNvPr id="26" name="object 26"/>
          <p:cNvSpPr txBox="1"/>
          <p:nvPr/>
        </p:nvSpPr>
        <p:spPr>
          <a:xfrm>
            <a:off x="2651760" y="3225800"/>
            <a:ext cx="320040" cy="370205"/>
          </a:xfrm>
          <a:prstGeom prst="rect">
            <a:avLst/>
          </a:prstGeom>
        </p:spPr>
        <p:txBody>
          <a:bodyPr vert="horz" wrap="square" lIns="0" tIns="13970" rIns="0" bIns="0" rtlCol="0">
            <a:spAutoFit/>
          </a:bodyPr>
          <a:lstStyle/>
          <a:p>
            <a:pPr marL="38100">
              <a:lnSpc>
                <a:spcPct val="100000"/>
              </a:lnSpc>
              <a:spcBef>
                <a:spcPts val="110"/>
              </a:spcBef>
            </a:pPr>
            <a:r>
              <a:rPr sz="3375" i="1" spc="97" baseline="-24691" dirty="0">
                <a:latin typeface="Times New Roman"/>
                <a:cs typeface="Times New Roman"/>
              </a:rPr>
              <a:t>n</a:t>
            </a:r>
            <a:r>
              <a:rPr sz="1300" spc="65" dirty="0">
                <a:latin typeface="Times New Roman"/>
                <a:cs typeface="Times New Roman"/>
              </a:rPr>
              <a:t>2</a:t>
            </a:r>
            <a:endParaRPr sz="1300">
              <a:latin typeface="Times New Roman"/>
              <a:cs typeface="Times New Roman"/>
            </a:endParaRPr>
          </a:p>
        </p:txBody>
      </p:sp>
      <p:sp>
        <p:nvSpPr>
          <p:cNvPr id="27" name="object 27"/>
          <p:cNvSpPr txBox="1"/>
          <p:nvPr/>
        </p:nvSpPr>
        <p:spPr>
          <a:xfrm>
            <a:off x="1477010" y="3123027"/>
            <a:ext cx="1508760" cy="382270"/>
          </a:xfrm>
          <a:prstGeom prst="rect">
            <a:avLst/>
          </a:prstGeom>
        </p:spPr>
        <p:txBody>
          <a:bodyPr vert="horz" wrap="square" lIns="0" tIns="17780" rIns="0" bIns="0" rtlCol="0">
            <a:spAutoFit/>
          </a:bodyPr>
          <a:lstStyle/>
          <a:p>
            <a:pPr marL="38100">
              <a:lnSpc>
                <a:spcPct val="100000"/>
              </a:lnSpc>
              <a:spcBef>
                <a:spcPts val="140"/>
              </a:spcBef>
            </a:pPr>
            <a:r>
              <a:rPr sz="2250" dirty="0">
                <a:latin typeface="Symbol"/>
                <a:cs typeface="Symbol"/>
              </a:rPr>
              <a:t></a:t>
            </a:r>
            <a:r>
              <a:rPr sz="2250" dirty="0">
                <a:latin typeface="Times New Roman"/>
                <a:cs typeface="Times New Roman"/>
              </a:rPr>
              <a:t> </a:t>
            </a:r>
            <a:r>
              <a:rPr sz="3375" spc="7" baseline="34567" dirty="0">
                <a:latin typeface="Times New Roman"/>
                <a:cs typeface="Times New Roman"/>
              </a:rPr>
              <a:t>2 </a:t>
            </a:r>
            <a:r>
              <a:rPr sz="2250" spc="-5" dirty="0">
                <a:latin typeface="Times New Roman"/>
                <a:cs typeface="Times New Roman"/>
              </a:rPr>
              <a:t>(</a:t>
            </a:r>
            <a:r>
              <a:rPr sz="2250" spc="-5" dirty="0">
                <a:latin typeface="Symbol"/>
                <a:cs typeface="Symbol"/>
              </a:rPr>
              <a:t></a:t>
            </a:r>
            <a:r>
              <a:rPr sz="2250" spc="-5" dirty="0">
                <a:latin typeface="Times New Roman"/>
                <a:cs typeface="Times New Roman"/>
              </a:rPr>
              <a:t>1)</a:t>
            </a:r>
            <a:r>
              <a:rPr sz="1950" i="1" spc="-7" baseline="42735" dirty="0">
                <a:latin typeface="Times New Roman"/>
                <a:cs typeface="Times New Roman"/>
              </a:rPr>
              <a:t>n</a:t>
            </a:r>
            <a:r>
              <a:rPr sz="1950" i="1" spc="120" baseline="42735" dirty="0">
                <a:latin typeface="Times New Roman"/>
                <a:cs typeface="Times New Roman"/>
              </a:rPr>
              <a:t> </a:t>
            </a:r>
            <a:r>
              <a:rPr sz="3375" spc="-127" baseline="34567" dirty="0">
                <a:latin typeface="Times New Roman"/>
                <a:cs typeface="Times New Roman"/>
              </a:rPr>
              <a:t>2</a:t>
            </a:r>
            <a:r>
              <a:rPr sz="3450" spc="-127" baseline="33816" dirty="0">
                <a:latin typeface="Symbol"/>
                <a:cs typeface="Symbol"/>
              </a:rPr>
              <a:t></a:t>
            </a:r>
            <a:endParaRPr sz="3450" baseline="33816">
              <a:latin typeface="Symbol"/>
              <a:cs typeface="Symbol"/>
            </a:endParaRPr>
          </a:p>
        </p:txBody>
      </p:sp>
      <p:sp>
        <p:nvSpPr>
          <p:cNvPr id="28" name="object 28"/>
          <p:cNvSpPr txBox="1"/>
          <p:nvPr/>
        </p:nvSpPr>
        <p:spPr>
          <a:xfrm>
            <a:off x="1477010" y="3137300"/>
            <a:ext cx="868680" cy="1135380"/>
          </a:xfrm>
          <a:prstGeom prst="rect">
            <a:avLst/>
          </a:prstGeom>
        </p:spPr>
        <p:txBody>
          <a:bodyPr vert="horz" wrap="square" lIns="0" tIns="225425" rIns="0" bIns="0" rtlCol="0">
            <a:spAutoFit/>
          </a:bodyPr>
          <a:lstStyle/>
          <a:p>
            <a:pPr marL="262890">
              <a:lnSpc>
                <a:spcPct val="100000"/>
              </a:lnSpc>
              <a:spcBef>
                <a:spcPts val="1775"/>
              </a:spcBef>
            </a:pPr>
            <a:r>
              <a:rPr sz="2300" spc="-30" dirty="0">
                <a:latin typeface="Symbol"/>
                <a:cs typeface="Symbol"/>
              </a:rPr>
              <a:t></a:t>
            </a:r>
            <a:endParaRPr sz="2300">
              <a:latin typeface="Symbol"/>
              <a:cs typeface="Symbol"/>
            </a:endParaRPr>
          </a:p>
          <a:p>
            <a:pPr marL="38100">
              <a:lnSpc>
                <a:spcPct val="100000"/>
              </a:lnSpc>
              <a:spcBef>
                <a:spcPts val="1600"/>
              </a:spcBef>
            </a:pPr>
            <a:r>
              <a:rPr sz="2250" dirty="0">
                <a:latin typeface="Symbol"/>
                <a:cs typeface="Symbol"/>
              </a:rPr>
              <a:t></a:t>
            </a:r>
            <a:r>
              <a:rPr sz="2250" spc="-130" dirty="0">
                <a:latin typeface="Times New Roman"/>
                <a:cs typeface="Times New Roman"/>
              </a:rPr>
              <a:t> </a:t>
            </a:r>
            <a:r>
              <a:rPr sz="2250" spc="-5" dirty="0">
                <a:latin typeface="Times New Roman"/>
                <a:cs typeface="Times New Roman"/>
              </a:rPr>
              <a:t>(</a:t>
            </a:r>
            <a:r>
              <a:rPr sz="2250" spc="-5" dirty="0">
                <a:latin typeface="Symbol"/>
                <a:cs typeface="Symbol"/>
              </a:rPr>
              <a:t></a:t>
            </a:r>
            <a:r>
              <a:rPr sz="2250" spc="-5" dirty="0">
                <a:latin typeface="Times New Roman"/>
                <a:cs typeface="Times New Roman"/>
              </a:rPr>
              <a:t>1)</a:t>
            </a:r>
            <a:r>
              <a:rPr sz="1950" i="1" spc="-7" baseline="42735" dirty="0">
                <a:latin typeface="Times New Roman"/>
                <a:cs typeface="Times New Roman"/>
              </a:rPr>
              <a:t>n</a:t>
            </a:r>
            <a:endParaRPr sz="1950" baseline="42735">
              <a:latin typeface="Times New Roman"/>
              <a:cs typeface="Times New Roman"/>
            </a:endParaRPr>
          </a:p>
        </p:txBody>
      </p:sp>
      <p:sp>
        <p:nvSpPr>
          <p:cNvPr id="29" name="object 29"/>
          <p:cNvSpPr txBox="1"/>
          <p:nvPr/>
        </p:nvSpPr>
        <p:spPr>
          <a:xfrm>
            <a:off x="2072639" y="2639060"/>
            <a:ext cx="109220" cy="226695"/>
          </a:xfrm>
          <a:prstGeom prst="rect">
            <a:avLst/>
          </a:prstGeom>
        </p:spPr>
        <p:txBody>
          <a:bodyPr vert="horz" wrap="square" lIns="0" tIns="15240" rIns="0" bIns="0" rtlCol="0">
            <a:spAutoFit/>
          </a:bodyPr>
          <a:lstStyle/>
          <a:p>
            <a:pPr marL="12700">
              <a:lnSpc>
                <a:spcPct val="100000"/>
              </a:lnSpc>
              <a:spcBef>
                <a:spcPts val="120"/>
              </a:spcBef>
            </a:pPr>
            <a:r>
              <a:rPr sz="1300" spc="5" dirty="0">
                <a:latin typeface="Times New Roman"/>
                <a:cs typeface="Times New Roman"/>
              </a:rPr>
              <a:t>0</a:t>
            </a:r>
            <a:endParaRPr sz="1300">
              <a:latin typeface="Times New Roman"/>
              <a:cs typeface="Times New Roman"/>
            </a:endParaRPr>
          </a:p>
        </p:txBody>
      </p:sp>
      <p:sp>
        <p:nvSpPr>
          <p:cNvPr id="30" name="object 30"/>
          <p:cNvSpPr txBox="1"/>
          <p:nvPr/>
        </p:nvSpPr>
        <p:spPr>
          <a:xfrm>
            <a:off x="1320800" y="2553969"/>
            <a:ext cx="109220" cy="226695"/>
          </a:xfrm>
          <a:prstGeom prst="rect">
            <a:avLst/>
          </a:prstGeom>
        </p:spPr>
        <p:txBody>
          <a:bodyPr vert="horz" wrap="square" lIns="0" tIns="15240" rIns="0" bIns="0" rtlCol="0">
            <a:spAutoFit/>
          </a:bodyPr>
          <a:lstStyle/>
          <a:p>
            <a:pPr marL="12700">
              <a:lnSpc>
                <a:spcPct val="100000"/>
              </a:lnSpc>
              <a:spcBef>
                <a:spcPts val="120"/>
              </a:spcBef>
            </a:pPr>
            <a:r>
              <a:rPr sz="1300" i="1" spc="5" dirty="0">
                <a:latin typeface="Times New Roman"/>
                <a:cs typeface="Times New Roman"/>
              </a:rPr>
              <a:t>n</a:t>
            </a:r>
            <a:endParaRPr sz="1300">
              <a:latin typeface="Times New Roman"/>
              <a:cs typeface="Times New Roman"/>
            </a:endParaRPr>
          </a:p>
        </p:txBody>
      </p:sp>
      <p:sp>
        <p:nvSpPr>
          <p:cNvPr id="31" name="object 31"/>
          <p:cNvSpPr txBox="1"/>
          <p:nvPr/>
        </p:nvSpPr>
        <p:spPr>
          <a:xfrm>
            <a:off x="1148080" y="2362200"/>
            <a:ext cx="813435" cy="370205"/>
          </a:xfrm>
          <a:prstGeom prst="rect">
            <a:avLst/>
          </a:prstGeom>
        </p:spPr>
        <p:txBody>
          <a:bodyPr vert="horz" wrap="square" lIns="0" tIns="13970" rIns="0" bIns="0" rtlCol="0">
            <a:spAutoFit/>
          </a:bodyPr>
          <a:lstStyle/>
          <a:p>
            <a:pPr marL="38100">
              <a:lnSpc>
                <a:spcPct val="100000"/>
              </a:lnSpc>
              <a:spcBef>
                <a:spcPts val="110"/>
              </a:spcBef>
              <a:tabLst>
                <a:tab pos="366395" algn="l"/>
              </a:tabLst>
            </a:pPr>
            <a:r>
              <a:rPr sz="2250" i="1" spc="5" dirty="0">
                <a:latin typeface="Times New Roman"/>
                <a:cs typeface="Times New Roman"/>
              </a:rPr>
              <a:t>a	</a:t>
            </a:r>
            <a:r>
              <a:rPr sz="2250" dirty="0">
                <a:latin typeface="Symbol"/>
                <a:cs typeface="Symbol"/>
              </a:rPr>
              <a:t></a:t>
            </a:r>
            <a:r>
              <a:rPr sz="2250" spc="204" dirty="0">
                <a:latin typeface="Times New Roman"/>
                <a:cs typeface="Times New Roman"/>
              </a:rPr>
              <a:t> </a:t>
            </a:r>
            <a:r>
              <a:rPr sz="3375" spc="7" baseline="34567" dirty="0">
                <a:latin typeface="Times New Roman"/>
                <a:cs typeface="Times New Roman"/>
              </a:rPr>
              <a:t>2</a:t>
            </a:r>
            <a:endParaRPr sz="3375" baseline="34567">
              <a:latin typeface="Times New Roman"/>
              <a:cs typeface="Times New Roman"/>
            </a:endParaRPr>
          </a:p>
        </p:txBody>
      </p:sp>
      <p:sp>
        <p:nvSpPr>
          <p:cNvPr id="32" name="object 32"/>
          <p:cNvSpPr txBox="1"/>
          <p:nvPr/>
        </p:nvSpPr>
        <p:spPr>
          <a:xfrm>
            <a:off x="1992629" y="2321559"/>
            <a:ext cx="130810" cy="543560"/>
          </a:xfrm>
          <a:prstGeom prst="rect">
            <a:avLst/>
          </a:prstGeom>
        </p:spPr>
        <p:txBody>
          <a:bodyPr vert="horz" wrap="square" lIns="0" tIns="12700" rIns="0" bIns="0" rtlCol="0">
            <a:spAutoFit/>
          </a:bodyPr>
          <a:lstStyle/>
          <a:p>
            <a:pPr marL="12700">
              <a:lnSpc>
                <a:spcPct val="100000"/>
              </a:lnSpc>
              <a:spcBef>
                <a:spcPts val="100"/>
              </a:spcBef>
            </a:pPr>
            <a:r>
              <a:rPr sz="3400" spc="-310" dirty="0">
                <a:latin typeface="Symbol"/>
                <a:cs typeface="Symbol"/>
              </a:rPr>
              <a:t></a:t>
            </a:r>
            <a:endParaRPr sz="3400">
              <a:latin typeface="Symbol"/>
              <a:cs typeface="Symbol"/>
            </a:endParaRPr>
          </a:p>
        </p:txBody>
      </p:sp>
      <p:sp>
        <p:nvSpPr>
          <p:cNvPr id="33" name="object 33"/>
          <p:cNvSpPr txBox="1"/>
          <p:nvPr/>
        </p:nvSpPr>
        <p:spPr>
          <a:xfrm>
            <a:off x="2078989" y="2259817"/>
            <a:ext cx="1502410" cy="472440"/>
          </a:xfrm>
          <a:prstGeom prst="rect">
            <a:avLst/>
          </a:prstGeom>
        </p:spPr>
        <p:txBody>
          <a:bodyPr vert="horz" wrap="square" lIns="0" tIns="14604" rIns="0" bIns="0" rtlCol="0">
            <a:spAutoFit/>
          </a:bodyPr>
          <a:lstStyle/>
          <a:p>
            <a:pPr marL="38100">
              <a:lnSpc>
                <a:spcPts val="1210"/>
              </a:lnSpc>
              <a:spcBef>
                <a:spcPts val="114"/>
              </a:spcBef>
            </a:pPr>
            <a:r>
              <a:rPr sz="1350" spc="-20" dirty="0">
                <a:latin typeface="Symbol"/>
                <a:cs typeface="Symbol"/>
              </a:rPr>
              <a:t></a:t>
            </a:r>
            <a:endParaRPr sz="1350">
              <a:latin typeface="Symbol"/>
              <a:cs typeface="Symbol"/>
            </a:endParaRPr>
          </a:p>
          <a:p>
            <a:pPr marL="209550">
              <a:lnSpc>
                <a:spcPts val="2290"/>
              </a:lnSpc>
            </a:pPr>
            <a:r>
              <a:rPr sz="2250" i="1" spc="70" dirty="0">
                <a:latin typeface="Times New Roman"/>
                <a:cs typeface="Times New Roman"/>
              </a:rPr>
              <a:t>x</a:t>
            </a:r>
            <a:r>
              <a:rPr sz="1950" spc="104" baseline="42735" dirty="0">
                <a:latin typeface="Times New Roman"/>
                <a:cs typeface="Times New Roman"/>
              </a:rPr>
              <a:t>2 </a:t>
            </a:r>
            <a:r>
              <a:rPr sz="2250" dirty="0">
                <a:latin typeface="Times New Roman"/>
                <a:cs typeface="Times New Roman"/>
              </a:rPr>
              <a:t>cos</a:t>
            </a:r>
            <a:r>
              <a:rPr sz="2250" spc="-204" dirty="0">
                <a:latin typeface="Times New Roman"/>
                <a:cs typeface="Times New Roman"/>
              </a:rPr>
              <a:t> </a:t>
            </a:r>
            <a:r>
              <a:rPr sz="2250" i="1" dirty="0">
                <a:latin typeface="Times New Roman"/>
                <a:cs typeface="Times New Roman"/>
              </a:rPr>
              <a:t>nxdx</a:t>
            </a:r>
            <a:endParaRPr sz="2250">
              <a:latin typeface="Times New Roman"/>
              <a:cs typeface="Times New Roman"/>
            </a:endParaRPr>
          </a:p>
        </p:txBody>
      </p:sp>
      <p:sp>
        <p:nvSpPr>
          <p:cNvPr id="34" name="object 34"/>
          <p:cNvSpPr txBox="1"/>
          <p:nvPr/>
        </p:nvSpPr>
        <p:spPr>
          <a:xfrm>
            <a:off x="1727200" y="2574388"/>
            <a:ext cx="182880" cy="382270"/>
          </a:xfrm>
          <a:prstGeom prst="rect">
            <a:avLst/>
          </a:prstGeom>
        </p:spPr>
        <p:txBody>
          <a:bodyPr vert="horz" wrap="square" lIns="0" tIns="17780" rIns="0" bIns="0" rtlCol="0">
            <a:spAutoFit/>
          </a:bodyPr>
          <a:lstStyle/>
          <a:p>
            <a:pPr marL="12700">
              <a:lnSpc>
                <a:spcPct val="100000"/>
              </a:lnSpc>
              <a:spcBef>
                <a:spcPts val="140"/>
              </a:spcBef>
            </a:pPr>
            <a:r>
              <a:rPr sz="2300" spc="-30" dirty="0">
                <a:latin typeface="Symbol"/>
                <a:cs typeface="Symbol"/>
              </a:rPr>
              <a:t></a:t>
            </a:r>
            <a:endParaRPr sz="2300">
              <a:latin typeface="Symbol"/>
              <a:cs typeface="Symbol"/>
            </a:endParaRPr>
          </a:p>
        </p:txBody>
      </p:sp>
      <p:sp>
        <p:nvSpPr>
          <p:cNvPr id="35" name="object 35"/>
          <p:cNvSpPr txBox="1"/>
          <p:nvPr/>
        </p:nvSpPr>
        <p:spPr>
          <a:xfrm>
            <a:off x="683259" y="4742179"/>
            <a:ext cx="206565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From </a:t>
            </a:r>
            <a:r>
              <a:rPr sz="2000" spc="-5" dirty="0">
                <a:latin typeface="Times New Roman"/>
                <a:cs typeface="Times New Roman"/>
              </a:rPr>
              <a:t>this </a:t>
            </a:r>
            <a:r>
              <a:rPr sz="2000" dirty="0">
                <a:latin typeface="Times New Roman"/>
                <a:cs typeface="Times New Roman"/>
              </a:rPr>
              <a:t>we</a:t>
            </a:r>
            <a:r>
              <a:rPr sz="2000" spc="-65" dirty="0">
                <a:latin typeface="Times New Roman"/>
                <a:cs typeface="Times New Roman"/>
              </a:rPr>
              <a:t> </a:t>
            </a:r>
            <a:r>
              <a:rPr sz="2000" spc="-5" dirty="0">
                <a:latin typeface="Times New Roman"/>
                <a:cs typeface="Times New Roman"/>
              </a:rPr>
              <a:t>obtain</a:t>
            </a:r>
            <a:endParaRPr sz="2000">
              <a:latin typeface="Times New Roman"/>
              <a:cs typeface="Times New Roman"/>
            </a:endParaRPr>
          </a:p>
        </p:txBody>
      </p:sp>
      <p:sp>
        <p:nvSpPr>
          <p:cNvPr id="36" name="object 36"/>
          <p:cNvSpPr/>
          <p:nvPr/>
        </p:nvSpPr>
        <p:spPr>
          <a:xfrm>
            <a:off x="1614169" y="5732779"/>
            <a:ext cx="386080" cy="0"/>
          </a:xfrm>
          <a:custGeom>
            <a:avLst/>
            <a:gdLst/>
            <a:ahLst/>
            <a:cxnLst/>
            <a:rect l="l" t="t" r="r" b="b"/>
            <a:pathLst>
              <a:path w="386080">
                <a:moveTo>
                  <a:pt x="0" y="0"/>
                </a:moveTo>
                <a:lnTo>
                  <a:pt x="386080" y="0"/>
                </a:lnTo>
              </a:path>
            </a:pathLst>
          </a:custGeom>
          <a:ln w="12700">
            <a:solidFill>
              <a:srgbClr val="000000"/>
            </a:solidFill>
          </a:ln>
        </p:spPr>
        <p:txBody>
          <a:bodyPr wrap="square" lIns="0" tIns="0" rIns="0" bIns="0" rtlCol="0"/>
          <a:lstStyle/>
          <a:p>
            <a:endParaRPr/>
          </a:p>
        </p:txBody>
      </p:sp>
      <p:sp>
        <p:nvSpPr>
          <p:cNvPr id="37" name="object 37"/>
          <p:cNvSpPr/>
          <p:nvPr/>
        </p:nvSpPr>
        <p:spPr>
          <a:xfrm>
            <a:off x="3624579" y="5732779"/>
            <a:ext cx="831850" cy="0"/>
          </a:xfrm>
          <a:custGeom>
            <a:avLst/>
            <a:gdLst/>
            <a:ahLst/>
            <a:cxnLst/>
            <a:rect l="l" t="t" r="r" b="b"/>
            <a:pathLst>
              <a:path w="831850">
                <a:moveTo>
                  <a:pt x="0" y="0"/>
                </a:moveTo>
                <a:lnTo>
                  <a:pt x="831850" y="0"/>
                </a:lnTo>
              </a:path>
            </a:pathLst>
          </a:custGeom>
          <a:ln w="12700">
            <a:solidFill>
              <a:srgbClr val="000000"/>
            </a:solidFill>
          </a:ln>
        </p:spPr>
        <p:txBody>
          <a:bodyPr wrap="square" lIns="0" tIns="0" rIns="0" bIns="0" rtlCol="0"/>
          <a:lstStyle/>
          <a:p>
            <a:endParaRPr/>
          </a:p>
        </p:txBody>
      </p:sp>
      <p:sp>
        <p:nvSpPr>
          <p:cNvPr id="38" name="object 38"/>
          <p:cNvSpPr txBox="1"/>
          <p:nvPr/>
        </p:nvSpPr>
        <p:spPr>
          <a:xfrm>
            <a:off x="4443729" y="5487670"/>
            <a:ext cx="108585" cy="397510"/>
          </a:xfrm>
          <a:prstGeom prst="rect">
            <a:avLst/>
          </a:prstGeom>
        </p:spPr>
        <p:txBody>
          <a:bodyPr vert="horz" wrap="square" lIns="0" tIns="11430" rIns="0" bIns="0" rtlCol="0">
            <a:spAutoFit/>
          </a:bodyPr>
          <a:lstStyle/>
          <a:p>
            <a:pPr marL="12700">
              <a:lnSpc>
                <a:spcPct val="100000"/>
              </a:lnSpc>
              <a:spcBef>
                <a:spcPts val="90"/>
              </a:spcBef>
            </a:pPr>
            <a:r>
              <a:rPr sz="2450" spc="35" dirty="0">
                <a:latin typeface="Times New Roman"/>
                <a:cs typeface="Times New Roman"/>
              </a:rPr>
              <a:t>.</a:t>
            </a:r>
            <a:endParaRPr sz="2450">
              <a:latin typeface="Times New Roman"/>
              <a:cs typeface="Times New Roman"/>
            </a:endParaRPr>
          </a:p>
        </p:txBody>
      </p:sp>
      <p:sp>
        <p:nvSpPr>
          <p:cNvPr id="39" name="object 39"/>
          <p:cNvSpPr txBox="1"/>
          <p:nvPr/>
        </p:nvSpPr>
        <p:spPr>
          <a:xfrm>
            <a:off x="1134110" y="5476240"/>
            <a:ext cx="121920" cy="243840"/>
          </a:xfrm>
          <a:prstGeom prst="rect">
            <a:avLst/>
          </a:prstGeom>
        </p:spPr>
        <p:txBody>
          <a:bodyPr vert="horz" wrap="square" lIns="0" tIns="16510" rIns="0" bIns="0" rtlCol="0">
            <a:spAutoFit/>
          </a:bodyPr>
          <a:lstStyle/>
          <a:p>
            <a:pPr marL="12700">
              <a:lnSpc>
                <a:spcPct val="100000"/>
              </a:lnSpc>
              <a:spcBef>
                <a:spcPts val="130"/>
              </a:spcBef>
            </a:pPr>
            <a:r>
              <a:rPr sz="1400" spc="55" dirty="0">
                <a:latin typeface="Times New Roman"/>
                <a:cs typeface="Times New Roman"/>
              </a:rPr>
              <a:t>2</a:t>
            </a:r>
            <a:endParaRPr sz="1400">
              <a:latin typeface="Times New Roman"/>
              <a:cs typeface="Times New Roman"/>
            </a:endParaRPr>
          </a:p>
        </p:txBody>
      </p:sp>
      <p:sp>
        <p:nvSpPr>
          <p:cNvPr id="40" name="object 40"/>
          <p:cNvSpPr txBox="1"/>
          <p:nvPr/>
        </p:nvSpPr>
        <p:spPr>
          <a:xfrm>
            <a:off x="2578100" y="5300979"/>
            <a:ext cx="171450" cy="243840"/>
          </a:xfrm>
          <a:prstGeom prst="rect">
            <a:avLst/>
          </a:prstGeom>
        </p:spPr>
        <p:txBody>
          <a:bodyPr vert="horz" wrap="square" lIns="0" tIns="16510" rIns="0" bIns="0" rtlCol="0">
            <a:spAutoFit/>
          </a:bodyPr>
          <a:lstStyle/>
          <a:p>
            <a:pPr marL="12700">
              <a:lnSpc>
                <a:spcPct val="100000"/>
              </a:lnSpc>
              <a:spcBef>
                <a:spcPts val="130"/>
              </a:spcBef>
            </a:pPr>
            <a:r>
              <a:rPr sz="1400" spc="150" dirty="0">
                <a:latin typeface="Symbol"/>
                <a:cs typeface="Symbol"/>
              </a:rPr>
              <a:t></a:t>
            </a:r>
            <a:endParaRPr sz="1400">
              <a:latin typeface="Symbol"/>
              <a:cs typeface="Symbol"/>
            </a:endParaRPr>
          </a:p>
        </p:txBody>
      </p:sp>
      <p:sp>
        <p:nvSpPr>
          <p:cNvPr id="41" name="object 41"/>
          <p:cNvSpPr txBox="1"/>
          <p:nvPr/>
        </p:nvSpPr>
        <p:spPr>
          <a:xfrm>
            <a:off x="2513329" y="5911850"/>
            <a:ext cx="314960" cy="243840"/>
          </a:xfrm>
          <a:prstGeom prst="rect">
            <a:avLst/>
          </a:prstGeom>
        </p:spPr>
        <p:txBody>
          <a:bodyPr vert="horz" wrap="square" lIns="0" tIns="16510" rIns="0" bIns="0" rtlCol="0">
            <a:spAutoFit/>
          </a:bodyPr>
          <a:lstStyle/>
          <a:p>
            <a:pPr marL="12700">
              <a:lnSpc>
                <a:spcPct val="100000"/>
              </a:lnSpc>
              <a:spcBef>
                <a:spcPts val="130"/>
              </a:spcBef>
            </a:pPr>
            <a:r>
              <a:rPr sz="1400" i="1" spc="105" dirty="0">
                <a:latin typeface="Times New Roman"/>
                <a:cs typeface="Times New Roman"/>
              </a:rPr>
              <a:t>n</a:t>
            </a:r>
            <a:r>
              <a:rPr sz="1400" spc="-60" dirty="0">
                <a:latin typeface="Symbol"/>
                <a:cs typeface="Symbol"/>
              </a:rPr>
              <a:t></a:t>
            </a:r>
            <a:r>
              <a:rPr sz="1400" spc="55" dirty="0">
                <a:latin typeface="Times New Roman"/>
                <a:cs typeface="Times New Roman"/>
              </a:rPr>
              <a:t>1</a:t>
            </a:r>
            <a:endParaRPr sz="1400">
              <a:latin typeface="Times New Roman"/>
              <a:cs typeface="Times New Roman"/>
            </a:endParaRPr>
          </a:p>
        </p:txBody>
      </p:sp>
      <p:sp>
        <p:nvSpPr>
          <p:cNvPr id="42" name="object 42"/>
          <p:cNvSpPr txBox="1"/>
          <p:nvPr/>
        </p:nvSpPr>
        <p:spPr>
          <a:xfrm>
            <a:off x="3849370" y="5588000"/>
            <a:ext cx="356870" cy="397510"/>
          </a:xfrm>
          <a:prstGeom prst="rect">
            <a:avLst/>
          </a:prstGeom>
        </p:spPr>
        <p:txBody>
          <a:bodyPr vert="horz" wrap="square" lIns="0" tIns="11430" rIns="0" bIns="0" rtlCol="0">
            <a:spAutoFit/>
          </a:bodyPr>
          <a:lstStyle/>
          <a:p>
            <a:pPr marL="38100">
              <a:lnSpc>
                <a:spcPct val="100000"/>
              </a:lnSpc>
              <a:spcBef>
                <a:spcPts val="90"/>
              </a:spcBef>
            </a:pPr>
            <a:r>
              <a:rPr sz="3675" i="1" spc="202" baseline="-24943" dirty="0">
                <a:latin typeface="Times New Roman"/>
                <a:cs typeface="Times New Roman"/>
              </a:rPr>
              <a:t>n</a:t>
            </a:r>
            <a:r>
              <a:rPr sz="1400" spc="135" dirty="0">
                <a:latin typeface="Times New Roman"/>
                <a:cs typeface="Times New Roman"/>
              </a:rPr>
              <a:t>2</a:t>
            </a:r>
            <a:endParaRPr sz="1400">
              <a:latin typeface="Times New Roman"/>
              <a:cs typeface="Times New Roman"/>
            </a:endParaRPr>
          </a:p>
        </p:txBody>
      </p:sp>
      <p:sp>
        <p:nvSpPr>
          <p:cNvPr id="43" name="object 43"/>
          <p:cNvSpPr txBox="1"/>
          <p:nvPr/>
        </p:nvSpPr>
        <p:spPr>
          <a:xfrm>
            <a:off x="3403600" y="5294629"/>
            <a:ext cx="1073150" cy="397510"/>
          </a:xfrm>
          <a:prstGeom prst="rect">
            <a:avLst/>
          </a:prstGeom>
        </p:spPr>
        <p:txBody>
          <a:bodyPr vert="horz" wrap="square" lIns="0" tIns="11430" rIns="0" bIns="0" rtlCol="0">
            <a:spAutoFit/>
          </a:bodyPr>
          <a:lstStyle/>
          <a:p>
            <a:pPr marL="38100">
              <a:lnSpc>
                <a:spcPct val="100000"/>
              </a:lnSpc>
              <a:spcBef>
                <a:spcPts val="90"/>
              </a:spcBef>
            </a:pPr>
            <a:r>
              <a:rPr sz="2100" i="1" spc="82" baseline="-15873" dirty="0">
                <a:latin typeface="Times New Roman"/>
                <a:cs typeface="Times New Roman"/>
              </a:rPr>
              <a:t>n </a:t>
            </a:r>
            <a:r>
              <a:rPr sz="2450" spc="60" dirty="0">
                <a:latin typeface="Times New Roman"/>
                <a:cs typeface="Times New Roman"/>
              </a:rPr>
              <a:t>cos</a:t>
            </a:r>
            <a:r>
              <a:rPr sz="2450" spc="-325" dirty="0">
                <a:latin typeface="Times New Roman"/>
                <a:cs typeface="Times New Roman"/>
              </a:rPr>
              <a:t> </a:t>
            </a:r>
            <a:r>
              <a:rPr sz="2450" i="1" spc="70" dirty="0">
                <a:latin typeface="Times New Roman"/>
                <a:cs typeface="Times New Roman"/>
              </a:rPr>
              <a:t>nx</a:t>
            </a:r>
            <a:endParaRPr sz="2450">
              <a:latin typeface="Times New Roman"/>
              <a:cs typeface="Times New Roman"/>
            </a:endParaRPr>
          </a:p>
        </p:txBody>
      </p:sp>
      <p:sp>
        <p:nvSpPr>
          <p:cNvPr id="44" name="object 44"/>
          <p:cNvSpPr txBox="1"/>
          <p:nvPr/>
        </p:nvSpPr>
        <p:spPr>
          <a:xfrm>
            <a:off x="941069" y="5331459"/>
            <a:ext cx="2523490" cy="793750"/>
          </a:xfrm>
          <a:prstGeom prst="rect">
            <a:avLst/>
          </a:prstGeom>
        </p:spPr>
        <p:txBody>
          <a:bodyPr vert="horz" wrap="square" lIns="0" tIns="240665" rIns="0" bIns="0" rtlCol="0">
            <a:spAutoFit/>
          </a:bodyPr>
          <a:lstStyle/>
          <a:p>
            <a:pPr marL="788035" marR="30480" indent="-750570">
              <a:lnSpc>
                <a:spcPct val="59400"/>
              </a:lnSpc>
              <a:spcBef>
                <a:spcPts val="1895"/>
              </a:spcBef>
              <a:tabLst>
                <a:tab pos="409575" algn="l"/>
                <a:tab pos="1130935" algn="l"/>
              </a:tabLst>
            </a:pPr>
            <a:r>
              <a:rPr sz="2450" i="1" spc="65" dirty="0">
                <a:latin typeface="Times New Roman"/>
                <a:cs typeface="Times New Roman"/>
              </a:rPr>
              <a:t>x	</a:t>
            </a:r>
            <a:r>
              <a:rPr sz="2450" spc="170" dirty="0">
                <a:latin typeface="Symbol"/>
                <a:cs typeface="Symbol"/>
              </a:rPr>
              <a:t></a:t>
            </a:r>
            <a:r>
              <a:rPr sz="2450" spc="170" dirty="0">
                <a:latin typeface="Times New Roman"/>
                <a:cs typeface="Times New Roman"/>
              </a:rPr>
              <a:t>		</a:t>
            </a:r>
            <a:r>
              <a:rPr sz="2450" spc="170" dirty="0">
                <a:latin typeface="Symbol"/>
                <a:cs typeface="Symbol"/>
              </a:rPr>
              <a:t></a:t>
            </a:r>
            <a:r>
              <a:rPr sz="2450" spc="-275" dirty="0">
                <a:latin typeface="Times New Roman"/>
                <a:cs typeface="Times New Roman"/>
              </a:rPr>
              <a:t> </a:t>
            </a:r>
            <a:r>
              <a:rPr sz="2450" spc="110" dirty="0">
                <a:latin typeface="Times New Roman"/>
                <a:cs typeface="Times New Roman"/>
              </a:rPr>
              <a:t>4</a:t>
            </a:r>
            <a:r>
              <a:rPr sz="5475" spc="165" baseline="-8371" dirty="0">
                <a:latin typeface="Symbol"/>
                <a:cs typeface="Symbol"/>
              </a:rPr>
              <a:t></a:t>
            </a:r>
            <a:r>
              <a:rPr sz="2450" spc="110" dirty="0">
                <a:latin typeface="Times New Roman"/>
                <a:cs typeface="Times New Roman"/>
              </a:rPr>
              <a:t>(</a:t>
            </a:r>
            <a:r>
              <a:rPr sz="2450" spc="110" dirty="0">
                <a:latin typeface="Symbol"/>
                <a:cs typeface="Symbol"/>
              </a:rPr>
              <a:t></a:t>
            </a:r>
            <a:r>
              <a:rPr sz="2450" spc="110" dirty="0">
                <a:latin typeface="Times New Roman"/>
                <a:cs typeface="Times New Roman"/>
              </a:rPr>
              <a:t>1)  </a:t>
            </a:r>
            <a:r>
              <a:rPr sz="2450" spc="75" dirty="0">
                <a:latin typeface="Times New Roman"/>
                <a:cs typeface="Times New Roman"/>
              </a:rPr>
              <a:t>3</a:t>
            </a:r>
            <a:endParaRPr sz="2450">
              <a:latin typeface="Times New Roman"/>
              <a:cs typeface="Times New Roman"/>
            </a:endParaRPr>
          </a:p>
        </p:txBody>
      </p:sp>
      <p:sp>
        <p:nvSpPr>
          <p:cNvPr id="45" name="object 45"/>
          <p:cNvSpPr txBox="1"/>
          <p:nvPr/>
        </p:nvSpPr>
        <p:spPr>
          <a:xfrm>
            <a:off x="1572260" y="5140987"/>
            <a:ext cx="416559" cy="414020"/>
          </a:xfrm>
          <a:prstGeom prst="rect">
            <a:avLst/>
          </a:prstGeom>
        </p:spPr>
        <p:txBody>
          <a:bodyPr vert="horz" wrap="square" lIns="0" tIns="12700" rIns="0" bIns="0" rtlCol="0">
            <a:spAutoFit/>
          </a:bodyPr>
          <a:lstStyle/>
          <a:p>
            <a:pPr marL="38100">
              <a:lnSpc>
                <a:spcPct val="100000"/>
              </a:lnSpc>
              <a:spcBef>
                <a:spcPts val="100"/>
              </a:spcBef>
            </a:pPr>
            <a:r>
              <a:rPr sz="3825" spc="172" baseline="-23965" dirty="0">
                <a:latin typeface="Symbol"/>
                <a:cs typeface="Symbol"/>
              </a:rPr>
              <a:t></a:t>
            </a:r>
            <a:r>
              <a:rPr sz="3825" spc="-434" baseline="-23965" dirty="0">
                <a:latin typeface="Times New Roman"/>
                <a:cs typeface="Times New Roman"/>
              </a:rPr>
              <a:t> </a:t>
            </a:r>
            <a:r>
              <a:rPr sz="1400" spc="55" dirty="0">
                <a:latin typeface="Times New Roman"/>
                <a:cs typeface="Times New Roman"/>
              </a:rPr>
              <a:t>2</a:t>
            </a:r>
            <a:endParaRPr sz="1400">
              <a:latin typeface="Times New Roman"/>
              <a:cs typeface="Times New Roman"/>
            </a:endParaRPr>
          </a:p>
        </p:txBody>
      </p:sp>
      <p:sp>
        <p:nvSpPr>
          <p:cNvPr id="46" name="object 46"/>
          <p:cNvSpPr txBox="1"/>
          <p:nvPr/>
        </p:nvSpPr>
        <p:spPr>
          <a:xfrm>
            <a:off x="5692140" y="567309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44</a:t>
            </a:r>
            <a:r>
              <a:rPr sz="2000" dirty="0">
                <a:latin typeface="Times New Roman"/>
                <a:cs typeface="Times New Roman"/>
              </a:rPr>
              <a:t>)</a:t>
            </a:r>
            <a:endParaRPr sz="2000">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3220" y="524341"/>
            <a:ext cx="7700645" cy="463550"/>
          </a:xfrm>
          <a:prstGeom prst="rect">
            <a:avLst/>
          </a:prstGeom>
        </p:spPr>
        <p:txBody>
          <a:bodyPr vert="horz" wrap="square" lIns="0" tIns="15240" rIns="0" bIns="0" rtlCol="0">
            <a:spAutoFit/>
          </a:bodyPr>
          <a:lstStyle/>
          <a:p>
            <a:pPr marL="12700">
              <a:lnSpc>
                <a:spcPct val="100000"/>
              </a:lnSpc>
              <a:spcBef>
                <a:spcPts val="120"/>
              </a:spcBef>
              <a:tabLst>
                <a:tab pos="1390650" algn="l"/>
                <a:tab pos="7019925" algn="l"/>
              </a:tabLst>
            </a:pPr>
            <a:r>
              <a:rPr sz="3000" baseline="1388" dirty="0">
                <a:latin typeface="Times New Roman"/>
                <a:cs typeface="Times New Roman"/>
              </a:rPr>
              <a:t>As it</a:t>
            </a:r>
            <a:r>
              <a:rPr sz="3000" spc="-7" baseline="1388" dirty="0">
                <a:latin typeface="Times New Roman"/>
                <a:cs typeface="Times New Roman"/>
              </a:rPr>
              <a:t> stands,	</a:t>
            </a:r>
            <a:r>
              <a:rPr sz="3000" baseline="1388" dirty="0">
                <a:latin typeface="Times New Roman"/>
                <a:cs typeface="Times New Roman"/>
              </a:rPr>
              <a:t>Eq. (7.44) </a:t>
            </a:r>
            <a:r>
              <a:rPr sz="3000" spc="-7" baseline="1388" dirty="0">
                <a:latin typeface="Times New Roman"/>
                <a:cs typeface="Times New Roman"/>
              </a:rPr>
              <a:t>is </a:t>
            </a:r>
            <a:r>
              <a:rPr sz="3000" baseline="1388" dirty="0">
                <a:latin typeface="Times New Roman"/>
                <a:cs typeface="Times New Roman"/>
              </a:rPr>
              <a:t>of no </a:t>
            </a:r>
            <a:r>
              <a:rPr sz="3000" spc="-7" baseline="1388" dirty="0">
                <a:latin typeface="Times New Roman"/>
                <a:cs typeface="Times New Roman"/>
              </a:rPr>
              <a:t>particular importance, </a:t>
            </a:r>
            <a:r>
              <a:rPr sz="3000" baseline="1388" dirty="0">
                <a:latin typeface="Times New Roman"/>
                <a:cs typeface="Times New Roman"/>
              </a:rPr>
              <a:t>but </a:t>
            </a:r>
            <a:r>
              <a:rPr sz="3000" spc="-7" baseline="1388" dirty="0">
                <a:latin typeface="Times New Roman"/>
                <a:cs typeface="Times New Roman"/>
              </a:rPr>
              <a:t>if</a:t>
            </a:r>
            <a:r>
              <a:rPr sz="3000" spc="179" baseline="1388" dirty="0">
                <a:latin typeface="Times New Roman"/>
                <a:cs typeface="Times New Roman"/>
              </a:rPr>
              <a:t> </a:t>
            </a:r>
            <a:r>
              <a:rPr sz="3000" baseline="1388" dirty="0">
                <a:latin typeface="Times New Roman"/>
                <a:cs typeface="Times New Roman"/>
              </a:rPr>
              <a:t>we</a:t>
            </a:r>
            <a:r>
              <a:rPr sz="3000" spc="15" baseline="1388" dirty="0">
                <a:latin typeface="Times New Roman"/>
                <a:cs typeface="Times New Roman"/>
              </a:rPr>
              <a:t> </a:t>
            </a:r>
            <a:r>
              <a:rPr sz="3000" spc="-7" baseline="1388" dirty="0">
                <a:latin typeface="Times New Roman"/>
                <a:cs typeface="Times New Roman"/>
              </a:rPr>
              <a:t>set	</a:t>
            </a:r>
            <a:r>
              <a:rPr sz="2750" i="1" spc="-10" dirty="0">
                <a:latin typeface="Times New Roman"/>
                <a:cs typeface="Times New Roman"/>
              </a:rPr>
              <a:t>x </a:t>
            </a:r>
            <a:r>
              <a:rPr sz="2750" spc="-40" dirty="0">
                <a:latin typeface="Symbol"/>
                <a:cs typeface="Symbol"/>
              </a:rPr>
              <a:t></a:t>
            </a:r>
            <a:r>
              <a:rPr sz="2750" spc="-355" dirty="0">
                <a:latin typeface="Times New Roman"/>
                <a:cs typeface="Times New Roman"/>
              </a:rPr>
              <a:t> </a:t>
            </a:r>
            <a:r>
              <a:rPr sz="2850" spc="-95" dirty="0">
                <a:latin typeface="Symbol"/>
                <a:cs typeface="Symbol"/>
              </a:rPr>
              <a:t></a:t>
            </a:r>
            <a:endParaRPr sz="2850">
              <a:latin typeface="Symbol"/>
              <a:cs typeface="Symbol"/>
            </a:endParaRPr>
          </a:p>
        </p:txBody>
      </p:sp>
      <p:sp>
        <p:nvSpPr>
          <p:cNvPr id="3" name="object 3"/>
          <p:cNvSpPr txBox="1"/>
          <p:nvPr/>
        </p:nvSpPr>
        <p:spPr>
          <a:xfrm>
            <a:off x="534669" y="3158490"/>
            <a:ext cx="238125"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o</a:t>
            </a:r>
            <a:r>
              <a:rPr sz="2000" dirty="0">
                <a:latin typeface="Times New Roman"/>
                <a:cs typeface="Times New Roman"/>
              </a:rPr>
              <a:t>r</a:t>
            </a:r>
            <a:endParaRPr sz="2000">
              <a:latin typeface="Times New Roman"/>
              <a:cs typeface="Times New Roman"/>
            </a:endParaRPr>
          </a:p>
        </p:txBody>
      </p:sp>
      <p:sp>
        <p:nvSpPr>
          <p:cNvPr id="4" name="object 4"/>
          <p:cNvSpPr txBox="1"/>
          <p:nvPr/>
        </p:nvSpPr>
        <p:spPr>
          <a:xfrm>
            <a:off x="1978660" y="1124702"/>
            <a:ext cx="1583055" cy="356870"/>
          </a:xfrm>
          <a:prstGeom prst="rect">
            <a:avLst/>
          </a:prstGeom>
        </p:spPr>
        <p:txBody>
          <a:bodyPr vert="horz" wrap="square" lIns="0" tIns="15875" rIns="0" bIns="0" rtlCol="0">
            <a:spAutoFit/>
          </a:bodyPr>
          <a:lstStyle/>
          <a:p>
            <a:pPr marL="38100">
              <a:lnSpc>
                <a:spcPct val="100000"/>
              </a:lnSpc>
              <a:spcBef>
                <a:spcPts val="125"/>
              </a:spcBef>
            </a:pPr>
            <a:r>
              <a:rPr sz="2100" spc="-5" dirty="0">
                <a:latin typeface="Times New Roman"/>
                <a:cs typeface="Times New Roman"/>
              </a:rPr>
              <a:t>cos </a:t>
            </a:r>
            <a:r>
              <a:rPr sz="2100" i="1" spc="-15" dirty="0">
                <a:latin typeface="Times New Roman"/>
                <a:cs typeface="Times New Roman"/>
              </a:rPr>
              <a:t>n</a:t>
            </a:r>
            <a:r>
              <a:rPr sz="2150" spc="-15" dirty="0">
                <a:latin typeface="Symbol"/>
                <a:cs typeface="Symbol"/>
              </a:rPr>
              <a:t></a:t>
            </a:r>
            <a:r>
              <a:rPr sz="2150" spc="-15" dirty="0">
                <a:latin typeface="Times New Roman"/>
                <a:cs typeface="Times New Roman"/>
              </a:rPr>
              <a:t> </a:t>
            </a:r>
            <a:r>
              <a:rPr sz="2100" dirty="0">
                <a:latin typeface="Symbol"/>
                <a:cs typeface="Symbol"/>
              </a:rPr>
              <a:t></a:t>
            </a:r>
            <a:r>
              <a:rPr sz="2100" spc="-125" dirty="0">
                <a:latin typeface="Times New Roman"/>
                <a:cs typeface="Times New Roman"/>
              </a:rPr>
              <a:t> </a:t>
            </a:r>
            <a:r>
              <a:rPr sz="2100" spc="-5" dirty="0">
                <a:latin typeface="Times New Roman"/>
                <a:cs typeface="Times New Roman"/>
              </a:rPr>
              <a:t>(</a:t>
            </a:r>
            <a:r>
              <a:rPr sz="2100" spc="-5" dirty="0">
                <a:latin typeface="Symbol"/>
                <a:cs typeface="Symbol"/>
              </a:rPr>
              <a:t></a:t>
            </a:r>
            <a:r>
              <a:rPr sz="2100" spc="-5" dirty="0">
                <a:latin typeface="Times New Roman"/>
                <a:cs typeface="Times New Roman"/>
              </a:rPr>
              <a:t>1)</a:t>
            </a:r>
            <a:r>
              <a:rPr sz="1800" i="1" spc="-7" baseline="43981" dirty="0">
                <a:latin typeface="Times New Roman"/>
                <a:cs typeface="Times New Roman"/>
              </a:rPr>
              <a:t>n</a:t>
            </a:r>
            <a:endParaRPr sz="1800" baseline="43981">
              <a:latin typeface="Times New Roman"/>
              <a:cs typeface="Times New Roman"/>
            </a:endParaRPr>
          </a:p>
        </p:txBody>
      </p:sp>
      <p:sp>
        <p:nvSpPr>
          <p:cNvPr id="5" name="object 5"/>
          <p:cNvSpPr txBox="1"/>
          <p:nvPr/>
        </p:nvSpPr>
        <p:spPr>
          <a:xfrm>
            <a:off x="4549140" y="12369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45</a:t>
            </a:r>
            <a:r>
              <a:rPr sz="2000" dirty="0">
                <a:latin typeface="Times New Roman"/>
                <a:cs typeface="Times New Roman"/>
              </a:rPr>
              <a:t>)</a:t>
            </a:r>
            <a:endParaRPr sz="2000">
              <a:latin typeface="Times New Roman"/>
              <a:cs typeface="Times New Roman"/>
            </a:endParaRPr>
          </a:p>
        </p:txBody>
      </p:sp>
      <p:sp>
        <p:nvSpPr>
          <p:cNvPr id="6" name="object 6"/>
          <p:cNvSpPr txBox="1"/>
          <p:nvPr/>
        </p:nvSpPr>
        <p:spPr>
          <a:xfrm>
            <a:off x="377190" y="1846579"/>
            <a:ext cx="2437765"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and </a:t>
            </a:r>
            <a:r>
              <a:rPr sz="2000" dirty="0">
                <a:latin typeface="Times New Roman"/>
                <a:cs typeface="Times New Roman"/>
              </a:rPr>
              <a:t>Eq. (7.44)</a:t>
            </a:r>
            <a:r>
              <a:rPr sz="2000" spc="-20" dirty="0">
                <a:latin typeface="Times New Roman"/>
                <a:cs typeface="Times New Roman"/>
              </a:rPr>
              <a:t> </a:t>
            </a:r>
            <a:r>
              <a:rPr sz="2000" spc="-5" dirty="0">
                <a:latin typeface="Times New Roman"/>
                <a:cs typeface="Times New Roman"/>
              </a:rPr>
              <a:t>becomes</a:t>
            </a:r>
            <a:endParaRPr sz="2000">
              <a:latin typeface="Times New Roman"/>
              <a:cs typeface="Times New Roman"/>
            </a:endParaRPr>
          </a:p>
        </p:txBody>
      </p:sp>
      <p:sp>
        <p:nvSpPr>
          <p:cNvPr id="7" name="object 7"/>
          <p:cNvSpPr/>
          <p:nvPr/>
        </p:nvSpPr>
        <p:spPr>
          <a:xfrm>
            <a:off x="2484120" y="2675889"/>
            <a:ext cx="303530" cy="0"/>
          </a:xfrm>
          <a:custGeom>
            <a:avLst/>
            <a:gdLst/>
            <a:ahLst/>
            <a:cxnLst/>
            <a:rect l="l" t="t" r="r" b="b"/>
            <a:pathLst>
              <a:path w="303530">
                <a:moveTo>
                  <a:pt x="0" y="0"/>
                </a:moveTo>
                <a:lnTo>
                  <a:pt x="30353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3474720" y="2302510"/>
            <a:ext cx="300990" cy="340995"/>
          </a:xfrm>
          <a:prstGeom prst="rect">
            <a:avLst/>
          </a:prstGeom>
        </p:spPr>
        <p:txBody>
          <a:bodyPr vert="horz" wrap="square" lIns="0" tIns="15240" rIns="0" bIns="0" rtlCol="0">
            <a:spAutoFit/>
          </a:bodyPr>
          <a:lstStyle/>
          <a:p>
            <a:pPr marL="12700">
              <a:lnSpc>
                <a:spcPct val="100000"/>
              </a:lnSpc>
              <a:spcBef>
                <a:spcPts val="120"/>
              </a:spcBef>
            </a:pPr>
            <a:r>
              <a:rPr sz="2050" u="sng" spc="50" dirty="0">
                <a:uFill>
                  <a:solidFill>
                    <a:srgbClr val="000000"/>
                  </a:solidFill>
                </a:uFill>
                <a:latin typeface="Times New Roman"/>
                <a:cs typeface="Times New Roman"/>
              </a:rPr>
              <a:t> </a:t>
            </a:r>
            <a:r>
              <a:rPr sz="2050" u="sng" spc="-5" dirty="0">
                <a:uFill>
                  <a:solidFill>
                    <a:srgbClr val="000000"/>
                  </a:solidFill>
                </a:uFill>
                <a:latin typeface="Times New Roman"/>
                <a:cs typeface="Times New Roman"/>
              </a:rPr>
              <a:t>1</a:t>
            </a:r>
            <a:r>
              <a:rPr sz="2050" u="sng" spc="65" dirty="0">
                <a:uFill>
                  <a:solidFill>
                    <a:srgbClr val="000000"/>
                  </a:solidFill>
                </a:uFill>
                <a:latin typeface="Times New Roman"/>
                <a:cs typeface="Times New Roman"/>
              </a:rPr>
              <a:t> </a:t>
            </a:r>
            <a:endParaRPr sz="2050">
              <a:latin typeface="Times New Roman"/>
              <a:cs typeface="Times New Roman"/>
            </a:endParaRPr>
          </a:p>
        </p:txBody>
      </p:sp>
      <p:sp>
        <p:nvSpPr>
          <p:cNvPr id="9" name="object 9"/>
          <p:cNvSpPr txBox="1"/>
          <p:nvPr/>
        </p:nvSpPr>
        <p:spPr>
          <a:xfrm>
            <a:off x="2562860" y="2669539"/>
            <a:ext cx="155575" cy="340995"/>
          </a:xfrm>
          <a:prstGeom prst="rect">
            <a:avLst/>
          </a:prstGeom>
        </p:spPr>
        <p:txBody>
          <a:bodyPr vert="horz" wrap="square" lIns="0" tIns="15240" rIns="0" bIns="0" rtlCol="0">
            <a:spAutoFit/>
          </a:bodyPr>
          <a:lstStyle/>
          <a:p>
            <a:pPr marL="12700">
              <a:lnSpc>
                <a:spcPct val="100000"/>
              </a:lnSpc>
              <a:spcBef>
                <a:spcPts val="120"/>
              </a:spcBef>
            </a:pPr>
            <a:r>
              <a:rPr sz="2050" spc="-5" dirty="0">
                <a:latin typeface="Times New Roman"/>
                <a:cs typeface="Times New Roman"/>
              </a:rPr>
              <a:t>3</a:t>
            </a:r>
            <a:endParaRPr sz="2050">
              <a:latin typeface="Times New Roman"/>
              <a:cs typeface="Times New Roman"/>
            </a:endParaRPr>
          </a:p>
        </p:txBody>
      </p:sp>
      <p:sp>
        <p:nvSpPr>
          <p:cNvPr id="10" name="object 10"/>
          <p:cNvSpPr txBox="1"/>
          <p:nvPr/>
        </p:nvSpPr>
        <p:spPr>
          <a:xfrm>
            <a:off x="3163570" y="2716530"/>
            <a:ext cx="599440" cy="340995"/>
          </a:xfrm>
          <a:prstGeom prst="rect">
            <a:avLst/>
          </a:prstGeom>
        </p:spPr>
        <p:txBody>
          <a:bodyPr vert="horz" wrap="square" lIns="0" tIns="15240" rIns="0" bIns="0" rtlCol="0">
            <a:spAutoFit/>
          </a:bodyPr>
          <a:lstStyle/>
          <a:p>
            <a:pPr marL="38100">
              <a:lnSpc>
                <a:spcPct val="100000"/>
              </a:lnSpc>
              <a:spcBef>
                <a:spcPts val="120"/>
              </a:spcBef>
            </a:pPr>
            <a:r>
              <a:rPr sz="1200" i="1" spc="-25" dirty="0">
                <a:latin typeface="Times New Roman"/>
                <a:cs typeface="Times New Roman"/>
              </a:rPr>
              <a:t>n</a:t>
            </a:r>
            <a:r>
              <a:rPr sz="1200" spc="-25" dirty="0">
                <a:latin typeface="Symbol"/>
                <a:cs typeface="Symbol"/>
              </a:rPr>
              <a:t></a:t>
            </a:r>
            <a:r>
              <a:rPr sz="1200" spc="-25" dirty="0">
                <a:latin typeface="Times New Roman"/>
                <a:cs typeface="Times New Roman"/>
              </a:rPr>
              <a:t>1</a:t>
            </a:r>
            <a:r>
              <a:rPr sz="1200" spc="229" dirty="0">
                <a:latin typeface="Times New Roman"/>
                <a:cs typeface="Times New Roman"/>
              </a:rPr>
              <a:t> </a:t>
            </a:r>
            <a:r>
              <a:rPr sz="3075" i="1" spc="67" baseline="9485" dirty="0">
                <a:latin typeface="Times New Roman"/>
                <a:cs typeface="Times New Roman"/>
              </a:rPr>
              <a:t>n</a:t>
            </a:r>
            <a:r>
              <a:rPr sz="1800" spc="67" baseline="60185" dirty="0">
                <a:latin typeface="Times New Roman"/>
                <a:cs typeface="Times New Roman"/>
              </a:rPr>
              <a:t>2</a:t>
            </a:r>
            <a:endParaRPr sz="1800" baseline="60185">
              <a:latin typeface="Times New Roman"/>
              <a:cs typeface="Times New Roman"/>
            </a:endParaRPr>
          </a:p>
        </p:txBody>
      </p:sp>
      <p:sp>
        <p:nvSpPr>
          <p:cNvPr id="11" name="object 11"/>
          <p:cNvSpPr txBox="1"/>
          <p:nvPr/>
        </p:nvSpPr>
        <p:spPr>
          <a:xfrm>
            <a:off x="1885950" y="2335529"/>
            <a:ext cx="1513205" cy="497840"/>
          </a:xfrm>
          <a:prstGeom prst="rect">
            <a:avLst/>
          </a:prstGeom>
        </p:spPr>
        <p:txBody>
          <a:bodyPr vert="horz" wrap="square" lIns="0" tIns="12700" rIns="0" bIns="0" rtlCol="0">
            <a:spAutoFit/>
          </a:bodyPr>
          <a:lstStyle/>
          <a:p>
            <a:pPr marL="38100">
              <a:lnSpc>
                <a:spcPts val="2300"/>
              </a:lnSpc>
              <a:spcBef>
                <a:spcPts val="100"/>
              </a:spcBef>
              <a:tabLst>
                <a:tab pos="1284605" algn="l"/>
              </a:tabLst>
            </a:pPr>
            <a:r>
              <a:rPr sz="2100" spc="-45" dirty="0">
                <a:latin typeface="Symbol"/>
                <a:cs typeface="Symbol"/>
              </a:rPr>
              <a:t></a:t>
            </a:r>
            <a:r>
              <a:rPr sz="2100" spc="-130" dirty="0">
                <a:latin typeface="Times New Roman"/>
                <a:cs typeface="Times New Roman"/>
              </a:rPr>
              <a:t> </a:t>
            </a:r>
            <a:r>
              <a:rPr sz="1800" spc="-7" baseline="43981" dirty="0">
                <a:latin typeface="Times New Roman"/>
                <a:cs typeface="Times New Roman"/>
              </a:rPr>
              <a:t>2</a:t>
            </a:r>
            <a:r>
              <a:rPr sz="1800" baseline="43981" dirty="0">
                <a:latin typeface="Times New Roman"/>
                <a:cs typeface="Times New Roman"/>
              </a:rPr>
              <a:t> </a:t>
            </a:r>
            <a:r>
              <a:rPr sz="1800" spc="120" baseline="43981" dirty="0">
                <a:latin typeface="Times New Roman"/>
                <a:cs typeface="Times New Roman"/>
              </a:rPr>
              <a:t> </a:t>
            </a:r>
            <a:r>
              <a:rPr sz="2050" spc="-15" dirty="0">
                <a:latin typeface="Symbol"/>
                <a:cs typeface="Symbol"/>
              </a:rPr>
              <a:t></a:t>
            </a:r>
            <a:r>
              <a:rPr sz="2050" spc="-25" dirty="0">
                <a:latin typeface="Times New Roman"/>
                <a:cs typeface="Times New Roman"/>
              </a:rPr>
              <a:t> </a:t>
            </a:r>
            <a:r>
              <a:rPr sz="3150" spc="-67" baseline="34391" dirty="0">
                <a:latin typeface="Symbol"/>
                <a:cs typeface="Symbol"/>
              </a:rPr>
              <a:t></a:t>
            </a:r>
            <a:r>
              <a:rPr sz="3150" spc="-195" baseline="34391" dirty="0">
                <a:latin typeface="Times New Roman"/>
                <a:cs typeface="Times New Roman"/>
              </a:rPr>
              <a:t> </a:t>
            </a:r>
            <a:r>
              <a:rPr sz="1800" spc="-7" baseline="101851" dirty="0">
                <a:latin typeface="Times New Roman"/>
                <a:cs typeface="Times New Roman"/>
              </a:rPr>
              <a:t>2</a:t>
            </a:r>
            <a:r>
              <a:rPr sz="1800" baseline="101851" dirty="0">
                <a:latin typeface="Times New Roman"/>
                <a:cs typeface="Times New Roman"/>
              </a:rPr>
              <a:t>  </a:t>
            </a:r>
            <a:r>
              <a:rPr sz="1800" spc="-225" baseline="101851" dirty="0">
                <a:latin typeface="Times New Roman"/>
                <a:cs typeface="Times New Roman"/>
              </a:rPr>
              <a:t> </a:t>
            </a:r>
            <a:r>
              <a:rPr sz="2050" spc="-15" dirty="0">
                <a:latin typeface="Symbol"/>
                <a:cs typeface="Symbol"/>
              </a:rPr>
              <a:t></a:t>
            </a:r>
            <a:r>
              <a:rPr sz="2050" dirty="0">
                <a:latin typeface="Times New Roman"/>
                <a:cs typeface="Times New Roman"/>
              </a:rPr>
              <a:t>	</a:t>
            </a:r>
            <a:r>
              <a:rPr sz="4650" spc="-2347" baseline="-8064" dirty="0">
                <a:latin typeface="Symbol"/>
                <a:cs typeface="Symbol"/>
              </a:rPr>
              <a:t></a:t>
            </a:r>
            <a:r>
              <a:rPr sz="1800" spc="-22" baseline="97222" dirty="0">
                <a:latin typeface="Symbol"/>
                <a:cs typeface="Symbol"/>
              </a:rPr>
              <a:t></a:t>
            </a:r>
            <a:endParaRPr sz="1800" baseline="97222">
              <a:latin typeface="Symbol"/>
              <a:cs typeface="Symbol"/>
            </a:endParaRPr>
          </a:p>
          <a:p>
            <a:pPr marR="222885" algn="r">
              <a:lnSpc>
                <a:spcPts val="1210"/>
              </a:lnSpc>
            </a:pPr>
            <a:r>
              <a:rPr sz="2050" spc="-5" dirty="0">
                <a:latin typeface="Times New Roman"/>
                <a:cs typeface="Times New Roman"/>
              </a:rPr>
              <a:t>4</a:t>
            </a:r>
            <a:endParaRPr sz="2050">
              <a:latin typeface="Times New Roman"/>
              <a:cs typeface="Times New Roman"/>
            </a:endParaRPr>
          </a:p>
        </p:txBody>
      </p:sp>
      <p:sp>
        <p:nvSpPr>
          <p:cNvPr id="12" name="object 12"/>
          <p:cNvSpPr txBox="1"/>
          <p:nvPr/>
        </p:nvSpPr>
        <p:spPr>
          <a:xfrm>
            <a:off x="4570729" y="26085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46</a:t>
            </a:r>
            <a:r>
              <a:rPr sz="2000" dirty="0">
                <a:latin typeface="Times New Roman"/>
                <a:cs typeface="Times New Roman"/>
              </a:rPr>
              <a:t>)</a:t>
            </a:r>
            <a:endParaRPr sz="2000">
              <a:latin typeface="Times New Roman"/>
              <a:cs typeface="Times New Roman"/>
            </a:endParaRPr>
          </a:p>
        </p:txBody>
      </p:sp>
      <p:sp>
        <p:nvSpPr>
          <p:cNvPr id="13" name="object 13"/>
          <p:cNvSpPr/>
          <p:nvPr/>
        </p:nvSpPr>
        <p:spPr>
          <a:xfrm>
            <a:off x="1798320" y="4030979"/>
            <a:ext cx="318770" cy="0"/>
          </a:xfrm>
          <a:custGeom>
            <a:avLst/>
            <a:gdLst/>
            <a:ahLst/>
            <a:cxnLst/>
            <a:rect l="l" t="t" r="r" b="b"/>
            <a:pathLst>
              <a:path w="318769">
                <a:moveTo>
                  <a:pt x="0" y="0"/>
                </a:moveTo>
                <a:lnTo>
                  <a:pt x="318769" y="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2137410" y="3647440"/>
            <a:ext cx="1760220" cy="547370"/>
          </a:xfrm>
          <a:prstGeom prst="rect">
            <a:avLst/>
          </a:prstGeom>
        </p:spPr>
        <p:txBody>
          <a:bodyPr vert="horz" wrap="square" lIns="0" tIns="13970" rIns="0" bIns="0" rtlCol="0">
            <a:spAutoFit/>
          </a:bodyPr>
          <a:lstStyle/>
          <a:p>
            <a:pPr marL="347345">
              <a:lnSpc>
                <a:spcPts val="850"/>
              </a:lnSpc>
              <a:spcBef>
                <a:spcPts val="110"/>
              </a:spcBef>
            </a:pPr>
            <a:r>
              <a:rPr sz="1250" spc="-10" dirty="0">
                <a:latin typeface="Symbol"/>
                <a:cs typeface="Symbol"/>
              </a:rPr>
              <a:t></a:t>
            </a:r>
            <a:endParaRPr sz="1250">
              <a:latin typeface="Symbol"/>
              <a:cs typeface="Symbol"/>
            </a:endParaRPr>
          </a:p>
          <a:p>
            <a:pPr marL="50800">
              <a:lnSpc>
                <a:spcPts val="3250"/>
              </a:lnSpc>
            </a:pPr>
            <a:r>
              <a:rPr sz="2150" spc="-15" dirty="0">
                <a:latin typeface="Symbol"/>
                <a:cs typeface="Symbol"/>
              </a:rPr>
              <a:t></a:t>
            </a:r>
            <a:r>
              <a:rPr sz="2150" spc="-15" dirty="0">
                <a:latin typeface="Times New Roman"/>
                <a:cs typeface="Times New Roman"/>
              </a:rPr>
              <a:t> </a:t>
            </a:r>
            <a:r>
              <a:rPr sz="4875" spc="-75" baseline="-8547" dirty="0">
                <a:latin typeface="Symbol"/>
                <a:cs typeface="Symbol"/>
              </a:rPr>
              <a:t></a:t>
            </a:r>
            <a:r>
              <a:rPr sz="4875" u="sng" spc="-75" baseline="23076" dirty="0">
                <a:uFill>
                  <a:solidFill>
                    <a:srgbClr val="000000"/>
                  </a:solidFill>
                </a:uFill>
                <a:latin typeface="Times New Roman"/>
                <a:cs typeface="Times New Roman"/>
              </a:rPr>
              <a:t> </a:t>
            </a:r>
            <a:r>
              <a:rPr sz="3225" u="sng" spc="-7" baseline="34883" dirty="0">
                <a:uFill>
                  <a:solidFill>
                    <a:srgbClr val="000000"/>
                  </a:solidFill>
                </a:uFill>
                <a:latin typeface="Times New Roman"/>
                <a:cs typeface="Times New Roman"/>
              </a:rPr>
              <a:t>1</a:t>
            </a:r>
            <a:r>
              <a:rPr sz="3225" spc="-7" baseline="34883" dirty="0">
                <a:latin typeface="Times New Roman"/>
                <a:cs typeface="Times New Roman"/>
              </a:rPr>
              <a:t> </a:t>
            </a:r>
            <a:r>
              <a:rPr sz="2150" spc="-15" dirty="0">
                <a:latin typeface="Symbol"/>
                <a:cs typeface="Symbol"/>
              </a:rPr>
              <a:t></a:t>
            </a:r>
            <a:r>
              <a:rPr sz="2150" spc="-15" dirty="0">
                <a:latin typeface="Times New Roman"/>
                <a:cs typeface="Times New Roman"/>
              </a:rPr>
              <a:t> </a:t>
            </a:r>
            <a:r>
              <a:rPr sz="2250" spc="-65" dirty="0">
                <a:latin typeface="Symbol"/>
                <a:cs typeface="Symbol"/>
              </a:rPr>
              <a:t></a:t>
            </a:r>
            <a:r>
              <a:rPr sz="2250" spc="-290" dirty="0">
                <a:latin typeface="Times New Roman"/>
                <a:cs typeface="Times New Roman"/>
              </a:rPr>
              <a:t> </a:t>
            </a:r>
            <a:r>
              <a:rPr sz="2150" spc="10" dirty="0">
                <a:latin typeface="Times New Roman"/>
                <a:cs typeface="Times New Roman"/>
              </a:rPr>
              <a:t>(2),</a:t>
            </a:r>
            <a:endParaRPr sz="2150">
              <a:latin typeface="Times New Roman"/>
              <a:cs typeface="Times New Roman"/>
            </a:endParaRPr>
          </a:p>
        </p:txBody>
      </p:sp>
      <p:sp>
        <p:nvSpPr>
          <p:cNvPr id="15" name="object 15"/>
          <p:cNvSpPr txBox="1"/>
          <p:nvPr/>
        </p:nvSpPr>
        <p:spPr>
          <a:xfrm>
            <a:off x="1878329" y="4024629"/>
            <a:ext cx="161925" cy="356235"/>
          </a:xfrm>
          <a:prstGeom prst="rect">
            <a:avLst/>
          </a:prstGeom>
        </p:spPr>
        <p:txBody>
          <a:bodyPr vert="horz" wrap="square" lIns="0" tIns="15240" rIns="0" bIns="0" rtlCol="0">
            <a:spAutoFit/>
          </a:bodyPr>
          <a:lstStyle/>
          <a:p>
            <a:pPr marL="12700">
              <a:lnSpc>
                <a:spcPct val="100000"/>
              </a:lnSpc>
              <a:spcBef>
                <a:spcPts val="120"/>
              </a:spcBef>
            </a:pPr>
            <a:r>
              <a:rPr sz="2150" spc="-5" dirty="0">
                <a:latin typeface="Times New Roman"/>
                <a:cs typeface="Times New Roman"/>
              </a:rPr>
              <a:t>6</a:t>
            </a:r>
            <a:endParaRPr sz="2150">
              <a:latin typeface="Times New Roman"/>
              <a:cs typeface="Times New Roman"/>
            </a:endParaRPr>
          </a:p>
        </p:txBody>
      </p:sp>
      <p:sp>
        <p:nvSpPr>
          <p:cNvPr id="16" name="object 16"/>
          <p:cNvSpPr txBox="1"/>
          <p:nvPr/>
        </p:nvSpPr>
        <p:spPr>
          <a:xfrm>
            <a:off x="2393950" y="4074159"/>
            <a:ext cx="624205" cy="356235"/>
          </a:xfrm>
          <a:prstGeom prst="rect">
            <a:avLst/>
          </a:prstGeom>
        </p:spPr>
        <p:txBody>
          <a:bodyPr vert="horz" wrap="square" lIns="0" tIns="15240" rIns="0" bIns="0" rtlCol="0">
            <a:spAutoFit/>
          </a:bodyPr>
          <a:lstStyle/>
          <a:p>
            <a:pPr marL="38100">
              <a:lnSpc>
                <a:spcPct val="100000"/>
              </a:lnSpc>
              <a:spcBef>
                <a:spcPts val="120"/>
              </a:spcBef>
            </a:pPr>
            <a:r>
              <a:rPr sz="1250" i="1" spc="-25" dirty="0">
                <a:latin typeface="Times New Roman"/>
                <a:cs typeface="Times New Roman"/>
              </a:rPr>
              <a:t>n</a:t>
            </a:r>
            <a:r>
              <a:rPr sz="1250" spc="-25" dirty="0">
                <a:latin typeface="Symbol"/>
                <a:cs typeface="Symbol"/>
              </a:rPr>
              <a:t></a:t>
            </a:r>
            <a:r>
              <a:rPr sz="1250" spc="-25" dirty="0">
                <a:latin typeface="Times New Roman"/>
                <a:cs typeface="Times New Roman"/>
              </a:rPr>
              <a:t>1</a:t>
            </a:r>
            <a:r>
              <a:rPr sz="1250" spc="250" dirty="0">
                <a:latin typeface="Times New Roman"/>
                <a:cs typeface="Times New Roman"/>
              </a:rPr>
              <a:t> </a:t>
            </a:r>
            <a:r>
              <a:rPr sz="3225" i="1" spc="82" baseline="10335" dirty="0">
                <a:latin typeface="Times New Roman"/>
                <a:cs typeface="Times New Roman"/>
              </a:rPr>
              <a:t>n</a:t>
            </a:r>
            <a:r>
              <a:rPr sz="1875" spc="82" baseline="60000" dirty="0">
                <a:latin typeface="Times New Roman"/>
                <a:cs typeface="Times New Roman"/>
              </a:rPr>
              <a:t>2</a:t>
            </a:r>
            <a:endParaRPr sz="1875" baseline="60000">
              <a:latin typeface="Times New Roman"/>
              <a:cs typeface="Times New Roman"/>
            </a:endParaRPr>
          </a:p>
        </p:txBody>
      </p:sp>
      <p:sp>
        <p:nvSpPr>
          <p:cNvPr id="17" name="object 17"/>
          <p:cNvSpPr txBox="1"/>
          <p:nvPr/>
        </p:nvSpPr>
        <p:spPr>
          <a:xfrm>
            <a:off x="1757679" y="3507320"/>
            <a:ext cx="356235" cy="367665"/>
          </a:xfrm>
          <a:prstGeom prst="rect">
            <a:avLst/>
          </a:prstGeom>
        </p:spPr>
        <p:txBody>
          <a:bodyPr vert="horz" wrap="square" lIns="0" tIns="11430" rIns="0" bIns="0" rtlCol="0">
            <a:spAutoFit/>
          </a:bodyPr>
          <a:lstStyle/>
          <a:p>
            <a:pPr marL="38100">
              <a:lnSpc>
                <a:spcPct val="100000"/>
              </a:lnSpc>
              <a:spcBef>
                <a:spcPts val="90"/>
              </a:spcBef>
            </a:pPr>
            <a:r>
              <a:rPr sz="3375" spc="-104" baseline="-23456" dirty="0">
                <a:latin typeface="Symbol"/>
                <a:cs typeface="Symbol"/>
              </a:rPr>
              <a:t></a:t>
            </a:r>
            <a:r>
              <a:rPr sz="3375" spc="-315" baseline="-23456" dirty="0">
                <a:latin typeface="Times New Roman"/>
                <a:cs typeface="Times New Roman"/>
              </a:rPr>
              <a:t> </a:t>
            </a:r>
            <a:r>
              <a:rPr sz="1250" spc="-5" dirty="0">
                <a:latin typeface="Times New Roman"/>
                <a:cs typeface="Times New Roman"/>
              </a:rPr>
              <a:t>2</a:t>
            </a:r>
            <a:endParaRPr sz="1250">
              <a:latin typeface="Times New Roman"/>
              <a:cs typeface="Times New Roman"/>
            </a:endParaRPr>
          </a:p>
        </p:txBody>
      </p:sp>
      <p:sp>
        <p:nvSpPr>
          <p:cNvPr id="18" name="object 18"/>
          <p:cNvSpPr txBox="1"/>
          <p:nvPr/>
        </p:nvSpPr>
        <p:spPr>
          <a:xfrm>
            <a:off x="4558029" y="39039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47</a:t>
            </a:r>
            <a:r>
              <a:rPr sz="2000" dirty="0">
                <a:latin typeface="Times New Roman"/>
                <a:cs typeface="Times New Roman"/>
              </a:rPr>
              <a:t>)</a:t>
            </a:r>
            <a:endParaRPr sz="2000">
              <a:latin typeface="Times New Roman"/>
              <a:cs typeface="Times New Roman"/>
            </a:endParaRPr>
          </a:p>
        </p:txBody>
      </p:sp>
      <p:sp>
        <p:nvSpPr>
          <p:cNvPr id="19" name="object 19"/>
          <p:cNvSpPr txBox="1"/>
          <p:nvPr/>
        </p:nvSpPr>
        <p:spPr>
          <a:xfrm>
            <a:off x="450850" y="4655599"/>
            <a:ext cx="7505700" cy="342900"/>
          </a:xfrm>
          <a:prstGeom prst="rect">
            <a:avLst/>
          </a:prstGeom>
        </p:spPr>
        <p:txBody>
          <a:bodyPr vert="horz" wrap="square" lIns="0" tIns="16510" rIns="0" bIns="0" rtlCol="0">
            <a:spAutoFit/>
          </a:bodyPr>
          <a:lstStyle/>
          <a:p>
            <a:pPr marL="12700">
              <a:lnSpc>
                <a:spcPct val="100000"/>
              </a:lnSpc>
              <a:spcBef>
                <a:spcPts val="130"/>
              </a:spcBef>
              <a:tabLst>
                <a:tab pos="4813935" algn="l"/>
              </a:tabLst>
            </a:pPr>
            <a:r>
              <a:rPr sz="2000" dirty="0">
                <a:latin typeface="Times New Roman"/>
                <a:cs typeface="Times New Roman"/>
              </a:rPr>
              <a:t>thus </a:t>
            </a:r>
            <a:r>
              <a:rPr sz="2000" spc="-5" dirty="0">
                <a:latin typeface="Times New Roman"/>
                <a:cs typeface="Times New Roman"/>
              </a:rPr>
              <a:t>yielding the Riemann zeta </a:t>
            </a:r>
            <a:r>
              <a:rPr sz="2000" dirty="0">
                <a:latin typeface="Times New Roman"/>
                <a:cs typeface="Times New Roman"/>
              </a:rPr>
              <a:t>function,</a:t>
            </a:r>
            <a:r>
              <a:rPr sz="2000" spc="200" dirty="0">
                <a:latin typeface="Times New Roman"/>
                <a:cs typeface="Times New Roman"/>
              </a:rPr>
              <a:t> </a:t>
            </a:r>
            <a:r>
              <a:rPr sz="3075" spc="-22" baseline="2710" dirty="0">
                <a:latin typeface="Symbol"/>
                <a:cs typeface="Symbol"/>
              </a:rPr>
              <a:t></a:t>
            </a:r>
            <a:r>
              <a:rPr sz="3075" spc="-367" baseline="2710" dirty="0">
                <a:latin typeface="Times New Roman"/>
                <a:cs typeface="Times New Roman"/>
              </a:rPr>
              <a:t> </a:t>
            </a:r>
            <a:r>
              <a:rPr sz="3000" spc="30" baseline="2777" dirty="0">
                <a:latin typeface="Times New Roman"/>
                <a:cs typeface="Times New Roman"/>
              </a:rPr>
              <a:t>(2)	</a:t>
            </a:r>
            <a:r>
              <a:rPr sz="2000" dirty="0">
                <a:latin typeface="Times New Roman"/>
                <a:cs typeface="Times New Roman"/>
              </a:rPr>
              <a:t>, </a:t>
            </a:r>
            <a:r>
              <a:rPr sz="2000" spc="-5" dirty="0">
                <a:latin typeface="Times New Roman"/>
                <a:cs typeface="Times New Roman"/>
              </a:rPr>
              <a:t>in closed form. </a:t>
            </a:r>
            <a:r>
              <a:rPr sz="2000" dirty="0">
                <a:latin typeface="Times New Roman"/>
                <a:cs typeface="Times New Roman"/>
              </a:rPr>
              <a:t>From</a:t>
            </a:r>
            <a:r>
              <a:rPr sz="2000" spc="-40" dirty="0">
                <a:latin typeface="Times New Roman"/>
                <a:cs typeface="Times New Roman"/>
              </a:rPr>
              <a:t> </a:t>
            </a:r>
            <a:r>
              <a:rPr sz="2000" dirty="0">
                <a:latin typeface="Times New Roman"/>
                <a:cs typeface="Times New Roman"/>
              </a:rPr>
              <a:t>our</a:t>
            </a:r>
            <a:endParaRPr sz="2000">
              <a:latin typeface="Times New Roman"/>
              <a:cs typeface="Times New Roman"/>
            </a:endParaRPr>
          </a:p>
        </p:txBody>
      </p:sp>
      <p:sp>
        <p:nvSpPr>
          <p:cNvPr id="20" name="object 20"/>
          <p:cNvSpPr txBox="1"/>
          <p:nvPr/>
        </p:nvSpPr>
        <p:spPr>
          <a:xfrm>
            <a:off x="429259" y="4969509"/>
            <a:ext cx="1835150" cy="436880"/>
          </a:xfrm>
          <a:prstGeom prst="rect">
            <a:avLst/>
          </a:prstGeom>
        </p:spPr>
        <p:txBody>
          <a:bodyPr vert="horz" wrap="square" lIns="0" tIns="12700" rIns="0" bIns="0" rtlCol="0">
            <a:spAutoFit/>
          </a:bodyPr>
          <a:lstStyle/>
          <a:p>
            <a:pPr marL="38100">
              <a:lnSpc>
                <a:spcPct val="100000"/>
              </a:lnSpc>
              <a:spcBef>
                <a:spcPts val="100"/>
              </a:spcBef>
              <a:tabLst>
                <a:tab pos="1511935" algn="l"/>
              </a:tabLst>
            </a:pPr>
            <a:r>
              <a:rPr sz="3000" baseline="1388" dirty="0">
                <a:latin typeface="Times New Roman"/>
                <a:cs typeface="Times New Roman"/>
              </a:rPr>
              <a:t>expansion</a:t>
            </a:r>
            <a:r>
              <a:rPr sz="3000" spc="7" baseline="1388" dirty="0">
                <a:latin typeface="Times New Roman"/>
                <a:cs typeface="Times New Roman"/>
              </a:rPr>
              <a:t> </a:t>
            </a:r>
            <a:r>
              <a:rPr sz="3000" baseline="1388" dirty="0">
                <a:latin typeface="Times New Roman"/>
                <a:cs typeface="Times New Roman"/>
              </a:rPr>
              <a:t>of	</a:t>
            </a:r>
            <a:r>
              <a:rPr sz="2700" i="1" spc="125" dirty="0">
                <a:latin typeface="Times New Roman"/>
                <a:cs typeface="Times New Roman"/>
              </a:rPr>
              <a:t>x</a:t>
            </a:r>
            <a:r>
              <a:rPr sz="2325" spc="187" baseline="43010" dirty="0">
                <a:latin typeface="Times New Roman"/>
                <a:cs typeface="Times New Roman"/>
              </a:rPr>
              <a:t>2</a:t>
            </a:r>
            <a:endParaRPr sz="2325" baseline="43010">
              <a:latin typeface="Times New Roman"/>
              <a:cs typeface="Times New Roman"/>
            </a:endParaRPr>
          </a:p>
        </p:txBody>
      </p:sp>
      <p:sp>
        <p:nvSpPr>
          <p:cNvPr id="21" name="object 21"/>
          <p:cNvSpPr txBox="1"/>
          <p:nvPr/>
        </p:nvSpPr>
        <p:spPr>
          <a:xfrm>
            <a:off x="2348229" y="5046979"/>
            <a:ext cx="536702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and </a:t>
            </a:r>
            <a:r>
              <a:rPr sz="2000" dirty="0">
                <a:latin typeface="Times New Roman"/>
                <a:cs typeface="Times New Roman"/>
              </a:rPr>
              <a:t>expansions of other powers of </a:t>
            </a:r>
            <a:r>
              <a:rPr sz="2000" i="1" dirty="0">
                <a:latin typeface="Times New Roman"/>
                <a:cs typeface="Times New Roman"/>
              </a:rPr>
              <a:t>x </a:t>
            </a:r>
            <a:r>
              <a:rPr sz="2000" dirty="0">
                <a:latin typeface="Times New Roman"/>
                <a:cs typeface="Times New Roman"/>
              </a:rPr>
              <a:t>numerous</a:t>
            </a:r>
            <a:r>
              <a:rPr sz="2000" spc="5" dirty="0">
                <a:latin typeface="Times New Roman"/>
                <a:cs typeface="Times New Roman"/>
              </a:rPr>
              <a:t> </a:t>
            </a:r>
            <a:r>
              <a:rPr sz="2000" dirty="0">
                <a:latin typeface="Times New Roman"/>
                <a:cs typeface="Times New Roman"/>
              </a:rPr>
              <a:t>other</a:t>
            </a:r>
            <a:endParaRPr sz="2000">
              <a:latin typeface="Times New Roman"/>
              <a:cs typeface="Times New Roman"/>
            </a:endParaRPr>
          </a:p>
        </p:txBody>
      </p:sp>
      <p:sp>
        <p:nvSpPr>
          <p:cNvPr id="22" name="object 22"/>
          <p:cNvSpPr txBox="1"/>
          <p:nvPr/>
        </p:nvSpPr>
        <p:spPr>
          <a:xfrm>
            <a:off x="450850" y="5430520"/>
            <a:ext cx="322326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infinite series can </a:t>
            </a:r>
            <a:r>
              <a:rPr sz="2000" dirty="0">
                <a:latin typeface="Times New Roman"/>
                <a:cs typeface="Times New Roman"/>
              </a:rPr>
              <a:t>be</a:t>
            </a:r>
            <a:r>
              <a:rPr sz="2000" spc="15" dirty="0">
                <a:latin typeface="Times New Roman"/>
                <a:cs typeface="Times New Roman"/>
              </a:rPr>
              <a:t> </a:t>
            </a:r>
            <a:r>
              <a:rPr sz="2000" spc="-5" dirty="0">
                <a:latin typeface="Times New Roman"/>
                <a:cs typeface="Times New Roman"/>
              </a:rPr>
              <a:t>evaluated.</a:t>
            </a:r>
            <a:endParaRPr sz="2000">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24579" y="406400"/>
            <a:ext cx="1501775" cy="330200"/>
          </a:xfrm>
          <a:prstGeom prst="rect">
            <a:avLst/>
          </a:prstGeom>
        </p:spPr>
        <p:txBody>
          <a:bodyPr vert="horz" wrap="square" lIns="0" tIns="12700" rIns="0" bIns="0" rtlCol="0">
            <a:spAutoFit/>
          </a:bodyPr>
          <a:lstStyle/>
          <a:p>
            <a:pPr marL="12700">
              <a:lnSpc>
                <a:spcPct val="100000"/>
              </a:lnSpc>
              <a:spcBef>
                <a:spcPts val="100"/>
              </a:spcBef>
            </a:pPr>
            <a:r>
              <a:rPr sz="2000" i="1" spc="-5" dirty="0">
                <a:latin typeface="Times New Roman"/>
                <a:cs typeface="Times New Roman"/>
              </a:rPr>
              <a:t>Fourier</a:t>
            </a:r>
            <a:r>
              <a:rPr sz="2000" i="1" spc="-45" dirty="0">
                <a:latin typeface="Times New Roman"/>
                <a:cs typeface="Times New Roman"/>
              </a:rPr>
              <a:t> </a:t>
            </a:r>
            <a:r>
              <a:rPr sz="2000" i="1" spc="-5" dirty="0">
                <a:latin typeface="Times New Roman"/>
                <a:cs typeface="Times New Roman"/>
              </a:rPr>
              <a:t>Series</a:t>
            </a:r>
            <a:endParaRPr sz="2000">
              <a:latin typeface="Times New Roman"/>
              <a:cs typeface="Times New Roman"/>
            </a:endParaRPr>
          </a:p>
        </p:txBody>
      </p:sp>
      <p:sp>
        <p:nvSpPr>
          <p:cNvPr id="3" name="object 3"/>
          <p:cNvSpPr txBox="1"/>
          <p:nvPr/>
        </p:nvSpPr>
        <p:spPr>
          <a:xfrm>
            <a:off x="1449069" y="833120"/>
            <a:ext cx="21717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1</a:t>
            </a:r>
            <a:r>
              <a:rPr sz="2000" dirty="0">
                <a:latin typeface="Times New Roman"/>
                <a:cs typeface="Times New Roman"/>
              </a:rPr>
              <a:t>.</a:t>
            </a:r>
            <a:endParaRPr sz="2000">
              <a:latin typeface="Times New Roman"/>
              <a:cs typeface="Times New Roman"/>
            </a:endParaRPr>
          </a:p>
        </p:txBody>
      </p:sp>
      <p:sp>
        <p:nvSpPr>
          <p:cNvPr id="4" name="object 4"/>
          <p:cNvSpPr txBox="1"/>
          <p:nvPr/>
        </p:nvSpPr>
        <p:spPr>
          <a:xfrm>
            <a:off x="1449069" y="1661159"/>
            <a:ext cx="21717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2</a:t>
            </a:r>
            <a:r>
              <a:rPr sz="2000" dirty="0">
                <a:latin typeface="Times New Roman"/>
                <a:cs typeface="Times New Roman"/>
              </a:rPr>
              <a:t>.</a:t>
            </a:r>
            <a:endParaRPr sz="2000">
              <a:latin typeface="Times New Roman"/>
              <a:cs typeface="Times New Roman"/>
            </a:endParaRPr>
          </a:p>
        </p:txBody>
      </p:sp>
      <p:sp>
        <p:nvSpPr>
          <p:cNvPr id="5" name="object 5"/>
          <p:cNvSpPr txBox="1"/>
          <p:nvPr/>
        </p:nvSpPr>
        <p:spPr>
          <a:xfrm>
            <a:off x="1449069" y="2574290"/>
            <a:ext cx="21717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3</a:t>
            </a:r>
            <a:r>
              <a:rPr sz="2000" dirty="0">
                <a:latin typeface="Times New Roman"/>
                <a:cs typeface="Times New Roman"/>
              </a:rPr>
              <a:t>.</a:t>
            </a:r>
            <a:endParaRPr sz="2000">
              <a:latin typeface="Times New Roman"/>
              <a:cs typeface="Times New Roman"/>
            </a:endParaRPr>
          </a:p>
        </p:txBody>
      </p:sp>
      <p:sp>
        <p:nvSpPr>
          <p:cNvPr id="6" name="object 6"/>
          <p:cNvSpPr txBox="1"/>
          <p:nvPr/>
        </p:nvSpPr>
        <p:spPr>
          <a:xfrm>
            <a:off x="1449069" y="3437890"/>
            <a:ext cx="21717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4</a:t>
            </a:r>
            <a:r>
              <a:rPr sz="2000" dirty="0">
                <a:latin typeface="Times New Roman"/>
                <a:cs typeface="Times New Roman"/>
              </a:rPr>
              <a:t>.</a:t>
            </a:r>
            <a:endParaRPr sz="2000">
              <a:latin typeface="Times New Roman"/>
              <a:cs typeface="Times New Roman"/>
            </a:endParaRPr>
          </a:p>
        </p:txBody>
      </p:sp>
      <p:sp>
        <p:nvSpPr>
          <p:cNvPr id="7" name="object 7"/>
          <p:cNvSpPr txBox="1"/>
          <p:nvPr/>
        </p:nvSpPr>
        <p:spPr>
          <a:xfrm>
            <a:off x="1449069" y="4352290"/>
            <a:ext cx="21717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5</a:t>
            </a:r>
            <a:r>
              <a:rPr sz="2000" dirty="0">
                <a:latin typeface="Times New Roman"/>
                <a:cs typeface="Times New Roman"/>
              </a:rPr>
              <a:t>.</a:t>
            </a:r>
            <a:endParaRPr sz="2000">
              <a:latin typeface="Times New Roman"/>
              <a:cs typeface="Times New Roman"/>
            </a:endParaRPr>
          </a:p>
        </p:txBody>
      </p:sp>
      <p:sp>
        <p:nvSpPr>
          <p:cNvPr id="8" name="object 8"/>
          <p:cNvSpPr txBox="1"/>
          <p:nvPr/>
        </p:nvSpPr>
        <p:spPr>
          <a:xfrm>
            <a:off x="1449069" y="5342890"/>
            <a:ext cx="21717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6</a:t>
            </a:r>
            <a:r>
              <a:rPr sz="2000" dirty="0">
                <a:latin typeface="Times New Roman"/>
                <a:cs typeface="Times New Roman"/>
              </a:rPr>
              <a:t>.</a:t>
            </a:r>
            <a:endParaRPr sz="2000">
              <a:latin typeface="Times New Roman"/>
              <a:cs typeface="Times New Roman"/>
            </a:endParaRPr>
          </a:p>
        </p:txBody>
      </p:sp>
      <p:sp>
        <p:nvSpPr>
          <p:cNvPr id="9" name="object 9"/>
          <p:cNvSpPr/>
          <p:nvPr/>
        </p:nvSpPr>
        <p:spPr>
          <a:xfrm>
            <a:off x="2362200" y="1201419"/>
            <a:ext cx="140970" cy="0"/>
          </a:xfrm>
          <a:custGeom>
            <a:avLst/>
            <a:gdLst/>
            <a:ahLst/>
            <a:cxnLst/>
            <a:rect l="l" t="t" r="r" b="b"/>
            <a:pathLst>
              <a:path w="140969">
                <a:moveTo>
                  <a:pt x="0" y="0"/>
                </a:moveTo>
                <a:lnTo>
                  <a:pt x="140969" y="0"/>
                </a:lnTo>
              </a:path>
            </a:pathLst>
          </a:custGeom>
          <a:ln w="10160">
            <a:solidFill>
              <a:srgbClr val="000000"/>
            </a:solidFill>
          </a:ln>
        </p:spPr>
        <p:txBody>
          <a:bodyPr wrap="square" lIns="0" tIns="0" rIns="0" bIns="0" rtlCol="0"/>
          <a:lstStyle/>
          <a:p>
            <a:endParaRPr/>
          </a:p>
        </p:txBody>
      </p:sp>
      <p:sp>
        <p:nvSpPr>
          <p:cNvPr id="10" name="object 10"/>
          <p:cNvSpPr/>
          <p:nvPr/>
        </p:nvSpPr>
        <p:spPr>
          <a:xfrm>
            <a:off x="3487420" y="1372869"/>
            <a:ext cx="96520" cy="0"/>
          </a:xfrm>
          <a:custGeom>
            <a:avLst/>
            <a:gdLst/>
            <a:ahLst/>
            <a:cxnLst/>
            <a:rect l="l" t="t" r="r" b="b"/>
            <a:pathLst>
              <a:path w="96520">
                <a:moveTo>
                  <a:pt x="0" y="0"/>
                </a:moveTo>
                <a:lnTo>
                  <a:pt x="96519" y="0"/>
                </a:lnTo>
              </a:path>
            </a:pathLst>
          </a:custGeom>
          <a:ln w="10160">
            <a:solidFill>
              <a:srgbClr val="000000"/>
            </a:solidFill>
          </a:ln>
        </p:spPr>
        <p:txBody>
          <a:bodyPr wrap="square" lIns="0" tIns="0" rIns="0" bIns="0" rtlCol="0"/>
          <a:lstStyle/>
          <a:p>
            <a:endParaRPr/>
          </a:p>
        </p:txBody>
      </p:sp>
      <p:sp>
        <p:nvSpPr>
          <p:cNvPr id="11" name="object 11"/>
          <p:cNvSpPr txBox="1"/>
          <p:nvPr/>
        </p:nvSpPr>
        <p:spPr>
          <a:xfrm>
            <a:off x="4588509" y="777784"/>
            <a:ext cx="1022350" cy="713740"/>
          </a:xfrm>
          <a:prstGeom prst="rect">
            <a:avLst/>
          </a:prstGeom>
        </p:spPr>
        <p:txBody>
          <a:bodyPr vert="horz" wrap="square" lIns="0" tIns="12065" rIns="0" bIns="0" rtlCol="0">
            <a:spAutoFit/>
          </a:bodyPr>
          <a:lstStyle/>
          <a:p>
            <a:pPr marL="93345" marR="5080" indent="-81280">
              <a:lnSpc>
                <a:spcPct val="122100"/>
              </a:lnSpc>
              <a:spcBef>
                <a:spcPts val="95"/>
              </a:spcBef>
            </a:pPr>
            <a:r>
              <a:rPr sz="1800" spc="-15" dirty="0">
                <a:latin typeface="Symbol"/>
                <a:cs typeface="Symbol"/>
              </a:rPr>
              <a:t></a:t>
            </a:r>
            <a:r>
              <a:rPr sz="1800" spc="-15" dirty="0">
                <a:latin typeface="Times New Roman"/>
                <a:cs typeface="Times New Roman"/>
              </a:rPr>
              <a:t> </a:t>
            </a:r>
            <a:r>
              <a:rPr sz="1850" spc="-45" dirty="0">
                <a:latin typeface="Symbol"/>
                <a:cs typeface="Symbol"/>
              </a:rPr>
              <a:t></a:t>
            </a:r>
            <a:r>
              <a:rPr sz="1850" spc="-45" dirty="0">
                <a:latin typeface="Times New Roman"/>
                <a:cs typeface="Times New Roman"/>
              </a:rPr>
              <a:t> </a:t>
            </a:r>
            <a:r>
              <a:rPr sz="1800" spc="-15" dirty="0">
                <a:latin typeface="Symbol"/>
                <a:cs typeface="Symbol"/>
              </a:rPr>
              <a:t></a:t>
            </a:r>
            <a:r>
              <a:rPr sz="1800" spc="-15" dirty="0">
                <a:latin typeface="Times New Roman"/>
                <a:cs typeface="Times New Roman"/>
              </a:rPr>
              <a:t> </a:t>
            </a:r>
            <a:r>
              <a:rPr sz="1800" i="1" spc="-5" dirty="0">
                <a:latin typeface="Times New Roman"/>
                <a:cs typeface="Times New Roman"/>
              </a:rPr>
              <a:t>x </a:t>
            </a:r>
            <a:r>
              <a:rPr sz="1800" spc="-15" dirty="0">
                <a:latin typeface="Symbol"/>
                <a:cs typeface="Symbol"/>
              </a:rPr>
              <a:t></a:t>
            </a:r>
            <a:r>
              <a:rPr sz="1800" spc="-15" dirty="0">
                <a:latin typeface="Times New Roman"/>
                <a:cs typeface="Times New Roman"/>
              </a:rPr>
              <a:t> </a:t>
            </a:r>
            <a:r>
              <a:rPr sz="1800" spc="-5" dirty="0">
                <a:latin typeface="Times New Roman"/>
                <a:cs typeface="Times New Roman"/>
              </a:rPr>
              <a:t>0  0 </a:t>
            </a:r>
            <a:r>
              <a:rPr sz="1800" spc="-15" dirty="0">
                <a:latin typeface="Symbol"/>
                <a:cs typeface="Symbol"/>
              </a:rPr>
              <a:t></a:t>
            </a:r>
            <a:r>
              <a:rPr sz="1800" spc="-15" dirty="0">
                <a:latin typeface="Times New Roman"/>
                <a:cs typeface="Times New Roman"/>
              </a:rPr>
              <a:t> </a:t>
            </a:r>
            <a:r>
              <a:rPr sz="1800" i="1" spc="-5" dirty="0">
                <a:latin typeface="Times New Roman"/>
                <a:cs typeface="Times New Roman"/>
              </a:rPr>
              <a:t>x </a:t>
            </a:r>
            <a:r>
              <a:rPr sz="1800" spc="-15" dirty="0">
                <a:latin typeface="Symbol"/>
                <a:cs typeface="Symbol"/>
              </a:rPr>
              <a:t></a:t>
            </a:r>
            <a:r>
              <a:rPr sz="1800" spc="-204" dirty="0">
                <a:latin typeface="Times New Roman"/>
                <a:cs typeface="Times New Roman"/>
              </a:rPr>
              <a:t> </a:t>
            </a:r>
            <a:r>
              <a:rPr sz="1850" spc="-45" dirty="0">
                <a:latin typeface="Symbol"/>
                <a:cs typeface="Symbol"/>
              </a:rPr>
              <a:t></a:t>
            </a:r>
            <a:endParaRPr sz="1850">
              <a:latin typeface="Symbol"/>
              <a:cs typeface="Symbol"/>
            </a:endParaRPr>
          </a:p>
        </p:txBody>
      </p:sp>
      <p:sp>
        <p:nvSpPr>
          <p:cNvPr id="12" name="object 12"/>
          <p:cNvSpPr txBox="1"/>
          <p:nvPr/>
        </p:nvSpPr>
        <p:spPr>
          <a:xfrm>
            <a:off x="2077720" y="955039"/>
            <a:ext cx="266700" cy="438784"/>
          </a:xfrm>
          <a:prstGeom prst="rect">
            <a:avLst/>
          </a:prstGeom>
        </p:spPr>
        <p:txBody>
          <a:bodyPr vert="horz" wrap="square" lIns="0" tIns="13970" rIns="0" bIns="0" rtlCol="0">
            <a:spAutoFit/>
          </a:bodyPr>
          <a:lstStyle/>
          <a:p>
            <a:pPr marL="12700">
              <a:lnSpc>
                <a:spcPct val="100000"/>
              </a:lnSpc>
              <a:spcBef>
                <a:spcPts val="110"/>
              </a:spcBef>
            </a:pPr>
            <a:r>
              <a:rPr sz="2700" spc="-30" dirty="0">
                <a:latin typeface="Symbol"/>
                <a:cs typeface="Symbol"/>
              </a:rPr>
              <a:t></a:t>
            </a:r>
            <a:endParaRPr sz="2700">
              <a:latin typeface="Symbol"/>
              <a:cs typeface="Symbol"/>
            </a:endParaRPr>
          </a:p>
        </p:txBody>
      </p:sp>
      <p:sp>
        <p:nvSpPr>
          <p:cNvPr id="13" name="object 13"/>
          <p:cNvSpPr txBox="1"/>
          <p:nvPr/>
        </p:nvSpPr>
        <p:spPr>
          <a:xfrm>
            <a:off x="2150110" y="880109"/>
            <a:ext cx="119380" cy="185420"/>
          </a:xfrm>
          <a:prstGeom prst="rect">
            <a:avLst/>
          </a:prstGeom>
        </p:spPr>
        <p:txBody>
          <a:bodyPr vert="horz" wrap="square" lIns="0" tIns="12700" rIns="0" bIns="0" rtlCol="0">
            <a:spAutoFit/>
          </a:bodyPr>
          <a:lstStyle/>
          <a:p>
            <a:pPr marL="12700">
              <a:lnSpc>
                <a:spcPct val="100000"/>
              </a:lnSpc>
              <a:spcBef>
                <a:spcPts val="100"/>
              </a:spcBef>
            </a:pPr>
            <a:r>
              <a:rPr sz="1050" spc="-15" dirty="0">
                <a:latin typeface="Symbol"/>
                <a:cs typeface="Symbol"/>
              </a:rPr>
              <a:t></a:t>
            </a:r>
            <a:endParaRPr sz="1050">
              <a:latin typeface="Symbol"/>
              <a:cs typeface="Symbol"/>
            </a:endParaRPr>
          </a:p>
        </p:txBody>
      </p:sp>
      <p:sp>
        <p:nvSpPr>
          <p:cNvPr id="14" name="object 14"/>
          <p:cNvSpPr txBox="1"/>
          <p:nvPr/>
        </p:nvSpPr>
        <p:spPr>
          <a:xfrm>
            <a:off x="2493010" y="1016000"/>
            <a:ext cx="941069" cy="301625"/>
          </a:xfrm>
          <a:prstGeom prst="rect">
            <a:avLst/>
          </a:prstGeom>
        </p:spPr>
        <p:txBody>
          <a:bodyPr vert="horz" wrap="square" lIns="0" tIns="13970" rIns="0" bIns="0" rtlCol="0">
            <a:spAutoFit/>
          </a:bodyPr>
          <a:lstStyle/>
          <a:p>
            <a:pPr marL="38100">
              <a:lnSpc>
                <a:spcPct val="100000"/>
              </a:lnSpc>
              <a:spcBef>
                <a:spcPts val="110"/>
              </a:spcBef>
            </a:pPr>
            <a:r>
              <a:rPr sz="1800" spc="-10" dirty="0">
                <a:latin typeface="Times New Roman"/>
                <a:cs typeface="Times New Roman"/>
              </a:rPr>
              <a:t>sin </a:t>
            </a:r>
            <a:r>
              <a:rPr sz="1800" i="1" spc="-5" dirty="0">
                <a:latin typeface="Times New Roman"/>
                <a:cs typeface="Times New Roman"/>
              </a:rPr>
              <a:t>nx </a:t>
            </a:r>
            <a:r>
              <a:rPr sz="1800" spc="-15" dirty="0">
                <a:latin typeface="Symbol"/>
                <a:cs typeface="Symbol"/>
              </a:rPr>
              <a:t></a:t>
            </a:r>
            <a:r>
              <a:rPr sz="1800" spc="-235" dirty="0">
                <a:latin typeface="Times New Roman"/>
                <a:cs typeface="Times New Roman"/>
              </a:rPr>
              <a:t> </a:t>
            </a:r>
            <a:r>
              <a:rPr sz="2700" spc="-22" baseline="-9259" dirty="0">
                <a:latin typeface="Symbol"/>
                <a:cs typeface="Symbol"/>
              </a:rPr>
              <a:t></a:t>
            </a:r>
            <a:endParaRPr sz="2700" baseline="-9259">
              <a:latin typeface="Symbol"/>
              <a:cs typeface="Symbol"/>
            </a:endParaRPr>
          </a:p>
        </p:txBody>
      </p:sp>
      <p:sp>
        <p:nvSpPr>
          <p:cNvPr id="15" name="object 15"/>
          <p:cNvSpPr txBox="1"/>
          <p:nvPr/>
        </p:nvSpPr>
        <p:spPr>
          <a:xfrm>
            <a:off x="2363470" y="873759"/>
            <a:ext cx="139700" cy="301625"/>
          </a:xfrm>
          <a:prstGeom prst="rect">
            <a:avLst/>
          </a:prstGeom>
        </p:spPr>
        <p:txBody>
          <a:bodyPr vert="horz" wrap="square" lIns="0" tIns="13970" rIns="0" bIns="0" rtlCol="0">
            <a:spAutoFit/>
          </a:bodyPr>
          <a:lstStyle/>
          <a:p>
            <a:pPr marL="12700">
              <a:lnSpc>
                <a:spcPct val="100000"/>
              </a:lnSpc>
              <a:spcBef>
                <a:spcPts val="110"/>
              </a:spcBef>
            </a:pPr>
            <a:r>
              <a:rPr sz="1800" spc="-5" dirty="0">
                <a:latin typeface="Times New Roman"/>
                <a:cs typeface="Times New Roman"/>
              </a:rPr>
              <a:t>1</a:t>
            </a:r>
            <a:endParaRPr sz="1800">
              <a:latin typeface="Times New Roman"/>
              <a:cs typeface="Times New Roman"/>
            </a:endParaRPr>
          </a:p>
        </p:txBody>
      </p:sp>
      <p:sp>
        <p:nvSpPr>
          <p:cNvPr id="16" name="object 16"/>
          <p:cNvSpPr txBox="1"/>
          <p:nvPr/>
        </p:nvSpPr>
        <p:spPr>
          <a:xfrm>
            <a:off x="3271520" y="1258570"/>
            <a:ext cx="313055" cy="301625"/>
          </a:xfrm>
          <a:prstGeom prst="rect">
            <a:avLst/>
          </a:prstGeom>
        </p:spPr>
        <p:txBody>
          <a:bodyPr vert="horz" wrap="square" lIns="0" tIns="13970" rIns="0" bIns="0" rtlCol="0">
            <a:spAutoFit/>
          </a:bodyPr>
          <a:lstStyle/>
          <a:p>
            <a:pPr marL="12700">
              <a:lnSpc>
                <a:spcPct val="100000"/>
              </a:lnSpc>
              <a:spcBef>
                <a:spcPts val="110"/>
              </a:spcBef>
            </a:pPr>
            <a:r>
              <a:rPr sz="1800" spc="-15" dirty="0">
                <a:latin typeface="Symbol"/>
                <a:cs typeface="Symbol"/>
              </a:rPr>
              <a:t></a:t>
            </a:r>
            <a:r>
              <a:rPr sz="1800" spc="325" dirty="0">
                <a:latin typeface="Times New Roman"/>
                <a:cs typeface="Times New Roman"/>
              </a:rPr>
              <a:t> </a:t>
            </a:r>
            <a:r>
              <a:rPr sz="1050" spc="-5" dirty="0">
                <a:latin typeface="Times New Roman"/>
                <a:cs typeface="Times New Roman"/>
              </a:rPr>
              <a:t>2</a:t>
            </a:r>
            <a:endParaRPr sz="1050">
              <a:latin typeface="Times New Roman"/>
              <a:cs typeface="Times New Roman"/>
            </a:endParaRPr>
          </a:p>
        </p:txBody>
      </p:sp>
      <p:sp>
        <p:nvSpPr>
          <p:cNvPr id="17" name="object 17"/>
          <p:cNvSpPr txBox="1"/>
          <p:nvPr/>
        </p:nvSpPr>
        <p:spPr>
          <a:xfrm>
            <a:off x="3464559" y="1180919"/>
            <a:ext cx="874394" cy="311150"/>
          </a:xfrm>
          <a:prstGeom prst="rect">
            <a:avLst/>
          </a:prstGeom>
        </p:spPr>
        <p:txBody>
          <a:bodyPr vert="horz" wrap="square" lIns="0" tIns="15240" rIns="0" bIns="0" rtlCol="0">
            <a:spAutoFit/>
          </a:bodyPr>
          <a:lstStyle/>
          <a:p>
            <a:pPr marL="38100">
              <a:lnSpc>
                <a:spcPct val="100000"/>
              </a:lnSpc>
              <a:spcBef>
                <a:spcPts val="120"/>
              </a:spcBef>
            </a:pPr>
            <a:r>
              <a:rPr sz="1575" spc="-7" baseline="34391" dirty="0">
                <a:latin typeface="Times New Roman"/>
                <a:cs typeface="Times New Roman"/>
              </a:rPr>
              <a:t>1 </a:t>
            </a:r>
            <a:r>
              <a:rPr sz="1800" spc="-70" dirty="0">
                <a:latin typeface="Times New Roman"/>
                <a:cs typeface="Times New Roman"/>
              </a:rPr>
              <a:t>(</a:t>
            </a:r>
            <a:r>
              <a:rPr sz="1850" spc="-70" dirty="0">
                <a:latin typeface="Symbol"/>
                <a:cs typeface="Symbol"/>
              </a:rPr>
              <a:t></a:t>
            </a:r>
            <a:r>
              <a:rPr sz="1850" spc="-70" dirty="0">
                <a:latin typeface="Times New Roman"/>
                <a:cs typeface="Times New Roman"/>
              </a:rPr>
              <a:t> </a:t>
            </a:r>
            <a:r>
              <a:rPr sz="1800" spc="-15" dirty="0">
                <a:latin typeface="Symbol"/>
                <a:cs typeface="Symbol"/>
              </a:rPr>
              <a:t></a:t>
            </a:r>
            <a:r>
              <a:rPr sz="1800" spc="-145" dirty="0">
                <a:latin typeface="Times New Roman"/>
                <a:cs typeface="Times New Roman"/>
              </a:rPr>
              <a:t> </a:t>
            </a:r>
            <a:r>
              <a:rPr sz="1800" i="1" spc="5" dirty="0">
                <a:latin typeface="Times New Roman"/>
                <a:cs typeface="Times New Roman"/>
              </a:rPr>
              <a:t>x</a:t>
            </a:r>
            <a:r>
              <a:rPr sz="1800" spc="5" dirty="0">
                <a:latin typeface="Times New Roman"/>
                <a:cs typeface="Times New Roman"/>
              </a:rPr>
              <a:t>),</a:t>
            </a:r>
            <a:endParaRPr sz="1800">
              <a:latin typeface="Times New Roman"/>
              <a:cs typeface="Times New Roman"/>
            </a:endParaRPr>
          </a:p>
        </p:txBody>
      </p:sp>
      <p:sp>
        <p:nvSpPr>
          <p:cNvPr id="18" name="object 18"/>
          <p:cNvSpPr txBox="1"/>
          <p:nvPr/>
        </p:nvSpPr>
        <p:spPr>
          <a:xfrm>
            <a:off x="3576320" y="1009650"/>
            <a:ext cx="92075" cy="185420"/>
          </a:xfrm>
          <a:prstGeom prst="rect">
            <a:avLst/>
          </a:prstGeom>
        </p:spPr>
        <p:txBody>
          <a:bodyPr vert="horz" wrap="square" lIns="0" tIns="12700" rIns="0" bIns="0" rtlCol="0">
            <a:spAutoFit/>
          </a:bodyPr>
          <a:lstStyle/>
          <a:p>
            <a:pPr marL="12700">
              <a:lnSpc>
                <a:spcPct val="100000"/>
              </a:lnSpc>
              <a:spcBef>
                <a:spcPts val="100"/>
              </a:spcBef>
            </a:pPr>
            <a:r>
              <a:rPr sz="1050" spc="-5" dirty="0">
                <a:latin typeface="Times New Roman"/>
                <a:cs typeface="Times New Roman"/>
              </a:rPr>
              <a:t>2</a:t>
            </a:r>
            <a:endParaRPr sz="1050">
              <a:latin typeface="Times New Roman"/>
              <a:cs typeface="Times New Roman"/>
            </a:endParaRPr>
          </a:p>
        </p:txBody>
      </p:sp>
      <p:sp>
        <p:nvSpPr>
          <p:cNvPr id="19" name="object 19"/>
          <p:cNvSpPr txBox="1"/>
          <p:nvPr/>
        </p:nvSpPr>
        <p:spPr>
          <a:xfrm>
            <a:off x="3246120" y="845639"/>
            <a:ext cx="1181735" cy="311150"/>
          </a:xfrm>
          <a:prstGeom prst="rect">
            <a:avLst/>
          </a:prstGeom>
        </p:spPr>
        <p:txBody>
          <a:bodyPr vert="horz" wrap="square" lIns="0" tIns="15240" rIns="0" bIns="0" rtlCol="0">
            <a:spAutoFit/>
          </a:bodyPr>
          <a:lstStyle/>
          <a:p>
            <a:pPr marL="38100">
              <a:lnSpc>
                <a:spcPct val="100000"/>
              </a:lnSpc>
              <a:spcBef>
                <a:spcPts val="120"/>
              </a:spcBef>
            </a:pPr>
            <a:r>
              <a:rPr sz="1800" spc="-10" dirty="0">
                <a:latin typeface="Symbol"/>
                <a:cs typeface="Symbol"/>
              </a:rPr>
              <a:t></a:t>
            </a:r>
            <a:r>
              <a:rPr sz="2700" spc="-15" baseline="1543" dirty="0">
                <a:latin typeface="Symbol"/>
                <a:cs typeface="Symbol"/>
              </a:rPr>
              <a:t></a:t>
            </a:r>
            <a:r>
              <a:rPr sz="2700" spc="-15" baseline="1543" dirty="0">
                <a:latin typeface="Times New Roman"/>
                <a:cs typeface="Times New Roman"/>
              </a:rPr>
              <a:t> </a:t>
            </a:r>
            <a:r>
              <a:rPr sz="1575" u="sng" spc="-7" baseline="37037" dirty="0">
                <a:uFill>
                  <a:solidFill>
                    <a:srgbClr val="000000"/>
                  </a:solidFill>
                </a:uFill>
                <a:latin typeface="Times New Roman"/>
                <a:cs typeface="Times New Roman"/>
              </a:rPr>
              <a:t>1</a:t>
            </a:r>
            <a:r>
              <a:rPr sz="1575" spc="-7" baseline="37037" dirty="0">
                <a:latin typeface="Times New Roman"/>
                <a:cs typeface="Times New Roman"/>
              </a:rPr>
              <a:t> </a:t>
            </a:r>
            <a:r>
              <a:rPr sz="2700" spc="-112" baseline="1543" dirty="0">
                <a:latin typeface="Times New Roman"/>
                <a:cs typeface="Times New Roman"/>
              </a:rPr>
              <a:t>(</a:t>
            </a:r>
            <a:r>
              <a:rPr sz="2775" spc="-112" baseline="1501" dirty="0">
                <a:latin typeface="Symbol"/>
                <a:cs typeface="Symbol"/>
              </a:rPr>
              <a:t></a:t>
            </a:r>
            <a:r>
              <a:rPr sz="2775" spc="-112" baseline="1501" dirty="0">
                <a:latin typeface="Times New Roman"/>
                <a:cs typeface="Times New Roman"/>
              </a:rPr>
              <a:t> </a:t>
            </a:r>
            <a:r>
              <a:rPr sz="2700" spc="-22" baseline="1543" dirty="0">
                <a:latin typeface="Symbol"/>
                <a:cs typeface="Symbol"/>
              </a:rPr>
              <a:t></a:t>
            </a:r>
            <a:r>
              <a:rPr sz="2700" spc="-37" baseline="1543" dirty="0">
                <a:latin typeface="Times New Roman"/>
                <a:cs typeface="Times New Roman"/>
              </a:rPr>
              <a:t> </a:t>
            </a:r>
            <a:r>
              <a:rPr sz="2700" i="1" spc="15" baseline="1543" dirty="0">
                <a:latin typeface="Times New Roman"/>
                <a:cs typeface="Times New Roman"/>
              </a:rPr>
              <a:t>x</a:t>
            </a:r>
            <a:r>
              <a:rPr sz="2700" spc="15" baseline="1543" dirty="0">
                <a:latin typeface="Times New Roman"/>
                <a:cs typeface="Times New Roman"/>
              </a:rPr>
              <a:t>),</a:t>
            </a:r>
            <a:endParaRPr sz="2700" baseline="1543">
              <a:latin typeface="Times New Roman"/>
              <a:cs typeface="Times New Roman"/>
            </a:endParaRPr>
          </a:p>
        </p:txBody>
      </p:sp>
      <p:sp>
        <p:nvSpPr>
          <p:cNvPr id="20" name="object 20"/>
          <p:cNvSpPr txBox="1"/>
          <p:nvPr/>
        </p:nvSpPr>
        <p:spPr>
          <a:xfrm>
            <a:off x="2071370" y="1235709"/>
            <a:ext cx="458470" cy="301625"/>
          </a:xfrm>
          <a:prstGeom prst="rect">
            <a:avLst/>
          </a:prstGeom>
        </p:spPr>
        <p:txBody>
          <a:bodyPr vert="horz" wrap="square" lIns="0" tIns="13970" rIns="0" bIns="0" rtlCol="0">
            <a:spAutoFit/>
          </a:bodyPr>
          <a:lstStyle/>
          <a:p>
            <a:pPr marL="38100">
              <a:lnSpc>
                <a:spcPct val="100000"/>
              </a:lnSpc>
              <a:spcBef>
                <a:spcPts val="110"/>
              </a:spcBef>
            </a:pPr>
            <a:r>
              <a:rPr sz="1050" i="1" spc="-5" dirty="0">
                <a:latin typeface="Times New Roman"/>
                <a:cs typeface="Times New Roman"/>
              </a:rPr>
              <a:t>n </a:t>
            </a:r>
            <a:r>
              <a:rPr sz="1050" spc="-15" dirty="0">
                <a:latin typeface="Symbol"/>
                <a:cs typeface="Symbol"/>
              </a:rPr>
              <a:t></a:t>
            </a:r>
            <a:r>
              <a:rPr sz="1050" spc="-15" dirty="0">
                <a:latin typeface="Times New Roman"/>
                <a:cs typeface="Times New Roman"/>
              </a:rPr>
              <a:t>1</a:t>
            </a:r>
            <a:r>
              <a:rPr sz="1050" spc="-75" dirty="0">
                <a:latin typeface="Times New Roman"/>
                <a:cs typeface="Times New Roman"/>
              </a:rPr>
              <a:t> </a:t>
            </a:r>
            <a:r>
              <a:rPr sz="2700" i="1" spc="-7" baseline="10802" dirty="0">
                <a:latin typeface="Times New Roman"/>
                <a:cs typeface="Times New Roman"/>
              </a:rPr>
              <a:t>n</a:t>
            </a:r>
            <a:endParaRPr sz="2700" baseline="10802">
              <a:latin typeface="Times New Roman"/>
              <a:cs typeface="Times New Roman"/>
            </a:endParaRPr>
          </a:p>
        </p:txBody>
      </p:sp>
      <p:sp>
        <p:nvSpPr>
          <p:cNvPr id="21" name="object 21"/>
          <p:cNvSpPr/>
          <p:nvPr/>
        </p:nvSpPr>
        <p:spPr>
          <a:xfrm>
            <a:off x="3243579" y="2096770"/>
            <a:ext cx="176530" cy="0"/>
          </a:xfrm>
          <a:custGeom>
            <a:avLst/>
            <a:gdLst/>
            <a:ahLst/>
            <a:cxnLst/>
            <a:rect l="l" t="t" r="r" b="b"/>
            <a:pathLst>
              <a:path w="176529">
                <a:moveTo>
                  <a:pt x="0" y="0"/>
                </a:moveTo>
                <a:lnTo>
                  <a:pt x="176530" y="0"/>
                </a:lnTo>
              </a:path>
            </a:pathLst>
          </a:custGeom>
          <a:ln w="10160">
            <a:solidFill>
              <a:srgbClr val="000000"/>
            </a:solidFill>
          </a:ln>
        </p:spPr>
        <p:txBody>
          <a:bodyPr wrap="square" lIns="0" tIns="0" rIns="0" bIns="0" rtlCol="0"/>
          <a:lstStyle/>
          <a:p>
            <a:endParaRPr/>
          </a:p>
        </p:txBody>
      </p:sp>
      <p:sp>
        <p:nvSpPr>
          <p:cNvPr id="22" name="object 22"/>
          <p:cNvSpPr txBox="1"/>
          <p:nvPr/>
        </p:nvSpPr>
        <p:spPr>
          <a:xfrm>
            <a:off x="2176779" y="1756410"/>
            <a:ext cx="166370" cy="196215"/>
          </a:xfrm>
          <a:prstGeom prst="rect">
            <a:avLst/>
          </a:prstGeom>
        </p:spPr>
        <p:txBody>
          <a:bodyPr vert="horz" wrap="square" lIns="0" tIns="15240" rIns="0" bIns="0" rtlCol="0">
            <a:spAutoFit/>
          </a:bodyPr>
          <a:lstStyle/>
          <a:p>
            <a:pPr marL="12700">
              <a:lnSpc>
                <a:spcPct val="100000"/>
              </a:lnSpc>
              <a:spcBef>
                <a:spcPts val="120"/>
              </a:spcBef>
            </a:pPr>
            <a:r>
              <a:rPr sz="1100" spc="320" dirty="0">
                <a:latin typeface="Symbol"/>
                <a:cs typeface="Symbol"/>
              </a:rPr>
              <a:t></a:t>
            </a:r>
            <a:endParaRPr sz="1100">
              <a:latin typeface="Symbol"/>
              <a:cs typeface="Symbol"/>
            </a:endParaRPr>
          </a:p>
        </p:txBody>
      </p:sp>
      <p:sp>
        <p:nvSpPr>
          <p:cNvPr id="23" name="object 23"/>
          <p:cNvSpPr txBox="1"/>
          <p:nvPr/>
        </p:nvSpPr>
        <p:spPr>
          <a:xfrm>
            <a:off x="2059939" y="1780539"/>
            <a:ext cx="885825" cy="462915"/>
          </a:xfrm>
          <a:prstGeom prst="rect">
            <a:avLst/>
          </a:prstGeom>
        </p:spPr>
        <p:txBody>
          <a:bodyPr vert="horz" wrap="square" lIns="0" tIns="15240" rIns="0" bIns="0" rtlCol="0">
            <a:spAutoFit/>
          </a:bodyPr>
          <a:lstStyle/>
          <a:p>
            <a:pPr marL="38100">
              <a:lnSpc>
                <a:spcPct val="100000"/>
              </a:lnSpc>
              <a:spcBef>
                <a:spcPts val="120"/>
              </a:spcBef>
            </a:pPr>
            <a:r>
              <a:rPr sz="4275" spc="315" baseline="-8771" dirty="0">
                <a:latin typeface="Symbol"/>
                <a:cs typeface="Symbol"/>
              </a:rPr>
              <a:t></a:t>
            </a:r>
            <a:r>
              <a:rPr sz="1900" spc="210" dirty="0">
                <a:latin typeface="Times New Roman"/>
                <a:cs typeface="Times New Roman"/>
              </a:rPr>
              <a:t>(</a:t>
            </a:r>
            <a:r>
              <a:rPr sz="1900" spc="210" dirty="0">
                <a:latin typeface="Symbol"/>
                <a:cs typeface="Symbol"/>
              </a:rPr>
              <a:t></a:t>
            </a:r>
            <a:r>
              <a:rPr sz="1900" spc="210" dirty="0">
                <a:latin typeface="Times New Roman"/>
                <a:cs typeface="Times New Roman"/>
              </a:rPr>
              <a:t>1)</a:t>
            </a:r>
            <a:endParaRPr sz="1900">
              <a:latin typeface="Times New Roman"/>
              <a:cs typeface="Times New Roman"/>
            </a:endParaRPr>
          </a:p>
        </p:txBody>
      </p:sp>
      <p:sp>
        <p:nvSpPr>
          <p:cNvPr id="24" name="object 24"/>
          <p:cNvSpPr txBox="1"/>
          <p:nvPr/>
        </p:nvSpPr>
        <p:spPr>
          <a:xfrm>
            <a:off x="4415790" y="2075180"/>
            <a:ext cx="109220" cy="196215"/>
          </a:xfrm>
          <a:prstGeom prst="rect">
            <a:avLst/>
          </a:prstGeom>
        </p:spPr>
        <p:txBody>
          <a:bodyPr vert="horz" wrap="square" lIns="0" tIns="15240" rIns="0" bIns="0" rtlCol="0">
            <a:spAutoFit/>
          </a:bodyPr>
          <a:lstStyle/>
          <a:p>
            <a:pPr marL="12700">
              <a:lnSpc>
                <a:spcPct val="100000"/>
              </a:lnSpc>
              <a:spcBef>
                <a:spcPts val="120"/>
              </a:spcBef>
            </a:pPr>
            <a:r>
              <a:rPr sz="1100" spc="105" dirty="0">
                <a:latin typeface="Times New Roman"/>
                <a:cs typeface="Times New Roman"/>
              </a:rPr>
              <a:t>2</a:t>
            </a:r>
            <a:endParaRPr sz="1100">
              <a:latin typeface="Times New Roman"/>
              <a:cs typeface="Times New Roman"/>
            </a:endParaRPr>
          </a:p>
        </p:txBody>
      </p:sp>
      <p:sp>
        <p:nvSpPr>
          <p:cNvPr id="25" name="object 25"/>
          <p:cNvSpPr txBox="1"/>
          <p:nvPr/>
        </p:nvSpPr>
        <p:spPr>
          <a:xfrm>
            <a:off x="3416300" y="1886145"/>
            <a:ext cx="2956560" cy="336550"/>
          </a:xfrm>
          <a:prstGeom prst="rect">
            <a:avLst/>
          </a:prstGeom>
        </p:spPr>
        <p:txBody>
          <a:bodyPr vert="horz" wrap="square" lIns="0" tIns="17145" rIns="0" bIns="0" rtlCol="0">
            <a:spAutoFit/>
          </a:bodyPr>
          <a:lstStyle/>
          <a:p>
            <a:pPr marL="38100">
              <a:lnSpc>
                <a:spcPct val="100000"/>
              </a:lnSpc>
              <a:spcBef>
                <a:spcPts val="135"/>
              </a:spcBef>
              <a:tabLst>
                <a:tab pos="1637664" algn="l"/>
              </a:tabLst>
            </a:pPr>
            <a:r>
              <a:rPr sz="1900" spc="135" dirty="0">
                <a:latin typeface="Times New Roman"/>
                <a:cs typeface="Times New Roman"/>
              </a:rPr>
              <a:t>sin </a:t>
            </a:r>
            <a:r>
              <a:rPr sz="1900" i="1" spc="165" dirty="0">
                <a:latin typeface="Times New Roman"/>
                <a:cs typeface="Times New Roman"/>
              </a:rPr>
              <a:t>nx </a:t>
            </a:r>
            <a:r>
              <a:rPr sz="1900" spc="415" dirty="0">
                <a:latin typeface="Symbol"/>
                <a:cs typeface="Symbol"/>
              </a:rPr>
              <a:t></a:t>
            </a:r>
            <a:r>
              <a:rPr sz="1900" spc="-295" dirty="0">
                <a:latin typeface="Times New Roman"/>
                <a:cs typeface="Times New Roman"/>
              </a:rPr>
              <a:t> </a:t>
            </a:r>
            <a:r>
              <a:rPr sz="1650" u="sng" spc="157" baseline="35353" dirty="0">
                <a:uFill>
                  <a:solidFill>
                    <a:srgbClr val="000000"/>
                  </a:solidFill>
                </a:uFill>
                <a:latin typeface="Times New Roman"/>
                <a:cs typeface="Times New Roman"/>
              </a:rPr>
              <a:t>1</a:t>
            </a:r>
            <a:r>
              <a:rPr sz="1650" spc="472" baseline="35353" dirty="0">
                <a:latin typeface="Times New Roman"/>
                <a:cs typeface="Times New Roman"/>
              </a:rPr>
              <a:t> </a:t>
            </a:r>
            <a:r>
              <a:rPr sz="1900" i="1" spc="130" dirty="0">
                <a:latin typeface="Times New Roman"/>
                <a:cs typeface="Times New Roman"/>
              </a:rPr>
              <a:t>x</a:t>
            </a:r>
            <a:r>
              <a:rPr sz="1900" spc="130" dirty="0">
                <a:latin typeface="Times New Roman"/>
                <a:cs typeface="Times New Roman"/>
              </a:rPr>
              <a:t>,	</a:t>
            </a:r>
            <a:r>
              <a:rPr sz="1900" spc="415" dirty="0">
                <a:latin typeface="Symbol"/>
                <a:cs typeface="Symbol"/>
              </a:rPr>
              <a:t></a:t>
            </a:r>
            <a:r>
              <a:rPr sz="2000" spc="415" dirty="0">
                <a:latin typeface="Symbol"/>
                <a:cs typeface="Symbol"/>
              </a:rPr>
              <a:t></a:t>
            </a:r>
            <a:r>
              <a:rPr sz="2000" spc="75" dirty="0">
                <a:latin typeface="Times New Roman"/>
                <a:cs typeface="Times New Roman"/>
              </a:rPr>
              <a:t> </a:t>
            </a:r>
            <a:r>
              <a:rPr sz="1900" spc="415" dirty="0">
                <a:latin typeface="Symbol"/>
                <a:cs typeface="Symbol"/>
              </a:rPr>
              <a:t></a:t>
            </a:r>
            <a:r>
              <a:rPr sz="1900" spc="-65" dirty="0">
                <a:latin typeface="Times New Roman"/>
                <a:cs typeface="Times New Roman"/>
              </a:rPr>
              <a:t> </a:t>
            </a:r>
            <a:r>
              <a:rPr sz="1900" i="1" spc="155" dirty="0">
                <a:latin typeface="Times New Roman"/>
                <a:cs typeface="Times New Roman"/>
              </a:rPr>
              <a:t>x</a:t>
            </a:r>
            <a:r>
              <a:rPr sz="1900" i="1" spc="40" dirty="0">
                <a:latin typeface="Times New Roman"/>
                <a:cs typeface="Times New Roman"/>
              </a:rPr>
              <a:t> </a:t>
            </a:r>
            <a:r>
              <a:rPr sz="1900" spc="459" dirty="0">
                <a:latin typeface="Symbol"/>
                <a:cs typeface="Symbol"/>
              </a:rPr>
              <a:t></a:t>
            </a:r>
            <a:r>
              <a:rPr sz="2000" spc="459" dirty="0">
                <a:latin typeface="Symbol"/>
                <a:cs typeface="Symbol"/>
              </a:rPr>
              <a:t></a:t>
            </a:r>
            <a:endParaRPr sz="2000">
              <a:latin typeface="Symbol"/>
              <a:cs typeface="Symbol"/>
            </a:endParaRPr>
          </a:p>
        </p:txBody>
      </p:sp>
      <p:sp>
        <p:nvSpPr>
          <p:cNvPr id="26" name="object 26"/>
          <p:cNvSpPr txBox="1"/>
          <p:nvPr/>
        </p:nvSpPr>
        <p:spPr>
          <a:xfrm>
            <a:off x="2110739" y="2235200"/>
            <a:ext cx="297180" cy="196215"/>
          </a:xfrm>
          <a:prstGeom prst="rect">
            <a:avLst/>
          </a:prstGeom>
        </p:spPr>
        <p:txBody>
          <a:bodyPr vert="horz" wrap="square" lIns="0" tIns="15240" rIns="0" bIns="0" rtlCol="0">
            <a:spAutoFit/>
          </a:bodyPr>
          <a:lstStyle/>
          <a:p>
            <a:pPr marL="12700">
              <a:lnSpc>
                <a:spcPct val="100000"/>
              </a:lnSpc>
              <a:spcBef>
                <a:spcPts val="120"/>
              </a:spcBef>
            </a:pPr>
            <a:r>
              <a:rPr sz="1100" i="1" spc="105" dirty="0">
                <a:latin typeface="Times New Roman"/>
                <a:cs typeface="Times New Roman"/>
              </a:rPr>
              <a:t>n</a:t>
            </a:r>
            <a:r>
              <a:rPr sz="1100" i="1" spc="-210" dirty="0">
                <a:latin typeface="Times New Roman"/>
                <a:cs typeface="Times New Roman"/>
              </a:rPr>
              <a:t> </a:t>
            </a:r>
            <a:r>
              <a:rPr sz="1100" spc="100" dirty="0">
                <a:latin typeface="Symbol"/>
                <a:cs typeface="Symbol"/>
              </a:rPr>
              <a:t></a:t>
            </a:r>
            <a:r>
              <a:rPr sz="1100" spc="100" dirty="0">
                <a:latin typeface="Times New Roman"/>
                <a:cs typeface="Times New Roman"/>
              </a:rPr>
              <a:t>1</a:t>
            </a:r>
            <a:endParaRPr sz="1100">
              <a:latin typeface="Times New Roman"/>
              <a:cs typeface="Times New Roman"/>
            </a:endParaRPr>
          </a:p>
        </p:txBody>
      </p:sp>
      <p:sp>
        <p:nvSpPr>
          <p:cNvPr id="27" name="object 27"/>
          <p:cNvSpPr txBox="1"/>
          <p:nvPr/>
        </p:nvSpPr>
        <p:spPr>
          <a:xfrm>
            <a:off x="2880360" y="1793239"/>
            <a:ext cx="563880" cy="612775"/>
          </a:xfrm>
          <a:prstGeom prst="rect">
            <a:avLst/>
          </a:prstGeom>
        </p:spPr>
        <p:txBody>
          <a:bodyPr vert="horz" wrap="square" lIns="0" tIns="13970" rIns="0" bIns="0" rtlCol="0">
            <a:spAutoFit/>
          </a:bodyPr>
          <a:lstStyle/>
          <a:p>
            <a:pPr marR="33655" algn="r">
              <a:lnSpc>
                <a:spcPct val="100000"/>
              </a:lnSpc>
              <a:spcBef>
                <a:spcPts val="110"/>
              </a:spcBef>
            </a:pPr>
            <a:r>
              <a:rPr sz="1100" i="1" spc="105" dirty="0">
                <a:latin typeface="Times New Roman"/>
                <a:cs typeface="Times New Roman"/>
              </a:rPr>
              <a:t>n </a:t>
            </a:r>
            <a:r>
              <a:rPr sz="1100" spc="110" dirty="0">
                <a:latin typeface="Symbol"/>
                <a:cs typeface="Symbol"/>
              </a:rPr>
              <a:t></a:t>
            </a:r>
            <a:r>
              <a:rPr sz="1100" spc="110" dirty="0">
                <a:latin typeface="Times New Roman"/>
                <a:cs typeface="Times New Roman"/>
              </a:rPr>
              <a:t>1</a:t>
            </a:r>
            <a:r>
              <a:rPr sz="1100" spc="-100" dirty="0">
                <a:latin typeface="Times New Roman"/>
                <a:cs typeface="Times New Roman"/>
              </a:rPr>
              <a:t> </a:t>
            </a:r>
            <a:r>
              <a:rPr sz="2850" spc="262" baseline="10233" dirty="0">
                <a:latin typeface="Times New Roman"/>
                <a:cs typeface="Times New Roman"/>
              </a:rPr>
              <a:t>1</a:t>
            </a:r>
            <a:endParaRPr sz="2850" baseline="10233">
              <a:latin typeface="Times New Roman"/>
              <a:cs typeface="Times New Roman"/>
            </a:endParaRPr>
          </a:p>
          <a:p>
            <a:pPr marR="30480" algn="r">
              <a:lnSpc>
                <a:spcPct val="100000"/>
              </a:lnSpc>
              <a:spcBef>
                <a:spcPts val="50"/>
              </a:spcBef>
            </a:pPr>
            <a:r>
              <a:rPr sz="1900" i="1" spc="175" dirty="0">
                <a:latin typeface="Times New Roman"/>
                <a:cs typeface="Times New Roman"/>
              </a:rPr>
              <a:t>n</a:t>
            </a:r>
            <a:endParaRPr sz="1900">
              <a:latin typeface="Times New Roman"/>
              <a:cs typeface="Times New Roman"/>
            </a:endParaRPr>
          </a:p>
        </p:txBody>
      </p:sp>
      <p:sp>
        <p:nvSpPr>
          <p:cNvPr id="28" name="object 28"/>
          <p:cNvSpPr/>
          <p:nvPr/>
        </p:nvSpPr>
        <p:spPr>
          <a:xfrm>
            <a:off x="5104129" y="2655570"/>
            <a:ext cx="83820" cy="260350"/>
          </a:xfrm>
          <a:custGeom>
            <a:avLst/>
            <a:gdLst/>
            <a:ahLst/>
            <a:cxnLst/>
            <a:rect l="l" t="t" r="r" b="b"/>
            <a:pathLst>
              <a:path w="83820" h="260350">
                <a:moveTo>
                  <a:pt x="83820" y="0"/>
                </a:moveTo>
                <a:lnTo>
                  <a:pt x="0" y="260350"/>
                </a:lnTo>
              </a:path>
            </a:pathLst>
          </a:custGeom>
          <a:ln w="11430">
            <a:solidFill>
              <a:srgbClr val="000000"/>
            </a:solidFill>
          </a:ln>
        </p:spPr>
        <p:txBody>
          <a:bodyPr wrap="square" lIns="0" tIns="0" rIns="0" bIns="0" rtlCol="0"/>
          <a:lstStyle/>
          <a:p>
            <a:endParaRPr/>
          </a:p>
        </p:txBody>
      </p:sp>
      <p:sp>
        <p:nvSpPr>
          <p:cNvPr id="29" name="object 29"/>
          <p:cNvSpPr/>
          <p:nvPr/>
        </p:nvSpPr>
        <p:spPr>
          <a:xfrm>
            <a:off x="5007609" y="3045460"/>
            <a:ext cx="82550" cy="260350"/>
          </a:xfrm>
          <a:custGeom>
            <a:avLst/>
            <a:gdLst/>
            <a:ahLst/>
            <a:cxnLst/>
            <a:rect l="l" t="t" r="r" b="b"/>
            <a:pathLst>
              <a:path w="82550" h="260350">
                <a:moveTo>
                  <a:pt x="82550" y="0"/>
                </a:moveTo>
                <a:lnTo>
                  <a:pt x="0" y="260350"/>
                </a:lnTo>
              </a:path>
            </a:pathLst>
          </a:custGeom>
          <a:ln w="11430">
            <a:solidFill>
              <a:srgbClr val="000000"/>
            </a:solidFill>
          </a:ln>
        </p:spPr>
        <p:txBody>
          <a:bodyPr wrap="square" lIns="0" tIns="0" rIns="0" bIns="0" rtlCol="0"/>
          <a:lstStyle/>
          <a:p>
            <a:endParaRPr/>
          </a:p>
        </p:txBody>
      </p:sp>
      <p:sp>
        <p:nvSpPr>
          <p:cNvPr id="30" name="object 30"/>
          <p:cNvSpPr txBox="1"/>
          <p:nvPr/>
        </p:nvSpPr>
        <p:spPr>
          <a:xfrm>
            <a:off x="4610100" y="3034029"/>
            <a:ext cx="154305" cy="337820"/>
          </a:xfrm>
          <a:prstGeom prst="rect">
            <a:avLst/>
          </a:prstGeom>
        </p:spPr>
        <p:txBody>
          <a:bodyPr vert="horz" wrap="square" lIns="0" tIns="12700" rIns="0" bIns="0" rtlCol="0">
            <a:spAutoFit/>
          </a:bodyPr>
          <a:lstStyle/>
          <a:p>
            <a:pPr marL="12700">
              <a:lnSpc>
                <a:spcPct val="100000"/>
              </a:lnSpc>
              <a:spcBef>
                <a:spcPts val="100"/>
              </a:spcBef>
            </a:pPr>
            <a:r>
              <a:rPr sz="2050" spc="-5" dirty="0">
                <a:latin typeface="Symbol"/>
                <a:cs typeface="Symbol"/>
              </a:rPr>
              <a:t></a:t>
            </a:r>
            <a:endParaRPr sz="2050">
              <a:latin typeface="Symbol"/>
              <a:cs typeface="Symbol"/>
            </a:endParaRPr>
          </a:p>
        </p:txBody>
      </p:sp>
      <p:sp>
        <p:nvSpPr>
          <p:cNvPr id="31" name="object 31"/>
          <p:cNvSpPr txBox="1"/>
          <p:nvPr/>
        </p:nvSpPr>
        <p:spPr>
          <a:xfrm>
            <a:off x="5654040" y="2506274"/>
            <a:ext cx="1165225" cy="805180"/>
          </a:xfrm>
          <a:prstGeom prst="rect">
            <a:avLst/>
          </a:prstGeom>
        </p:spPr>
        <p:txBody>
          <a:bodyPr vert="horz" wrap="square" lIns="0" tIns="12065" rIns="0" bIns="0" rtlCol="0">
            <a:spAutoFit/>
          </a:bodyPr>
          <a:lstStyle/>
          <a:p>
            <a:pPr marL="106680" marR="5080" indent="-93980">
              <a:lnSpc>
                <a:spcPct val="121800"/>
              </a:lnSpc>
              <a:spcBef>
                <a:spcPts val="95"/>
              </a:spcBef>
            </a:pPr>
            <a:r>
              <a:rPr sz="2050" spc="-5" dirty="0">
                <a:latin typeface="Symbol"/>
                <a:cs typeface="Symbol"/>
              </a:rPr>
              <a:t></a:t>
            </a:r>
            <a:r>
              <a:rPr sz="2050" spc="-5" dirty="0">
                <a:latin typeface="Times New Roman"/>
                <a:cs typeface="Times New Roman"/>
              </a:rPr>
              <a:t> </a:t>
            </a:r>
            <a:r>
              <a:rPr sz="2100" spc="-30" dirty="0">
                <a:latin typeface="Symbol"/>
                <a:cs typeface="Symbol"/>
              </a:rPr>
              <a:t></a:t>
            </a:r>
            <a:r>
              <a:rPr sz="2100" spc="-30" dirty="0">
                <a:latin typeface="Times New Roman"/>
                <a:cs typeface="Times New Roman"/>
              </a:rPr>
              <a:t> </a:t>
            </a:r>
            <a:r>
              <a:rPr sz="2050" spc="-5" dirty="0">
                <a:latin typeface="Symbol"/>
                <a:cs typeface="Symbol"/>
              </a:rPr>
              <a:t></a:t>
            </a:r>
            <a:r>
              <a:rPr sz="2050" spc="-5" dirty="0">
                <a:latin typeface="Times New Roman"/>
                <a:cs typeface="Times New Roman"/>
              </a:rPr>
              <a:t> </a:t>
            </a:r>
            <a:r>
              <a:rPr sz="2050" i="1" spc="-5" dirty="0">
                <a:latin typeface="Times New Roman"/>
                <a:cs typeface="Times New Roman"/>
              </a:rPr>
              <a:t>x </a:t>
            </a:r>
            <a:r>
              <a:rPr sz="2050" spc="-5" dirty="0">
                <a:latin typeface="Symbol"/>
                <a:cs typeface="Symbol"/>
              </a:rPr>
              <a:t></a:t>
            </a:r>
            <a:r>
              <a:rPr sz="2050" spc="-80" dirty="0">
                <a:latin typeface="Times New Roman"/>
                <a:cs typeface="Times New Roman"/>
              </a:rPr>
              <a:t> </a:t>
            </a:r>
            <a:r>
              <a:rPr sz="2050" spc="-5" dirty="0">
                <a:latin typeface="Times New Roman"/>
                <a:cs typeface="Times New Roman"/>
              </a:rPr>
              <a:t>0  0 </a:t>
            </a:r>
            <a:r>
              <a:rPr sz="2050" spc="-5" dirty="0">
                <a:latin typeface="Symbol"/>
                <a:cs typeface="Symbol"/>
              </a:rPr>
              <a:t></a:t>
            </a:r>
            <a:r>
              <a:rPr sz="2050" spc="-5" dirty="0">
                <a:latin typeface="Times New Roman"/>
                <a:cs typeface="Times New Roman"/>
              </a:rPr>
              <a:t> </a:t>
            </a:r>
            <a:r>
              <a:rPr sz="2050" i="1" spc="-5" dirty="0">
                <a:latin typeface="Times New Roman"/>
                <a:cs typeface="Times New Roman"/>
              </a:rPr>
              <a:t>x </a:t>
            </a:r>
            <a:r>
              <a:rPr sz="2050" spc="-5" dirty="0">
                <a:latin typeface="Symbol"/>
                <a:cs typeface="Symbol"/>
              </a:rPr>
              <a:t></a:t>
            </a:r>
            <a:r>
              <a:rPr sz="2050" spc="-254" dirty="0">
                <a:latin typeface="Times New Roman"/>
                <a:cs typeface="Times New Roman"/>
              </a:rPr>
              <a:t> </a:t>
            </a:r>
            <a:r>
              <a:rPr sz="2100" spc="-30" dirty="0">
                <a:latin typeface="Symbol"/>
                <a:cs typeface="Symbol"/>
              </a:rPr>
              <a:t></a:t>
            </a:r>
            <a:endParaRPr sz="2100">
              <a:latin typeface="Symbol"/>
              <a:cs typeface="Symbol"/>
            </a:endParaRPr>
          </a:p>
        </p:txBody>
      </p:sp>
      <p:sp>
        <p:nvSpPr>
          <p:cNvPr id="32" name="object 32"/>
          <p:cNvSpPr txBox="1"/>
          <p:nvPr/>
        </p:nvSpPr>
        <p:spPr>
          <a:xfrm>
            <a:off x="2240279" y="2617470"/>
            <a:ext cx="133985" cy="207010"/>
          </a:xfrm>
          <a:prstGeom prst="rect">
            <a:avLst/>
          </a:prstGeom>
        </p:spPr>
        <p:txBody>
          <a:bodyPr vert="horz" wrap="square" lIns="0" tIns="11430" rIns="0" bIns="0" rtlCol="0">
            <a:spAutoFit/>
          </a:bodyPr>
          <a:lstStyle/>
          <a:p>
            <a:pPr marL="12700">
              <a:lnSpc>
                <a:spcPct val="100000"/>
              </a:lnSpc>
              <a:spcBef>
                <a:spcPts val="90"/>
              </a:spcBef>
            </a:pPr>
            <a:r>
              <a:rPr sz="1200" spc="-5" dirty="0">
                <a:latin typeface="Symbol"/>
                <a:cs typeface="Symbol"/>
              </a:rPr>
              <a:t></a:t>
            </a:r>
            <a:endParaRPr sz="1200">
              <a:latin typeface="Symbol"/>
              <a:cs typeface="Symbol"/>
            </a:endParaRPr>
          </a:p>
        </p:txBody>
      </p:sp>
      <p:sp>
        <p:nvSpPr>
          <p:cNvPr id="33" name="object 33"/>
          <p:cNvSpPr txBox="1"/>
          <p:nvPr/>
        </p:nvSpPr>
        <p:spPr>
          <a:xfrm>
            <a:off x="2461260" y="2963896"/>
            <a:ext cx="2915285" cy="349250"/>
          </a:xfrm>
          <a:prstGeom prst="rect">
            <a:avLst/>
          </a:prstGeom>
        </p:spPr>
        <p:txBody>
          <a:bodyPr vert="horz" wrap="square" lIns="0" tIns="15240" rIns="0" bIns="0" rtlCol="0">
            <a:spAutoFit/>
          </a:bodyPr>
          <a:lstStyle/>
          <a:p>
            <a:pPr marL="38100">
              <a:lnSpc>
                <a:spcPct val="100000"/>
              </a:lnSpc>
              <a:spcBef>
                <a:spcPts val="120"/>
              </a:spcBef>
              <a:tabLst>
                <a:tab pos="2160905" algn="l"/>
                <a:tab pos="2649855" algn="l"/>
              </a:tabLst>
            </a:pPr>
            <a:r>
              <a:rPr sz="2050" spc="15" dirty="0">
                <a:latin typeface="Times New Roman"/>
                <a:cs typeface="Times New Roman"/>
              </a:rPr>
              <a:t>2</a:t>
            </a:r>
            <a:r>
              <a:rPr sz="2050" i="1" spc="15" dirty="0">
                <a:latin typeface="Times New Roman"/>
                <a:cs typeface="Times New Roman"/>
              </a:rPr>
              <a:t>n</a:t>
            </a:r>
            <a:r>
              <a:rPr sz="2050" i="1" spc="-110" dirty="0">
                <a:latin typeface="Times New Roman"/>
                <a:cs typeface="Times New Roman"/>
              </a:rPr>
              <a:t> </a:t>
            </a:r>
            <a:r>
              <a:rPr sz="2050" spc="-5" dirty="0">
                <a:latin typeface="Symbol"/>
                <a:cs typeface="Symbol"/>
              </a:rPr>
              <a:t></a:t>
            </a:r>
            <a:r>
              <a:rPr sz="2050" spc="-300" dirty="0">
                <a:latin typeface="Times New Roman"/>
                <a:cs typeface="Times New Roman"/>
              </a:rPr>
              <a:t> </a:t>
            </a:r>
            <a:r>
              <a:rPr sz="2050" spc="-5" dirty="0">
                <a:latin typeface="Times New Roman"/>
                <a:cs typeface="Times New Roman"/>
              </a:rPr>
              <a:t>1	</a:t>
            </a:r>
            <a:r>
              <a:rPr sz="3075" spc="-7" baseline="33875" dirty="0">
                <a:latin typeface="Symbol"/>
                <a:cs typeface="Symbol"/>
              </a:rPr>
              <a:t></a:t>
            </a:r>
            <a:r>
              <a:rPr sz="3075" spc="165" baseline="33875" dirty="0">
                <a:latin typeface="Times New Roman"/>
                <a:cs typeface="Times New Roman"/>
              </a:rPr>
              <a:t> </a:t>
            </a:r>
            <a:r>
              <a:rPr sz="2100" spc="-30" dirty="0">
                <a:latin typeface="Symbol"/>
                <a:cs typeface="Symbol"/>
              </a:rPr>
              <a:t></a:t>
            </a:r>
            <a:r>
              <a:rPr sz="2100" spc="-30" dirty="0">
                <a:latin typeface="Times New Roman"/>
                <a:cs typeface="Times New Roman"/>
              </a:rPr>
              <a:t>	</a:t>
            </a:r>
            <a:r>
              <a:rPr sz="2050" spc="70" dirty="0">
                <a:latin typeface="Times New Roman"/>
                <a:cs typeface="Times New Roman"/>
              </a:rPr>
              <a:t>4,</a:t>
            </a:r>
            <a:endParaRPr sz="2050">
              <a:latin typeface="Times New Roman"/>
              <a:cs typeface="Times New Roman"/>
            </a:endParaRPr>
          </a:p>
        </p:txBody>
      </p:sp>
      <p:sp>
        <p:nvSpPr>
          <p:cNvPr id="34" name="object 34"/>
          <p:cNvSpPr txBox="1"/>
          <p:nvPr/>
        </p:nvSpPr>
        <p:spPr>
          <a:xfrm>
            <a:off x="2444750" y="2763236"/>
            <a:ext cx="3016885" cy="349250"/>
          </a:xfrm>
          <a:prstGeom prst="rect">
            <a:avLst/>
          </a:prstGeom>
        </p:spPr>
        <p:txBody>
          <a:bodyPr vert="horz" wrap="square" lIns="0" tIns="15240" rIns="0" bIns="0" rtlCol="0">
            <a:spAutoFit/>
          </a:bodyPr>
          <a:lstStyle/>
          <a:p>
            <a:pPr marL="38100">
              <a:lnSpc>
                <a:spcPct val="100000"/>
              </a:lnSpc>
              <a:spcBef>
                <a:spcPts val="120"/>
              </a:spcBef>
              <a:tabLst>
                <a:tab pos="283845" algn="l"/>
                <a:tab pos="659765" algn="l"/>
                <a:tab pos="2764155" algn="l"/>
              </a:tabLst>
            </a:pPr>
            <a:r>
              <a:rPr sz="3075" u="sng" spc="-7" baseline="33875" dirty="0">
                <a:uFill>
                  <a:solidFill>
                    <a:srgbClr val="000000"/>
                  </a:solidFill>
                </a:uFill>
                <a:latin typeface="Times New Roman"/>
                <a:cs typeface="Times New Roman"/>
              </a:rPr>
              <a:t> 	1	</a:t>
            </a:r>
            <a:r>
              <a:rPr sz="2050" spc="10" dirty="0">
                <a:latin typeface="Times New Roman"/>
                <a:cs typeface="Times New Roman"/>
              </a:rPr>
              <a:t>sin(2</a:t>
            </a:r>
            <a:r>
              <a:rPr sz="2050" i="1" spc="10" dirty="0">
                <a:latin typeface="Times New Roman"/>
                <a:cs typeface="Times New Roman"/>
              </a:rPr>
              <a:t>n </a:t>
            </a:r>
            <a:r>
              <a:rPr sz="2050" spc="-5" dirty="0">
                <a:latin typeface="Symbol"/>
                <a:cs typeface="Symbol"/>
              </a:rPr>
              <a:t></a:t>
            </a:r>
            <a:r>
              <a:rPr sz="2050" spc="-395" dirty="0">
                <a:latin typeface="Times New Roman"/>
                <a:cs typeface="Times New Roman"/>
              </a:rPr>
              <a:t> </a:t>
            </a:r>
            <a:r>
              <a:rPr sz="2050" spc="-10" dirty="0">
                <a:latin typeface="Times New Roman"/>
                <a:cs typeface="Times New Roman"/>
              </a:rPr>
              <a:t>1)</a:t>
            </a:r>
            <a:r>
              <a:rPr sz="2050" i="1" spc="-10" dirty="0">
                <a:latin typeface="Times New Roman"/>
                <a:cs typeface="Times New Roman"/>
              </a:rPr>
              <a:t>x </a:t>
            </a:r>
            <a:r>
              <a:rPr sz="2050" spc="-5" dirty="0">
                <a:latin typeface="Symbol"/>
                <a:cs typeface="Symbol"/>
              </a:rPr>
              <a:t></a:t>
            </a:r>
            <a:r>
              <a:rPr sz="2050" spc="-5" dirty="0">
                <a:latin typeface="Times New Roman"/>
                <a:cs typeface="Times New Roman"/>
              </a:rPr>
              <a:t> </a:t>
            </a:r>
            <a:r>
              <a:rPr sz="3075" baseline="36585" dirty="0">
                <a:latin typeface="Symbol"/>
                <a:cs typeface="Symbol"/>
              </a:rPr>
              <a:t></a:t>
            </a:r>
            <a:r>
              <a:rPr sz="3075" baseline="40650" dirty="0">
                <a:latin typeface="Symbol"/>
                <a:cs typeface="Symbol"/>
              </a:rPr>
              <a:t></a:t>
            </a:r>
            <a:r>
              <a:rPr sz="3075" spc="-382" baseline="40650" dirty="0">
                <a:latin typeface="Times New Roman"/>
                <a:cs typeface="Times New Roman"/>
              </a:rPr>
              <a:t> </a:t>
            </a:r>
            <a:r>
              <a:rPr sz="3150" spc="-44" baseline="39682" dirty="0">
                <a:latin typeface="Symbol"/>
                <a:cs typeface="Symbol"/>
              </a:rPr>
              <a:t></a:t>
            </a:r>
            <a:r>
              <a:rPr sz="3150" spc="-44" baseline="39682" dirty="0">
                <a:latin typeface="Times New Roman"/>
                <a:cs typeface="Times New Roman"/>
              </a:rPr>
              <a:t>	</a:t>
            </a:r>
            <a:r>
              <a:rPr sz="3075" spc="104" baseline="40650" dirty="0">
                <a:latin typeface="Times New Roman"/>
                <a:cs typeface="Times New Roman"/>
              </a:rPr>
              <a:t>4,</a:t>
            </a:r>
            <a:endParaRPr sz="3075" baseline="40650">
              <a:latin typeface="Times New Roman"/>
              <a:cs typeface="Times New Roman"/>
            </a:endParaRPr>
          </a:p>
        </p:txBody>
      </p:sp>
      <p:sp>
        <p:nvSpPr>
          <p:cNvPr id="35" name="object 35"/>
          <p:cNvSpPr txBox="1"/>
          <p:nvPr/>
        </p:nvSpPr>
        <p:spPr>
          <a:xfrm>
            <a:off x="2157729" y="2703830"/>
            <a:ext cx="304165" cy="633730"/>
          </a:xfrm>
          <a:prstGeom prst="rect">
            <a:avLst/>
          </a:prstGeom>
        </p:spPr>
        <p:txBody>
          <a:bodyPr vert="horz" wrap="square" lIns="0" tIns="15240" rIns="0" bIns="0" rtlCol="0">
            <a:spAutoFit/>
          </a:bodyPr>
          <a:lstStyle/>
          <a:p>
            <a:pPr marL="12700">
              <a:lnSpc>
                <a:spcPts val="3495"/>
              </a:lnSpc>
              <a:spcBef>
                <a:spcPts val="120"/>
              </a:spcBef>
            </a:pPr>
            <a:r>
              <a:rPr sz="3050" spc="15" dirty="0">
                <a:latin typeface="Symbol"/>
                <a:cs typeface="Symbol"/>
              </a:rPr>
              <a:t></a:t>
            </a:r>
            <a:endParaRPr sz="3050">
              <a:latin typeface="Symbol"/>
              <a:cs typeface="Symbol"/>
            </a:endParaRPr>
          </a:p>
          <a:p>
            <a:pPr marL="22225">
              <a:lnSpc>
                <a:spcPts val="1275"/>
              </a:lnSpc>
            </a:pPr>
            <a:r>
              <a:rPr sz="1200" i="1" spc="-5" dirty="0">
                <a:latin typeface="Times New Roman"/>
                <a:cs typeface="Times New Roman"/>
              </a:rPr>
              <a:t>n</a:t>
            </a:r>
            <a:r>
              <a:rPr sz="1200" i="1" spc="-229" dirty="0">
                <a:latin typeface="Times New Roman"/>
                <a:cs typeface="Times New Roman"/>
              </a:rPr>
              <a:t> </a:t>
            </a:r>
            <a:r>
              <a:rPr sz="1200" spc="35" dirty="0">
                <a:latin typeface="Symbol"/>
                <a:cs typeface="Symbol"/>
              </a:rPr>
              <a:t></a:t>
            </a:r>
            <a:r>
              <a:rPr sz="1200" spc="35" dirty="0">
                <a:latin typeface="Times New Roman"/>
                <a:cs typeface="Times New Roman"/>
              </a:rPr>
              <a:t>0</a:t>
            </a:r>
            <a:endParaRPr sz="1200">
              <a:latin typeface="Times New Roman"/>
              <a:cs typeface="Times New Roman"/>
            </a:endParaRPr>
          </a:p>
        </p:txBody>
      </p:sp>
      <p:sp>
        <p:nvSpPr>
          <p:cNvPr id="36" name="object 36"/>
          <p:cNvSpPr/>
          <p:nvPr/>
        </p:nvSpPr>
        <p:spPr>
          <a:xfrm>
            <a:off x="2479039" y="3915409"/>
            <a:ext cx="158750" cy="0"/>
          </a:xfrm>
          <a:custGeom>
            <a:avLst/>
            <a:gdLst/>
            <a:ahLst/>
            <a:cxnLst/>
            <a:rect l="l" t="t" r="r" b="b"/>
            <a:pathLst>
              <a:path w="158750">
                <a:moveTo>
                  <a:pt x="0" y="0"/>
                </a:moveTo>
                <a:lnTo>
                  <a:pt x="158750" y="0"/>
                </a:lnTo>
              </a:path>
            </a:pathLst>
          </a:custGeom>
          <a:ln w="10160">
            <a:solidFill>
              <a:srgbClr val="000000"/>
            </a:solidFill>
          </a:ln>
        </p:spPr>
        <p:txBody>
          <a:bodyPr wrap="square" lIns="0" tIns="0" rIns="0" bIns="0" rtlCol="0"/>
          <a:lstStyle/>
          <a:p>
            <a:endParaRPr/>
          </a:p>
        </p:txBody>
      </p:sp>
      <p:sp>
        <p:nvSpPr>
          <p:cNvPr id="37" name="object 37"/>
          <p:cNvSpPr/>
          <p:nvPr/>
        </p:nvSpPr>
        <p:spPr>
          <a:xfrm>
            <a:off x="4612640" y="3577590"/>
            <a:ext cx="220979" cy="337820"/>
          </a:xfrm>
          <a:custGeom>
            <a:avLst/>
            <a:gdLst/>
            <a:ahLst/>
            <a:cxnLst/>
            <a:rect l="l" t="t" r="r" b="b"/>
            <a:pathLst>
              <a:path w="220979" h="337820">
                <a:moveTo>
                  <a:pt x="26670" y="0"/>
                </a:moveTo>
                <a:lnTo>
                  <a:pt x="26670" y="309880"/>
                </a:lnTo>
              </a:path>
              <a:path w="220979" h="337820">
                <a:moveTo>
                  <a:pt x="194310" y="0"/>
                </a:moveTo>
                <a:lnTo>
                  <a:pt x="194310" y="309880"/>
                </a:lnTo>
              </a:path>
              <a:path w="220979" h="337820">
                <a:moveTo>
                  <a:pt x="0" y="337820"/>
                </a:moveTo>
                <a:lnTo>
                  <a:pt x="220980" y="337820"/>
                </a:lnTo>
              </a:path>
            </a:pathLst>
          </a:custGeom>
          <a:ln w="10160">
            <a:solidFill>
              <a:srgbClr val="000000"/>
            </a:solidFill>
          </a:ln>
        </p:spPr>
        <p:txBody>
          <a:bodyPr wrap="square" lIns="0" tIns="0" rIns="0" bIns="0" rtlCol="0"/>
          <a:lstStyle/>
          <a:p>
            <a:endParaRPr/>
          </a:p>
        </p:txBody>
      </p:sp>
      <p:sp>
        <p:nvSpPr>
          <p:cNvPr id="38" name="object 38"/>
          <p:cNvSpPr txBox="1"/>
          <p:nvPr/>
        </p:nvSpPr>
        <p:spPr>
          <a:xfrm>
            <a:off x="5335270" y="3698187"/>
            <a:ext cx="1150620" cy="347345"/>
          </a:xfrm>
          <a:prstGeom prst="rect">
            <a:avLst/>
          </a:prstGeom>
        </p:spPr>
        <p:txBody>
          <a:bodyPr vert="horz" wrap="square" lIns="0" tIns="13970" rIns="0" bIns="0" rtlCol="0">
            <a:spAutoFit/>
          </a:bodyPr>
          <a:lstStyle/>
          <a:p>
            <a:pPr marL="12700">
              <a:lnSpc>
                <a:spcPct val="100000"/>
              </a:lnSpc>
              <a:spcBef>
                <a:spcPts val="110"/>
              </a:spcBef>
            </a:pPr>
            <a:r>
              <a:rPr sz="2050" spc="-20" dirty="0">
                <a:latin typeface="Symbol"/>
                <a:cs typeface="Symbol"/>
              </a:rPr>
              <a:t></a:t>
            </a:r>
            <a:r>
              <a:rPr sz="2050" spc="-20" dirty="0">
                <a:latin typeface="Times New Roman"/>
                <a:cs typeface="Times New Roman"/>
              </a:rPr>
              <a:t> </a:t>
            </a:r>
            <a:r>
              <a:rPr sz="2100" spc="-50" dirty="0">
                <a:latin typeface="Symbol"/>
                <a:cs typeface="Symbol"/>
              </a:rPr>
              <a:t></a:t>
            </a:r>
            <a:r>
              <a:rPr sz="2100" spc="-50" dirty="0">
                <a:latin typeface="Times New Roman"/>
                <a:cs typeface="Times New Roman"/>
              </a:rPr>
              <a:t> </a:t>
            </a:r>
            <a:r>
              <a:rPr sz="2050" spc="-20" dirty="0">
                <a:latin typeface="Symbol"/>
                <a:cs typeface="Symbol"/>
              </a:rPr>
              <a:t></a:t>
            </a:r>
            <a:r>
              <a:rPr sz="2050" spc="-20" dirty="0">
                <a:latin typeface="Times New Roman"/>
                <a:cs typeface="Times New Roman"/>
              </a:rPr>
              <a:t> </a:t>
            </a:r>
            <a:r>
              <a:rPr sz="2050" i="1" spc="-10" dirty="0">
                <a:latin typeface="Times New Roman"/>
                <a:cs typeface="Times New Roman"/>
              </a:rPr>
              <a:t>x </a:t>
            </a:r>
            <a:r>
              <a:rPr sz="2050" spc="-20" dirty="0">
                <a:latin typeface="Symbol"/>
                <a:cs typeface="Symbol"/>
              </a:rPr>
              <a:t></a:t>
            </a:r>
            <a:r>
              <a:rPr sz="2050" spc="-145" dirty="0">
                <a:latin typeface="Times New Roman"/>
                <a:cs typeface="Times New Roman"/>
              </a:rPr>
              <a:t> </a:t>
            </a:r>
            <a:r>
              <a:rPr sz="2100" spc="-50" dirty="0">
                <a:latin typeface="Symbol"/>
                <a:cs typeface="Symbol"/>
              </a:rPr>
              <a:t></a:t>
            </a:r>
            <a:endParaRPr sz="2100">
              <a:latin typeface="Symbol"/>
              <a:cs typeface="Symbol"/>
            </a:endParaRPr>
          </a:p>
        </p:txBody>
      </p:sp>
      <p:sp>
        <p:nvSpPr>
          <p:cNvPr id="39" name="object 39"/>
          <p:cNvSpPr txBox="1"/>
          <p:nvPr/>
        </p:nvSpPr>
        <p:spPr>
          <a:xfrm>
            <a:off x="4925059" y="3770629"/>
            <a:ext cx="123825" cy="336550"/>
          </a:xfrm>
          <a:prstGeom prst="rect">
            <a:avLst/>
          </a:prstGeom>
        </p:spPr>
        <p:txBody>
          <a:bodyPr vert="horz" wrap="square" lIns="0" tIns="11430" rIns="0" bIns="0" rtlCol="0">
            <a:spAutoFit/>
          </a:bodyPr>
          <a:lstStyle/>
          <a:p>
            <a:pPr marL="12700">
              <a:lnSpc>
                <a:spcPct val="100000"/>
              </a:lnSpc>
              <a:spcBef>
                <a:spcPts val="90"/>
              </a:spcBef>
            </a:pPr>
            <a:r>
              <a:rPr sz="2050" spc="-15" dirty="0">
                <a:latin typeface="Symbol"/>
                <a:cs typeface="Symbol"/>
              </a:rPr>
              <a:t></a:t>
            </a:r>
            <a:endParaRPr sz="2050">
              <a:latin typeface="Symbol"/>
              <a:cs typeface="Symbol"/>
            </a:endParaRPr>
          </a:p>
        </p:txBody>
      </p:sp>
      <p:sp>
        <p:nvSpPr>
          <p:cNvPr id="40" name="object 40"/>
          <p:cNvSpPr txBox="1"/>
          <p:nvPr/>
        </p:nvSpPr>
        <p:spPr>
          <a:xfrm>
            <a:off x="3950970" y="3770629"/>
            <a:ext cx="123825" cy="336550"/>
          </a:xfrm>
          <a:prstGeom prst="rect">
            <a:avLst/>
          </a:prstGeom>
        </p:spPr>
        <p:txBody>
          <a:bodyPr vert="horz" wrap="square" lIns="0" tIns="11430" rIns="0" bIns="0" rtlCol="0">
            <a:spAutoFit/>
          </a:bodyPr>
          <a:lstStyle/>
          <a:p>
            <a:pPr marL="12700">
              <a:lnSpc>
                <a:spcPct val="100000"/>
              </a:lnSpc>
              <a:spcBef>
                <a:spcPts val="90"/>
              </a:spcBef>
            </a:pPr>
            <a:r>
              <a:rPr sz="2050" spc="-15" dirty="0">
                <a:latin typeface="Symbol"/>
                <a:cs typeface="Symbol"/>
              </a:rPr>
              <a:t></a:t>
            </a:r>
            <a:endParaRPr sz="2050">
              <a:latin typeface="Symbol"/>
              <a:cs typeface="Symbol"/>
            </a:endParaRPr>
          </a:p>
        </p:txBody>
      </p:sp>
      <p:sp>
        <p:nvSpPr>
          <p:cNvPr id="41" name="object 41"/>
          <p:cNvSpPr txBox="1"/>
          <p:nvPr/>
        </p:nvSpPr>
        <p:spPr>
          <a:xfrm>
            <a:off x="3950970" y="3981450"/>
            <a:ext cx="1097915" cy="336550"/>
          </a:xfrm>
          <a:prstGeom prst="rect">
            <a:avLst/>
          </a:prstGeom>
        </p:spPr>
        <p:txBody>
          <a:bodyPr vert="horz" wrap="square" lIns="0" tIns="11430" rIns="0" bIns="0" rtlCol="0">
            <a:spAutoFit/>
          </a:bodyPr>
          <a:lstStyle/>
          <a:p>
            <a:pPr marL="12700">
              <a:lnSpc>
                <a:spcPct val="100000"/>
              </a:lnSpc>
              <a:spcBef>
                <a:spcPts val="90"/>
              </a:spcBef>
              <a:tabLst>
                <a:tab pos="986155" algn="l"/>
              </a:tabLst>
            </a:pPr>
            <a:r>
              <a:rPr sz="2050" spc="-15" dirty="0">
                <a:latin typeface="Symbol"/>
                <a:cs typeface="Symbol"/>
              </a:rPr>
              <a:t></a:t>
            </a:r>
            <a:r>
              <a:rPr sz="2050" spc="-15" dirty="0">
                <a:latin typeface="Times New Roman"/>
                <a:cs typeface="Times New Roman"/>
              </a:rPr>
              <a:t>	</a:t>
            </a:r>
            <a:r>
              <a:rPr sz="2050" spc="-15" dirty="0">
                <a:latin typeface="Symbol"/>
                <a:cs typeface="Symbol"/>
              </a:rPr>
              <a:t></a:t>
            </a:r>
            <a:endParaRPr sz="2050">
              <a:latin typeface="Symbol"/>
              <a:cs typeface="Symbol"/>
            </a:endParaRPr>
          </a:p>
        </p:txBody>
      </p:sp>
      <p:sp>
        <p:nvSpPr>
          <p:cNvPr id="42" name="object 42"/>
          <p:cNvSpPr txBox="1"/>
          <p:nvPr/>
        </p:nvSpPr>
        <p:spPr>
          <a:xfrm>
            <a:off x="3950970" y="3522979"/>
            <a:ext cx="123825" cy="336550"/>
          </a:xfrm>
          <a:prstGeom prst="rect">
            <a:avLst/>
          </a:prstGeom>
        </p:spPr>
        <p:txBody>
          <a:bodyPr vert="horz" wrap="square" lIns="0" tIns="11430" rIns="0" bIns="0" rtlCol="0">
            <a:spAutoFit/>
          </a:bodyPr>
          <a:lstStyle/>
          <a:p>
            <a:pPr marL="12700">
              <a:lnSpc>
                <a:spcPct val="100000"/>
              </a:lnSpc>
              <a:spcBef>
                <a:spcPts val="90"/>
              </a:spcBef>
            </a:pPr>
            <a:r>
              <a:rPr sz="2050" spc="-15" dirty="0">
                <a:latin typeface="Symbol"/>
                <a:cs typeface="Symbol"/>
              </a:rPr>
              <a:t></a:t>
            </a:r>
            <a:endParaRPr sz="2050">
              <a:latin typeface="Symbol"/>
              <a:cs typeface="Symbol"/>
            </a:endParaRPr>
          </a:p>
        </p:txBody>
      </p:sp>
      <p:sp>
        <p:nvSpPr>
          <p:cNvPr id="43" name="object 43"/>
          <p:cNvSpPr txBox="1"/>
          <p:nvPr/>
        </p:nvSpPr>
        <p:spPr>
          <a:xfrm>
            <a:off x="4660900" y="3525520"/>
            <a:ext cx="387985" cy="336550"/>
          </a:xfrm>
          <a:prstGeom prst="rect">
            <a:avLst/>
          </a:prstGeom>
        </p:spPr>
        <p:txBody>
          <a:bodyPr vert="horz" wrap="square" lIns="0" tIns="11430" rIns="0" bIns="0" rtlCol="0">
            <a:spAutoFit/>
          </a:bodyPr>
          <a:lstStyle/>
          <a:p>
            <a:pPr marL="12700">
              <a:lnSpc>
                <a:spcPct val="100000"/>
              </a:lnSpc>
              <a:spcBef>
                <a:spcPts val="90"/>
              </a:spcBef>
              <a:tabLst>
                <a:tab pos="276225" algn="l"/>
              </a:tabLst>
            </a:pPr>
            <a:r>
              <a:rPr sz="2050" i="1" spc="-10" dirty="0">
                <a:latin typeface="Times New Roman"/>
                <a:cs typeface="Times New Roman"/>
              </a:rPr>
              <a:t>x	</a:t>
            </a:r>
            <a:r>
              <a:rPr sz="2050" spc="-15" dirty="0">
                <a:latin typeface="Symbol"/>
                <a:cs typeface="Symbol"/>
              </a:rPr>
              <a:t></a:t>
            </a:r>
            <a:endParaRPr sz="2050">
              <a:latin typeface="Symbol"/>
              <a:cs typeface="Symbol"/>
            </a:endParaRPr>
          </a:p>
        </p:txBody>
      </p:sp>
      <p:sp>
        <p:nvSpPr>
          <p:cNvPr id="44" name="object 44"/>
          <p:cNvSpPr txBox="1"/>
          <p:nvPr/>
        </p:nvSpPr>
        <p:spPr>
          <a:xfrm>
            <a:off x="2239010" y="3553459"/>
            <a:ext cx="132080" cy="207010"/>
          </a:xfrm>
          <a:prstGeom prst="rect">
            <a:avLst/>
          </a:prstGeom>
        </p:spPr>
        <p:txBody>
          <a:bodyPr vert="horz" wrap="square" lIns="0" tIns="11430" rIns="0" bIns="0" rtlCol="0">
            <a:spAutoFit/>
          </a:bodyPr>
          <a:lstStyle/>
          <a:p>
            <a:pPr marL="12700">
              <a:lnSpc>
                <a:spcPct val="100000"/>
              </a:lnSpc>
              <a:spcBef>
                <a:spcPts val="90"/>
              </a:spcBef>
            </a:pPr>
            <a:r>
              <a:rPr sz="1200" spc="-20" dirty="0">
                <a:latin typeface="Symbol"/>
                <a:cs typeface="Symbol"/>
              </a:rPr>
              <a:t></a:t>
            </a:r>
            <a:endParaRPr sz="1200">
              <a:latin typeface="Symbol"/>
              <a:cs typeface="Symbol"/>
            </a:endParaRPr>
          </a:p>
        </p:txBody>
      </p:sp>
      <p:sp>
        <p:nvSpPr>
          <p:cNvPr id="45" name="object 45"/>
          <p:cNvSpPr txBox="1"/>
          <p:nvPr/>
        </p:nvSpPr>
        <p:spPr>
          <a:xfrm>
            <a:off x="2157729" y="3638550"/>
            <a:ext cx="299720" cy="631190"/>
          </a:xfrm>
          <a:prstGeom prst="rect">
            <a:avLst/>
          </a:prstGeom>
        </p:spPr>
        <p:txBody>
          <a:bodyPr vert="horz" wrap="square" lIns="0" tIns="13970" rIns="0" bIns="0" rtlCol="0">
            <a:spAutoFit/>
          </a:bodyPr>
          <a:lstStyle/>
          <a:p>
            <a:pPr marL="12700">
              <a:lnSpc>
                <a:spcPts val="3490"/>
              </a:lnSpc>
              <a:spcBef>
                <a:spcPts val="110"/>
              </a:spcBef>
            </a:pPr>
            <a:r>
              <a:rPr sz="3050" spc="-20" dirty="0">
                <a:latin typeface="Symbol"/>
                <a:cs typeface="Symbol"/>
              </a:rPr>
              <a:t></a:t>
            </a:r>
            <a:endParaRPr sz="3050">
              <a:latin typeface="Symbol"/>
              <a:cs typeface="Symbol"/>
            </a:endParaRPr>
          </a:p>
          <a:p>
            <a:pPr marL="33655">
              <a:lnSpc>
                <a:spcPts val="1270"/>
              </a:lnSpc>
            </a:pPr>
            <a:r>
              <a:rPr sz="1200" i="1" spc="-10" dirty="0">
                <a:latin typeface="Times New Roman"/>
                <a:cs typeface="Times New Roman"/>
              </a:rPr>
              <a:t>n</a:t>
            </a:r>
            <a:r>
              <a:rPr sz="1200" i="1" spc="-225" dirty="0">
                <a:latin typeface="Times New Roman"/>
                <a:cs typeface="Times New Roman"/>
              </a:rPr>
              <a:t> </a:t>
            </a:r>
            <a:r>
              <a:rPr sz="1200" spc="-20" dirty="0">
                <a:latin typeface="Symbol"/>
                <a:cs typeface="Symbol"/>
              </a:rPr>
              <a:t></a:t>
            </a:r>
            <a:r>
              <a:rPr sz="1200" spc="-20" dirty="0">
                <a:latin typeface="Times New Roman"/>
                <a:cs typeface="Times New Roman"/>
              </a:rPr>
              <a:t>1</a:t>
            </a:r>
            <a:endParaRPr sz="1200">
              <a:latin typeface="Times New Roman"/>
              <a:cs typeface="Times New Roman"/>
            </a:endParaRPr>
          </a:p>
        </p:txBody>
      </p:sp>
      <p:sp>
        <p:nvSpPr>
          <p:cNvPr id="46" name="object 46"/>
          <p:cNvSpPr txBox="1"/>
          <p:nvPr/>
        </p:nvSpPr>
        <p:spPr>
          <a:xfrm>
            <a:off x="2480310" y="3498595"/>
            <a:ext cx="158115" cy="744220"/>
          </a:xfrm>
          <a:prstGeom prst="rect">
            <a:avLst/>
          </a:prstGeom>
        </p:spPr>
        <p:txBody>
          <a:bodyPr vert="horz" wrap="square" lIns="0" tIns="59690" rIns="0" bIns="0" rtlCol="0">
            <a:spAutoFit/>
          </a:bodyPr>
          <a:lstStyle/>
          <a:p>
            <a:pPr marL="12700">
              <a:lnSpc>
                <a:spcPct val="100000"/>
              </a:lnSpc>
              <a:spcBef>
                <a:spcPts val="470"/>
              </a:spcBef>
            </a:pPr>
            <a:r>
              <a:rPr sz="2050" spc="-15" dirty="0">
                <a:latin typeface="Times New Roman"/>
                <a:cs typeface="Times New Roman"/>
              </a:rPr>
              <a:t>1</a:t>
            </a:r>
            <a:endParaRPr sz="2050">
              <a:latin typeface="Times New Roman"/>
              <a:cs typeface="Times New Roman"/>
            </a:endParaRPr>
          </a:p>
          <a:p>
            <a:pPr marL="15875">
              <a:lnSpc>
                <a:spcPct val="100000"/>
              </a:lnSpc>
              <a:spcBef>
                <a:spcPts val="370"/>
              </a:spcBef>
            </a:pPr>
            <a:r>
              <a:rPr sz="2050" i="1" spc="-15" dirty="0">
                <a:latin typeface="Times New Roman"/>
                <a:cs typeface="Times New Roman"/>
              </a:rPr>
              <a:t>n</a:t>
            </a:r>
            <a:endParaRPr sz="2050">
              <a:latin typeface="Times New Roman"/>
              <a:cs typeface="Times New Roman"/>
            </a:endParaRPr>
          </a:p>
        </p:txBody>
      </p:sp>
      <p:sp>
        <p:nvSpPr>
          <p:cNvPr id="47" name="object 47"/>
          <p:cNvSpPr txBox="1"/>
          <p:nvPr/>
        </p:nvSpPr>
        <p:spPr>
          <a:xfrm>
            <a:off x="4650740" y="3906520"/>
            <a:ext cx="154305" cy="336550"/>
          </a:xfrm>
          <a:prstGeom prst="rect">
            <a:avLst/>
          </a:prstGeom>
        </p:spPr>
        <p:txBody>
          <a:bodyPr vert="horz" wrap="square" lIns="0" tIns="11430" rIns="0" bIns="0" rtlCol="0">
            <a:spAutoFit/>
          </a:bodyPr>
          <a:lstStyle/>
          <a:p>
            <a:pPr marL="12700">
              <a:lnSpc>
                <a:spcPct val="100000"/>
              </a:lnSpc>
              <a:spcBef>
                <a:spcPts val="90"/>
              </a:spcBef>
            </a:pPr>
            <a:r>
              <a:rPr sz="2050" spc="-15" dirty="0">
                <a:latin typeface="Times New Roman"/>
                <a:cs typeface="Times New Roman"/>
              </a:rPr>
              <a:t>2</a:t>
            </a:r>
            <a:endParaRPr sz="2050">
              <a:latin typeface="Times New Roman"/>
              <a:cs typeface="Times New Roman"/>
            </a:endParaRPr>
          </a:p>
        </p:txBody>
      </p:sp>
      <p:sp>
        <p:nvSpPr>
          <p:cNvPr id="48" name="object 48"/>
          <p:cNvSpPr txBox="1"/>
          <p:nvPr/>
        </p:nvSpPr>
        <p:spPr>
          <a:xfrm>
            <a:off x="2659379" y="3707129"/>
            <a:ext cx="2461260" cy="336550"/>
          </a:xfrm>
          <a:prstGeom prst="rect">
            <a:avLst/>
          </a:prstGeom>
        </p:spPr>
        <p:txBody>
          <a:bodyPr vert="horz" wrap="square" lIns="0" tIns="11430" rIns="0" bIns="0" rtlCol="0">
            <a:spAutoFit/>
          </a:bodyPr>
          <a:lstStyle/>
          <a:p>
            <a:pPr marL="12700">
              <a:lnSpc>
                <a:spcPct val="100000"/>
              </a:lnSpc>
              <a:spcBef>
                <a:spcPts val="90"/>
              </a:spcBef>
              <a:tabLst>
                <a:tab pos="2186305" algn="l"/>
              </a:tabLst>
            </a:pPr>
            <a:r>
              <a:rPr sz="2050" spc="-15" dirty="0">
                <a:latin typeface="Times New Roman"/>
                <a:cs typeface="Times New Roman"/>
              </a:rPr>
              <a:t>cos </a:t>
            </a:r>
            <a:r>
              <a:rPr sz="2050" i="1" spc="-15" dirty="0">
                <a:latin typeface="Times New Roman"/>
                <a:cs typeface="Times New Roman"/>
              </a:rPr>
              <a:t>nx </a:t>
            </a:r>
            <a:r>
              <a:rPr sz="2050" spc="-20" dirty="0">
                <a:latin typeface="Symbol"/>
                <a:cs typeface="Symbol"/>
              </a:rPr>
              <a:t></a:t>
            </a:r>
            <a:r>
              <a:rPr sz="2050" spc="-20" dirty="0">
                <a:latin typeface="Times New Roman"/>
                <a:cs typeface="Times New Roman"/>
              </a:rPr>
              <a:t> </a:t>
            </a:r>
            <a:r>
              <a:rPr sz="2050" spc="-20" dirty="0">
                <a:latin typeface="Symbol"/>
                <a:cs typeface="Symbol"/>
              </a:rPr>
              <a:t></a:t>
            </a:r>
            <a:r>
              <a:rPr sz="2050" spc="-365" dirty="0">
                <a:latin typeface="Times New Roman"/>
                <a:cs typeface="Times New Roman"/>
              </a:rPr>
              <a:t> </a:t>
            </a:r>
            <a:r>
              <a:rPr sz="2050" spc="-5" dirty="0">
                <a:latin typeface="Times New Roman"/>
                <a:cs typeface="Times New Roman"/>
              </a:rPr>
              <a:t>ln</a:t>
            </a:r>
            <a:r>
              <a:rPr sz="2050" spc="445" dirty="0">
                <a:latin typeface="Times New Roman"/>
                <a:cs typeface="Times New Roman"/>
              </a:rPr>
              <a:t> </a:t>
            </a:r>
            <a:r>
              <a:rPr sz="2050" spc="15" dirty="0">
                <a:latin typeface="Times New Roman"/>
                <a:cs typeface="Times New Roman"/>
              </a:rPr>
              <a:t>2sin(	</a:t>
            </a:r>
            <a:r>
              <a:rPr sz="2050" spc="-10" dirty="0">
                <a:latin typeface="Times New Roman"/>
                <a:cs typeface="Times New Roman"/>
              </a:rPr>
              <a:t>)</a:t>
            </a:r>
            <a:r>
              <a:rPr sz="2050" spc="275" dirty="0">
                <a:latin typeface="Times New Roman"/>
                <a:cs typeface="Times New Roman"/>
              </a:rPr>
              <a:t> </a:t>
            </a:r>
            <a:r>
              <a:rPr sz="2050" spc="-10" dirty="0">
                <a:latin typeface="Times New Roman"/>
                <a:cs typeface="Times New Roman"/>
              </a:rPr>
              <a:t>,</a:t>
            </a:r>
            <a:endParaRPr sz="2050">
              <a:latin typeface="Times New Roman"/>
              <a:cs typeface="Times New Roman"/>
            </a:endParaRPr>
          </a:p>
        </p:txBody>
      </p:sp>
      <p:sp>
        <p:nvSpPr>
          <p:cNvPr id="49" name="object 49"/>
          <p:cNvSpPr txBox="1"/>
          <p:nvPr/>
        </p:nvSpPr>
        <p:spPr>
          <a:xfrm>
            <a:off x="5867400" y="4567932"/>
            <a:ext cx="1146175" cy="342900"/>
          </a:xfrm>
          <a:prstGeom prst="rect">
            <a:avLst/>
          </a:prstGeom>
        </p:spPr>
        <p:txBody>
          <a:bodyPr vert="horz" wrap="square" lIns="0" tIns="16510" rIns="0" bIns="0" rtlCol="0">
            <a:spAutoFit/>
          </a:bodyPr>
          <a:lstStyle/>
          <a:p>
            <a:pPr marL="12700">
              <a:lnSpc>
                <a:spcPct val="100000"/>
              </a:lnSpc>
              <a:spcBef>
                <a:spcPts val="130"/>
              </a:spcBef>
            </a:pPr>
            <a:r>
              <a:rPr sz="2000" spc="10" dirty="0">
                <a:latin typeface="Symbol"/>
                <a:cs typeface="Symbol"/>
              </a:rPr>
              <a:t></a:t>
            </a:r>
            <a:r>
              <a:rPr sz="2000" spc="10" dirty="0">
                <a:latin typeface="Times New Roman"/>
                <a:cs typeface="Times New Roman"/>
              </a:rPr>
              <a:t> </a:t>
            </a:r>
            <a:r>
              <a:rPr sz="2050" spc="-15" dirty="0">
                <a:latin typeface="Symbol"/>
                <a:cs typeface="Symbol"/>
              </a:rPr>
              <a:t></a:t>
            </a:r>
            <a:r>
              <a:rPr sz="2050" spc="-15" dirty="0">
                <a:latin typeface="Times New Roman"/>
                <a:cs typeface="Times New Roman"/>
              </a:rPr>
              <a:t> </a:t>
            </a:r>
            <a:r>
              <a:rPr sz="2000" spc="10" dirty="0">
                <a:latin typeface="Symbol"/>
                <a:cs typeface="Symbol"/>
              </a:rPr>
              <a:t></a:t>
            </a:r>
            <a:r>
              <a:rPr sz="2000" spc="10" dirty="0">
                <a:latin typeface="Times New Roman"/>
                <a:cs typeface="Times New Roman"/>
              </a:rPr>
              <a:t> </a:t>
            </a:r>
            <a:r>
              <a:rPr sz="2000" i="1" spc="5" dirty="0">
                <a:latin typeface="Times New Roman"/>
                <a:cs typeface="Times New Roman"/>
              </a:rPr>
              <a:t>x </a:t>
            </a:r>
            <a:r>
              <a:rPr sz="2000" spc="10" dirty="0">
                <a:latin typeface="Symbol"/>
                <a:cs typeface="Symbol"/>
              </a:rPr>
              <a:t></a:t>
            </a:r>
            <a:r>
              <a:rPr sz="2000" spc="-245" dirty="0">
                <a:latin typeface="Times New Roman"/>
                <a:cs typeface="Times New Roman"/>
              </a:rPr>
              <a:t> </a:t>
            </a:r>
            <a:r>
              <a:rPr sz="2050" spc="-15" dirty="0">
                <a:latin typeface="Symbol"/>
                <a:cs typeface="Symbol"/>
              </a:rPr>
              <a:t></a:t>
            </a:r>
            <a:endParaRPr sz="2050">
              <a:latin typeface="Symbol"/>
              <a:cs typeface="Symbol"/>
            </a:endParaRPr>
          </a:p>
        </p:txBody>
      </p:sp>
      <p:sp>
        <p:nvSpPr>
          <p:cNvPr id="50" name="object 50"/>
          <p:cNvSpPr txBox="1"/>
          <p:nvPr/>
        </p:nvSpPr>
        <p:spPr>
          <a:xfrm>
            <a:off x="3044189" y="4773929"/>
            <a:ext cx="153670" cy="332105"/>
          </a:xfrm>
          <a:prstGeom prst="rect">
            <a:avLst/>
          </a:prstGeom>
        </p:spPr>
        <p:txBody>
          <a:bodyPr vert="horz" wrap="square" lIns="0" tIns="13970" rIns="0" bIns="0" rtlCol="0">
            <a:spAutoFit/>
          </a:bodyPr>
          <a:lstStyle/>
          <a:p>
            <a:pPr marL="12700">
              <a:lnSpc>
                <a:spcPct val="100000"/>
              </a:lnSpc>
              <a:spcBef>
                <a:spcPts val="110"/>
              </a:spcBef>
            </a:pPr>
            <a:r>
              <a:rPr sz="2000" i="1" spc="5" dirty="0">
                <a:latin typeface="Times New Roman"/>
                <a:cs typeface="Times New Roman"/>
              </a:rPr>
              <a:t>n</a:t>
            </a:r>
            <a:endParaRPr sz="2000">
              <a:latin typeface="Times New Roman"/>
              <a:cs typeface="Times New Roman"/>
            </a:endParaRPr>
          </a:p>
        </p:txBody>
      </p:sp>
      <p:sp>
        <p:nvSpPr>
          <p:cNvPr id="51" name="object 51"/>
          <p:cNvSpPr txBox="1"/>
          <p:nvPr/>
        </p:nvSpPr>
        <p:spPr>
          <a:xfrm>
            <a:off x="4466590" y="4681220"/>
            <a:ext cx="1154430" cy="332105"/>
          </a:xfrm>
          <a:prstGeom prst="rect">
            <a:avLst/>
          </a:prstGeom>
        </p:spPr>
        <p:txBody>
          <a:bodyPr vert="horz" wrap="square" lIns="0" tIns="13970" rIns="0" bIns="0" rtlCol="0">
            <a:spAutoFit/>
          </a:bodyPr>
          <a:lstStyle/>
          <a:p>
            <a:pPr marL="50800">
              <a:lnSpc>
                <a:spcPct val="100000"/>
              </a:lnSpc>
              <a:spcBef>
                <a:spcPts val="110"/>
              </a:spcBef>
              <a:tabLst>
                <a:tab pos="760095" algn="l"/>
              </a:tabLst>
            </a:pPr>
            <a:r>
              <a:rPr sz="2000" spc="-380" dirty="0">
                <a:latin typeface="Symbol"/>
                <a:cs typeface="Symbol"/>
              </a:rPr>
              <a:t></a:t>
            </a:r>
            <a:r>
              <a:rPr sz="3000" spc="-569" baseline="-26388" dirty="0">
                <a:latin typeface="Symbol"/>
                <a:cs typeface="Symbol"/>
              </a:rPr>
              <a:t></a:t>
            </a:r>
            <a:r>
              <a:rPr sz="3000" spc="-569" baseline="-26388" dirty="0">
                <a:latin typeface="Times New Roman"/>
                <a:cs typeface="Times New Roman"/>
              </a:rPr>
              <a:t>	</a:t>
            </a:r>
            <a:r>
              <a:rPr sz="3000" spc="7" baseline="-20833" dirty="0">
                <a:latin typeface="Times New Roman"/>
                <a:cs typeface="Times New Roman"/>
              </a:rPr>
              <a:t>2</a:t>
            </a:r>
            <a:r>
              <a:rPr sz="3000" spc="509" baseline="-20833" dirty="0">
                <a:latin typeface="Times New Roman"/>
                <a:cs typeface="Times New Roman"/>
              </a:rPr>
              <a:t> </a:t>
            </a:r>
            <a:r>
              <a:rPr sz="2000" spc="-380" dirty="0">
                <a:latin typeface="Symbol"/>
                <a:cs typeface="Symbol"/>
              </a:rPr>
              <a:t></a:t>
            </a:r>
            <a:r>
              <a:rPr sz="3000" spc="-569" baseline="-26388" dirty="0">
                <a:latin typeface="Symbol"/>
                <a:cs typeface="Symbol"/>
              </a:rPr>
              <a:t></a:t>
            </a:r>
            <a:endParaRPr sz="3000" baseline="-26388">
              <a:latin typeface="Symbol"/>
              <a:cs typeface="Symbol"/>
            </a:endParaRPr>
          </a:p>
        </p:txBody>
      </p:sp>
      <p:sp>
        <p:nvSpPr>
          <p:cNvPr id="52" name="object 52"/>
          <p:cNvSpPr txBox="1"/>
          <p:nvPr/>
        </p:nvSpPr>
        <p:spPr>
          <a:xfrm>
            <a:off x="2430779" y="4577079"/>
            <a:ext cx="3246755" cy="332105"/>
          </a:xfrm>
          <a:prstGeom prst="rect">
            <a:avLst/>
          </a:prstGeom>
        </p:spPr>
        <p:txBody>
          <a:bodyPr vert="horz" wrap="square" lIns="0" tIns="13970" rIns="0" bIns="0" rtlCol="0">
            <a:spAutoFit/>
          </a:bodyPr>
          <a:lstStyle/>
          <a:p>
            <a:pPr marL="38100">
              <a:lnSpc>
                <a:spcPct val="100000"/>
              </a:lnSpc>
              <a:spcBef>
                <a:spcPts val="110"/>
              </a:spcBef>
            </a:pPr>
            <a:r>
              <a:rPr sz="2000" spc="-5" dirty="0">
                <a:latin typeface="Times New Roman"/>
                <a:cs typeface="Times New Roman"/>
              </a:rPr>
              <a:t>(</a:t>
            </a:r>
            <a:r>
              <a:rPr sz="2000" spc="-5" dirty="0">
                <a:latin typeface="Symbol"/>
                <a:cs typeface="Symbol"/>
              </a:rPr>
              <a:t></a:t>
            </a:r>
            <a:r>
              <a:rPr sz="2000" spc="-5" dirty="0">
                <a:latin typeface="Times New Roman"/>
                <a:cs typeface="Times New Roman"/>
              </a:rPr>
              <a:t>1)</a:t>
            </a:r>
            <a:r>
              <a:rPr sz="1725" i="1" spc="-7" baseline="43478" dirty="0">
                <a:latin typeface="Times New Roman"/>
                <a:cs typeface="Times New Roman"/>
              </a:rPr>
              <a:t>n</a:t>
            </a:r>
            <a:r>
              <a:rPr sz="1725" i="1" spc="22" baseline="43478" dirty="0">
                <a:latin typeface="Times New Roman"/>
                <a:cs typeface="Times New Roman"/>
              </a:rPr>
              <a:t> </a:t>
            </a:r>
            <a:r>
              <a:rPr sz="3000" u="sng" spc="7" baseline="34722" dirty="0">
                <a:uFill>
                  <a:solidFill>
                    <a:srgbClr val="000000"/>
                  </a:solidFill>
                </a:uFill>
                <a:latin typeface="Times New Roman"/>
                <a:cs typeface="Times New Roman"/>
              </a:rPr>
              <a:t>1</a:t>
            </a:r>
            <a:r>
              <a:rPr sz="3000" spc="-172" baseline="34722" dirty="0">
                <a:latin typeface="Times New Roman"/>
                <a:cs typeface="Times New Roman"/>
              </a:rPr>
              <a:t> </a:t>
            </a:r>
            <a:r>
              <a:rPr sz="2000" spc="5" dirty="0">
                <a:latin typeface="Times New Roman"/>
                <a:cs typeface="Times New Roman"/>
              </a:rPr>
              <a:t>cos</a:t>
            </a:r>
            <a:r>
              <a:rPr sz="2000" spc="-270" dirty="0">
                <a:latin typeface="Times New Roman"/>
                <a:cs typeface="Times New Roman"/>
              </a:rPr>
              <a:t> </a:t>
            </a:r>
            <a:r>
              <a:rPr sz="2000" i="1" spc="5" dirty="0">
                <a:latin typeface="Times New Roman"/>
                <a:cs typeface="Times New Roman"/>
              </a:rPr>
              <a:t>nx</a:t>
            </a:r>
            <a:r>
              <a:rPr sz="2000" i="1" spc="10" dirty="0">
                <a:latin typeface="Times New Roman"/>
                <a:cs typeface="Times New Roman"/>
              </a:rPr>
              <a:t> </a:t>
            </a:r>
            <a:r>
              <a:rPr sz="2000" spc="10" dirty="0">
                <a:latin typeface="Symbol"/>
                <a:cs typeface="Symbol"/>
              </a:rPr>
              <a:t></a:t>
            </a:r>
            <a:r>
              <a:rPr sz="2000" spc="-20" dirty="0">
                <a:latin typeface="Times New Roman"/>
                <a:cs typeface="Times New Roman"/>
              </a:rPr>
              <a:t> </a:t>
            </a:r>
            <a:r>
              <a:rPr sz="2000" spc="10" dirty="0">
                <a:latin typeface="Symbol"/>
                <a:cs typeface="Symbol"/>
              </a:rPr>
              <a:t></a:t>
            </a:r>
            <a:r>
              <a:rPr sz="2000" spc="-135" dirty="0">
                <a:latin typeface="Times New Roman"/>
                <a:cs typeface="Times New Roman"/>
              </a:rPr>
              <a:t> </a:t>
            </a:r>
            <a:r>
              <a:rPr sz="2000" spc="50" dirty="0">
                <a:latin typeface="Times New Roman"/>
                <a:cs typeface="Times New Roman"/>
              </a:rPr>
              <a:t>ln</a:t>
            </a:r>
            <a:r>
              <a:rPr sz="3000" spc="75" baseline="30555" dirty="0">
                <a:latin typeface="Symbol"/>
                <a:cs typeface="Symbol"/>
              </a:rPr>
              <a:t></a:t>
            </a:r>
            <a:r>
              <a:rPr sz="2000" spc="50" dirty="0">
                <a:latin typeface="Times New Roman"/>
                <a:cs typeface="Times New Roman"/>
              </a:rPr>
              <a:t>2</a:t>
            </a:r>
            <a:r>
              <a:rPr sz="2000" spc="-325" dirty="0">
                <a:latin typeface="Times New Roman"/>
                <a:cs typeface="Times New Roman"/>
              </a:rPr>
              <a:t> </a:t>
            </a:r>
            <a:r>
              <a:rPr sz="2000" dirty="0">
                <a:latin typeface="Times New Roman"/>
                <a:cs typeface="Times New Roman"/>
              </a:rPr>
              <a:t>cos(</a:t>
            </a:r>
            <a:r>
              <a:rPr sz="2000" spc="-190" dirty="0">
                <a:latin typeface="Times New Roman"/>
                <a:cs typeface="Times New Roman"/>
              </a:rPr>
              <a:t> </a:t>
            </a:r>
            <a:r>
              <a:rPr sz="3000" i="1" u="sng" spc="7" baseline="34722" dirty="0">
                <a:uFill>
                  <a:solidFill>
                    <a:srgbClr val="000000"/>
                  </a:solidFill>
                </a:uFill>
                <a:latin typeface="Times New Roman"/>
                <a:cs typeface="Times New Roman"/>
              </a:rPr>
              <a:t>x</a:t>
            </a:r>
            <a:r>
              <a:rPr sz="3000" i="1" spc="-412" baseline="34722" dirty="0">
                <a:latin typeface="Times New Roman"/>
                <a:cs typeface="Times New Roman"/>
              </a:rPr>
              <a:t> </a:t>
            </a:r>
            <a:r>
              <a:rPr sz="2000" spc="30" dirty="0">
                <a:latin typeface="Times New Roman"/>
                <a:cs typeface="Times New Roman"/>
              </a:rPr>
              <a:t>)</a:t>
            </a:r>
            <a:r>
              <a:rPr sz="3000" spc="44" baseline="30555" dirty="0">
                <a:latin typeface="Symbol"/>
                <a:cs typeface="Symbol"/>
              </a:rPr>
              <a:t></a:t>
            </a:r>
            <a:r>
              <a:rPr sz="2000" spc="30" dirty="0">
                <a:latin typeface="Times New Roman"/>
                <a:cs typeface="Times New Roman"/>
              </a:rPr>
              <a:t>,</a:t>
            </a:r>
            <a:endParaRPr sz="2000">
              <a:latin typeface="Times New Roman"/>
              <a:cs typeface="Times New Roman"/>
            </a:endParaRPr>
          </a:p>
        </p:txBody>
      </p:sp>
      <p:sp>
        <p:nvSpPr>
          <p:cNvPr id="53" name="object 53"/>
          <p:cNvSpPr txBox="1"/>
          <p:nvPr/>
        </p:nvSpPr>
        <p:spPr>
          <a:xfrm>
            <a:off x="2157729" y="4424679"/>
            <a:ext cx="290830" cy="706755"/>
          </a:xfrm>
          <a:prstGeom prst="rect">
            <a:avLst/>
          </a:prstGeom>
        </p:spPr>
        <p:txBody>
          <a:bodyPr vert="horz" wrap="square" lIns="0" tIns="15240" rIns="0" bIns="0" rtlCol="0">
            <a:spAutoFit/>
          </a:bodyPr>
          <a:lstStyle/>
          <a:p>
            <a:pPr marL="93980">
              <a:lnSpc>
                <a:spcPts val="1015"/>
              </a:lnSpc>
              <a:spcBef>
                <a:spcPts val="120"/>
              </a:spcBef>
            </a:pPr>
            <a:r>
              <a:rPr sz="1150" spc="20" dirty="0">
                <a:latin typeface="Symbol"/>
                <a:cs typeface="Symbol"/>
              </a:rPr>
              <a:t></a:t>
            </a:r>
            <a:endParaRPr sz="1150">
              <a:latin typeface="Symbol"/>
              <a:cs typeface="Symbol"/>
            </a:endParaRPr>
          </a:p>
          <a:p>
            <a:pPr marL="12700">
              <a:lnSpc>
                <a:spcPts val="3090"/>
              </a:lnSpc>
            </a:pPr>
            <a:r>
              <a:rPr sz="3000" spc="-1505" dirty="0">
                <a:latin typeface="Symbol"/>
                <a:cs typeface="Symbol"/>
              </a:rPr>
              <a:t></a:t>
            </a:r>
            <a:endParaRPr sz="3000">
              <a:latin typeface="Symbol"/>
              <a:cs typeface="Symbol"/>
            </a:endParaRPr>
          </a:p>
          <a:p>
            <a:pPr marL="33655">
              <a:lnSpc>
                <a:spcPts val="1235"/>
              </a:lnSpc>
            </a:pPr>
            <a:r>
              <a:rPr sz="1150" i="1" spc="10" dirty="0">
                <a:latin typeface="Times New Roman"/>
                <a:cs typeface="Times New Roman"/>
              </a:rPr>
              <a:t>n</a:t>
            </a:r>
            <a:r>
              <a:rPr sz="1150" i="1" spc="-225" dirty="0">
                <a:latin typeface="Times New Roman"/>
                <a:cs typeface="Times New Roman"/>
              </a:rPr>
              <a:t> </a:t>
            </a:r>
            <a:r>
              <a:rPr sz="1150" dirty="0">
                <a:latin typeface="Symbol"/>
                <a:cs typeface="Symbol"/>
              </a:rPr>
              <a:t></a:t>
            </a:r>
            <a:r>
              <a:rPr sz="1150" dirty="0">
                <a:latin typeface="Times New Roman"/>
                <a:cs typeface="Times New Roman"/>
              </a:rPr>
              <a:t>1</a:t>
            </a:r>
            <a:endParaRPr sz="1150">
              <a:latin typeface="Times New Roman"/>
              <a:cs typeface="Times New Roman"/>
            </a:endParaRPr>
          </a:p>
        </p:txBody>
      </p:sp>
      <p:sp>
        <p:nvSpPr>
          <p:cNvPr id="54" name="object 54"/>
          <p:cNvSpPr/>
          <p:nvPr/>
        </p:nvSpPr>
        <p:spPr>
          <a:xfrm>
            <a:off x="2454910" y="5829300"/>
            <a:ext cx="574040" cy="0"/>
          </a:xfrm>
          <a:custGeom>
            <a:avLst/>
            <a:gdLst/>
            <a:ahLst/>
            <a:cxnLst/>
            <a:rect l="l" t="t" r="r" b="b"/>
            <a:pathLst>
              <a:path w="574039">
                <a:moveTo>
                  <a:pt x="0" y="0"/>
                </a:moveTo>
                <a:lnTo>
                  <a:pt x="574039" y="0"/>
                </a:lnTo>
              </a:path>
            </a:pathLst>
          </a:custGeom>
          <a:ln w="11430">
            <a:solidFill>
              <a:srgbClr val="000000"/>
            </a:solidFill>
          </a:ln>
        </p:spPr>
        <p:txBody>
          <a:bodyPr wrap="square" lIns="0" tIns="0" rIns="0" bIns="0" rtlCol="0"/>
          <a:lstStyle/>
          <a:p>
            <a:endParaRPr/>
          </a:p>
        </p:txBody>
      </p:sp>
      <p:sp>
        <p:nvSpPr>
          <p:cNvPr id="55" name="object 55"/>
          <p:cNvSpPr/>
          <p:nvPr/>
        </p:nvSpPr>
        <p:spPr>
          <a:xfrm>
            <a:off x="4472940" y="5829300"/>
            <a:ext cx="144780" cy="0"/>
          </a:xfrm>
          <a:custGeom>
            <a:avLst/>
            <a:gdLst/>
            <a:ahLst/>
            <a:cxnLst/>
            <a:rect l="l" t="t" r="r" b="b"/>
            <a:pathLst>
              <a:path w="144779">
                <a:moveTo>
                  <a:pt x="0" y="0"/>
                </a:moveTo>
                <a:lnTo>
                  <a:pt x="144780" y="0"/>
                </a:lnTo>
              </a:path>
            </a:pathLst>
          </a:custGeom>
          <a:ln w="11430">
            <a:solidFill>
              <a:srgbClr val="000000"/>
            </a:solidFill>
          </a:ln>
        </p:spPr>
        <p:txBody>
          <a:bodyPr wrap="square" lIns="0" tIns="0" rIns="0" bIns="0" rtlCol="0"/>
          <a:lstStyle/>
          <a:p>
            <a:endParaRPr/>
          </a:p>
        </p:txBody>
      </p:sp>
      <p:sp>
        <p:nvSpPr>
          <p:cNvPr id="56" name="object 56"/>
          <p:cNvSpPr/>
          <p:nvPr/>
        </p:nvSpPr>
        <p:spPr>
          <a:xfrm>
            <a:off x="5327650" y="5485129"/>
            <a:ext cx="205740" cy="344170"/>
          </a:xfrm>
          <a:custGeom>
            <a:avLst/>
            <a:gdLst/>
            <a:ahLst/>
            <a:cxnLst/>
            <a:rect l="l" t="t" r="r" b="b"/>
            <a:pathLst>
              <a:path w="205739" h="344170">
                <a:moveTo>
                  <a:pt x="25400" y="0"/>
                </a:moveTo>
                <a:lnTo>
                  <a:pt x="25400" y="316230"/>
                </a:lnTo>
              </a:path>
              <a:path w="205739" h="344170">
                <a:moveTo>
                  <a:pt x="180339" y="0"/>
                </a:moveTo>
                <a:lnTo>
                  <a:pt x="180339" y="316230"/>
                </a:lnTo>
              </a:path>
              <a:path w="205739" h="344170">
                <a:moveTo>
                  <a:pt x="0" y="344170"/>
                </a:moveTo>
                <a:lnTo>
                  <a:pt x="205739" y="344170"/>
                </a:lnTo>
              </a:path>
            </a:pathLst>
          </a:custGeom>
          <a:ln w="11430">
            <a:solidFill>
              <a:srgbClr val="000000"/>
            </a:solidFill>
          </a:ln>
        </p:spPr>
        <p:txBody>
          <a:bodyPr wrap="square" lIns="0" tIns="0" rIns="0" bIns="0" rtlCol="0"/>
          <a:lstStyle/>
          <a:p>
            <a:endParaRPr/>
          </a:p>
        </p:txBody>
      </p:sp>
      <p:sp>
        <p:nvSpPr>
          <p:cNvPr id="57" name="object 57"/>
          <p:cNvSpPr txBox="1"/>
          <p:nvPr/>
        </p:nvSpPr>
        <p:spPr>
          <a:xfrm>
            <a:off x="5999479" y="5612182"/>
            <a:ext cx="1060450" cy="350520"/>
          </a:xfrm>
          <a:prstGeom prst="rect">
            <a:avLst/>
          </a:prstGeom>
        </p:spPr>
        <p:txBody>
          <a:bodyPr vert="horz" wrap="square" lIns="0" tIns="16510" rIns="0" bIns="0" rtlCol="0">
            <a:spAutoFit/>
          </a:bodyPr>
          <a:lstStyle/>
          <a:p>
            <a:pPr marL="12700">
              <a:lnSpc>
                <a:spcPct val="100000"/>
              </a:lnSpc>
              <a:spcBef>
                <a:spcPts val="130"/>
              </a:spcBef>
            </a:pPr>
            <a:r>
              <a:rPr sz="2050" spc="-190" dirty="0">
                <a:latin typeface="Symbol"/>
                <a:cs typeface="Symbol"/>
              </a:rPr>
              <a:t></a:t>
            </a:r>
            <a:r>
              <a:rPr sz="2050" spc="-190" dirty="0">
                <a:latin typeface="Times New Roman"/>
                <a:cs typeface="Times New Roman"/>
              </a:rPr>
              <a:t> </a:t>
            </a:r>
            <a:r>
              <a:rPr sz="2100" spc="-220" dirty="0">
                <a:latin typeface="Symbol"/>
                <a:cs typeface="Symbol"/>
              </a:rPr>
              <a:t></a:t>
            </a:r>
            <a:r>
              <a:rPr sz="2100" spc="85" dirty="0">
                <a:latin typeface="Times New Roman"/>
                <a:cs typeface="Times New Roman"/>
              </a:rPr>
              <a:t> </a:t>
            </a:r>
            <a:r>
              <a:rPr sz="2050" spc="-190" dirty="0">
                <a:latin typeface="Symbol"/>
                <a:cs typeface="Symbol"/>
              </a:rPr>
              <a:t></a:t>
            </a:r>
            <a:r>
              <a:rPr sz="2050" spc="-190" dirty="0">
                <a:latin typeface="Times New Roman"/>
                <a:cs typeface="Times New Roman"/>
              </a:rPr>
              <a:t> </a:t>
            </a:r>
            <a:r>
              <a:rPr sz="2050" i="1" spc="-75" dirty="0">
                <a:latin typeface="Times New Roman"/>
                <a:cs typeface="Times New Roman"/>
              </a:rPr>
              <a:t>x </a:t>
            </a:r>
            <a:r>
              <a:rPr sz="2050" spc="-190" dirty="0">
                <a:latin typeface="Symbol"/>
                <a:cs typeface="Symbol"/>
              </a:rPr>
              <a:t></a:t>
            </a:r>
            <a:r>
              <a:rPr sz="2050" spc="-300" dirty="0">
                <a:latin typeface="Times New Roman"/>
                <a:cs typeface="Times New Roman"/>
              </a:rPr>
              <a:t> </a:t>
            </a:r>
            <a:r>
              <a:rPr sz="2100" spc="-220" dirty="0">
                <a:latin typeface="Symbol"/>
                <a:cs typeface="Symbol"/>
              </a:rPr>
              <a:t></a:t>
            </a:r>
            <a:endParaRPr sz="2100">
              <a:latin typeface="Symbol"/>
              <a:cs typeface="Symbol"/>
            </a:endParaRPr>
          </a:p>
        </p:txBody>
      </p:sp>
      <p:sp>
        <p:nvSpPr>
          <p:cNvPr id="58" name="object 58"/>
          <p:cNvSpPr txBox="1"/>
          <p:nvPr/>
        </p:nvSpPr>
        <p:spPr>
          <a:xfrm>
            <a:off x="5618479" y="5683250"/>
            <a:ext cx="108585" cy="342900"/>
          </a:xfrm>
          <a:prstGeom prst="rect">
            <a:avLst/>
          </a:prstGeom>
        </p:spPr>
        <p:txBody>
          <a:bodyPr vert="horz" wrap="square" lIns="0" tIns="16510" rIns="0" bIns="0" rtlCol="0">
            <a:spAutoFit/>
          </a:bodyPr>
          <a:lstStyle/>
          <a:p>
            <a:pPr marL="12700">
              <a:lnSpc>
                <a:spcPct val="100000"/>
              </a:lnSpc>
              <a:spcBef>
                <a:spcPts val="130"/>
              </a:spcBef>
            </a:pPr>
            <a:r>
              <a:rPr sz="2050" spc="-135" dirty="0">
                <a:latin typeface="Symbol"/>
                <a:cs typeface="Symbol"/>
              </a:rPr>
              <a:t></a:t>
            </a:r>
            <a:endParaRPr sz="2050">
              <a:latin typeface="Symbol"/>
              <a:cs typeface="Symbol"/>
            </a:endParaRPr>
          </a:p>
        </p:txBody>
      </p:sp>
      <p:sp>
        <p:nvSpPr>
          <p:cNvPr id="59" name="object 59"/>
          <p:cNvSpPr txBox="1"/>
          <p:nvPr/>
        </p:nvSpPr>
        <p:spPr>
          <a:xfrm>
            <a:off x="5618479" y="5897879"/>
            <a:ext cx="108585" cy="342900"/>
          </a:xfrm>
          <a:prstGeom prst="rect">
            <a:avLst/>
          </a:prstGeom>
        </p:spPr>
        <p:txBody>
          <a:bodyPr vert="horz" wrap="square" lIns="0" tIns="16510" rIns="0" bIns="0" rtlCol="0">
            <a:spAutoFit/>
          </a:bodyPr>
          <a:lstStyle/>
          <a:p>
            <a:pPr marL="12700">
              <a:lnSpc>
                <a:spcPct val="100000"/>
              </a:lnSpc>
              <a:spcBef>
                <a:spcPts val="130"/>
              </a:spcBef>
            </a:pPr>
            <a:r>
              <a:rPr sz="2050" spc="-135" dirty="0">
                <a:latin typeface="Symbol"/>
                <a:cs typeface="Symbol"/>
              </a:rPr>
              <a:t></a:t>
            </a:r>
            <a:endParaRPr sz="2050">
              <a:latin typeface="Symbol"/>
              <a:cs typeface="Symbol"/>
            </a:endParaRPr>
          </a:p>
        </p:txBody>
      </p:sp>
      <p:sp>
        <p:nvSpPr>
          <p:cNvPr id="60" name="object 60"/>
          <p:cNvSpPr txBox="1"/>
          <p:nvPr/>
        </p:nvSpPr>
        <p:spPr>
          <a:xfrm>
            <a:off x="4839970" y="5683250"/>
            <a:ext cx="108585" cy="342900"/>
          </a:xfrm>
          <a:prstGeom prst="rect">
            <a:avLst/>
          </a:prstGeom>
        </p:spPr>
        <p:txBody>
          <a:bodyPr vert="horz" wrap="square" lIns="0" tIns="16510" rIns="0" bIns="0" rtlCol="0">
            <a:spAutoFit/>
          </a:bodyPr>
          <a:lstStyle/>
          <a:p>
            <a:pPr marL="12700">
              <a:lnSpc>
                <a:spcPct val="100000"/>
              </a:lnSpc>
              <a:spcBef>
                <a:spcPts val="130"/>
              </a:spcBef>
            </a:pPr>
            <a:r>
              <a:rPr sz="2050" spc="-135" dirty="0">
                <a:latin typeface="Symbol"/>
                <a:cs typeface="Symbol"/>
              </a:rPr>
              <a:t></a:t>
            </a:r>
            <a:endParaRPr sz="2050">
              <a:latin typeface="Symbol"/>
              <a:cs typeface="Symbol"/>
            </a:endParaRPr>
          </a:p>
        </p:txBody>
      </p:sp>
      <p:sp>
        <p:nvSpPr>
          <p:cNvPr id="61" name="object 61"/>
          <p:cNvSpPr txBox="1"/>
          <p:nvPr/>
        </p:nvSpPr>
        <p:spPr>
          <a:xfrm>
            <a:off x="4839970" y="5897879"/>
            <a:ext cx="108585" cy="342900"/>
          </a:xfrm>
          <a:prstGeom prst="rect">
            <a:avLst/>
          </a:prstGeom>
        </p:spPr>
        <p:txBody>
          <a:bodyPr vert="horz" wrap="square" lIns="0" tIns="16510" rIns="0" bIns="0" rtlCol="0">
            <a:spAutoFit/>
          </a:bodyPr>
          <a:lstStyle/>
          <a:p>
            <a:pPr marL="12700">
              <a:lnSpc>
                <a:spcPct val="100000"/>
              </a:lnSpc>
              <a:spcBef>
                <a:spcPts val="130"/>
              </a:spcBef>
            </a:pPr>
            <a:r>
              <a:rPr sz="2050" spc="-135" dirty="0">
                <a:latin typeface="Symbol"/>
                <a:cs typeface="Symbol"/>
              </a:rPr>
              <a:t></a:t>
            </a:r>
            <a:endParaRPr sz="2050">
              <a:latin typeface="Symbol"/>
              <a:cs typeface="Symbol"/>
            </a:endParaRPr>
          </a:p>
        </p:txBody>
      </p:sp>
      <p:sp>
        <p:nvSpPr>
          <p:cNvPr id="62" name="object 62"/>
          <p:cNvSpPr txBox="1"/>
          <p:nvPr/>
        </p:nvSpPr>
        <p:spPr>
          <a:xfrm>
            <a:off x="4839970" y="5433059"/>
            <a:ext cx="887094" cy="342900"/>
          </a:xfrm>
          <a:prstGeom prst="rect">
            <a:avLst/>
          </a:prstGeom>
        </p:spPr>
        <p:txBody>
          <a:bodyPr vert="horz" wrap="square" lIns="0" tIns="16510" rIns="0" bIns="0" rtlCol="0">
            <a:spAutoFit/>
          </a:bodyPr>
          <a:lstStyle/>
          <a:p>
            <a:pPr marL="12700">
              <a:lnSpc>
                <a:spcPct val="100000"/>
              </a:lnSpc>
              <a:spcBef>
                <a:spcPts val="130"/>
              </a:spcBef>
              <a:tabLst>
                <a:tab pos="542925" algn="l"/>
                <a:tab pos="790575" algn="l"/>
              </a:tabLst>
            </a:pPr>
            <a:r>
              <a:rPr sz="3075" spc="-202" baseline="1355" dirty="0">
                <a:latin typeface="Symbol"/>
                <a:cs typeface="Symbol"/>
              </a:rPr>
              <a:t></a:t>
            </a:r>
            <a:r>
              <a:rPr sz="3075" spc="-202" baseline="1355" dirty="0">
                <a:latin typeface="Times New Roman"/>
                <a:cs typeface="Times New Roman"/>
              </a:rPr>
              <a:t>	</a:t>
            </a:r>
            <a:r>
              <a:rPr sz="2050" i="1" spc="-75" dirty="0">
                <a:latin typeface="Times New Roman"/>
                <a:cs typeface="Times New Roman"/>
              </a:rPr>
              <a:t>x	</a:t>
            </a:r>
            <a:r>
              <a:rPr sz="3075" spc="-202" baseline="1355" dirty="0">
                <a:latin typeface="Symbol"/>
                <a:cs typeface="Symbol"/>
              </a:rPr>
              <a:t></a:t>
            </a:r>
            <a:endParaRPr sz="3075" baseline="1355">
              <a:latin typeface="Symbol"/>
              <a:cs typeface="Symbol"/>
            </a:endParaRPr>
          </a:p>
        </p:txBody>
      </p:sp>
      <p:sp>
        <p:nvSpPr>
          <p:cNvPr id="63" name="object 63"/>
          <p:cNvSpPr txBox="1"/>
          <p:nvPr/>
        </p:nvSpPr>
        <p:spPr>
          <a:xfrm>
            <a:off x="2231389" y="5458459"/>
            <a:ext cx="115570" cy="211454"/>
          </a:xfrm>
          <a:prstGeom prst="rect">
            <a:avLst/>
          </a:prstGeom>
        </p:spPr>
        <p:txBody>
          <a:bodyPr vert="horz" wrap="square" lIns="0" tIns="15240" rIns="0" bIns="0" rtlCol="0">
            <a:spAutoFit/>
          </a:bodyPr>
          <a:lstStyle/>
          <a:p>
            <a:pPr marL="12700">
              <a:lnSpc>
                <a:spcPct val="100000"/>
              </a:lnSpc>
              <a:spcBef>
                <a:spcPts val="120"/>
              </a:spcBef>
            </a:pPr>
            <a:r>
              <a:rPr sz="1200" spc="-150" dirty="0">
                <a:latin typeface="Symbol"/>
                <a:cs typeface="Symbol"/>
              </a:rPr>
              <a:t></a:t>
            </a:r>
            <a:endParaRPr sz="1200">
              <a:latin typeface="Symbol"/>
              <a:cs typeface="Symbol"/>
            </a:endParaRPr>
          </a:p>
        </p:txBody>
      </p:sp>
      <p:sp>
        <p:nvSpPr>
          <p:cNvPr id="64" name="object 64"/>
          <p:cNvSpPr txBox="1"/>
          <p:nvPr/>
        </p:nvSpPr>
        <p:spPr>
          <a:xfrm>
            <a:off x="2155189" y="5546090"/>
            <a:ext cx="274955" cy="645795"/>
          </a:xfrm>
          <a:prstGeom prst="rect">
            <a:avLst/>
          </a:prstGeom>
        </p:spPr>
        <p:txBody>
          <a:bodyPr vert="horz" wrap="square" lIns="0" tIns="16510" rIns="0" bIns="0" rtlCol="0">
            <a:spAutoFit/>
          </a:bodyPr>
          <a:lstStyle/>
          <a:p>
            <a:pPr marL="12700">
              <a:lnSpc>
                <a:spcPts val="3565"/>
              </a:lnSpc>
              <a:spcBef>
                <a:spcPts val="130"/>
              </a:spcBef>
            </a:pPr>
            <a:r>
              <a:rPr sz="3100" spc="-390" dirty="0">
                <a:latin typeface="Symbol"/>
                <a:cs typeface="Symbol"/>
              </a:rPr>
              <a:t></a:t>
            </a:r>
            <a:endParaRPr sz="3100">
              <a:latin typeface="Symbol"/>
              <a:cs typeface="Symbol"/>
            </a:endParaRPr>
          </a:p>
          <a:p>
            <a:pPr marL="20320">
              <a:lnSpc>
                <a:spcPts val="1285"/>
              </a:lnSpc>
            </a:pPr>
            <a:r>
              <a:rPr sz="1200" i="1" spc="-50" dirty="0">
                <a:latin typeface="Times New Roman"/>
                <a:cs typeface="Times New Roman"/>
              </a:rPr>
              <a:t>n</a:t>
            </a:r>
            <a:r>
              <a:rPr sz="1200" i="1" spc="-225" dirty="0">
                <a:latin typeface="Times New Roman"/>
                <a:cs typeface="Times New Roman"/>
              </a:rPr>
              <a:t> </a:t>
            </a:r>
            <a:r>
              <a:rPr sz="1200" spc="-114" dirty="0">
                <a:latin typeface="Symbol"/>
                <a:cs typeface="Symbol"/>
              </a:rPr>
              <a:t></a:t>
            </a:r>
            <a:r>
              <a:rPr sz="1200" spc="-200" dirty="0">
                <a:latin typeface="Times New Roman"/>
                <a:cs typeface="Times New Roman"/>
              </a:rPr>
              <a:t> </a:t>
            </a:r>
            <a:r>
              <a:rPr sz="1200" spc="-50" dirty="0">
                <a:latin typeface="Times New Roman"/>
                <a:cs typeface="Times New Roman"/>
              </a:rPr>
              <a:t>0</a:t>
            </a:r>
            <a:endParaRPr sz="1200">
              <a:latin typeface="Times New Roman"/>
              <a:cs typeface="Times New Roman"/>
            </a:endParaRPr>
          </a:p>
        </p:txBody>
      </p:sp>
      <p:sp>
        <p:nvSpPr>
          <p:cNvPr id="65" name="object 65"/>
          <p:cNvSpPr txBox="1"/>
          <p:nvPr/>
        </p:nvSpPr>
        <p:spPr>
          <a:xfrm>
            <a:off x="5361940" y="5822950"/>
            <a:ext cx="145415" cy="342900"/>
          </a:xfrm>
          <a:prstGeom prst="rect">
            <a:avLst/>
          </a:prstGeom>
        </p:spPr>
        <p:txBody>
          <a:bodyPr vert="horz" wrap="square" lIns="0" tIns="16510" rIns="0" bIns="0" rtlCol="0">
            <a:spAutoFit/>
          </a:bodyPr>
          <a:lstStyle/>
          <a:p>
            <a:pPr marL="12700">
              <a:lnSpc>
                <a:spcPct val="100000"/>
              </a:lnSpc>
              <a:spcBef>
                <a:spcPts val="130"/>
              </a:spcBef>
            </a:pPr>
            <a:r>
              <a:rPr sz="2050" spc="-85" dirty="0">
                <a:latin typeface="Times New Roman"/>
                <a:cs typeface="Times New Roman"/>
              </a:rPr>
              <a:t>2</a:t>
            </a:r>
            <a:endParaRPr sz="2050">
              <a:latin typeface="Times New Roman"/>
              <a:cs typeface="Times New Roman"/>
            </a:endParaRPr>
          </a:p>
        </p:txBody>
      </p:sp>
      <p:sp>
        <p:nvSpPr>
          <p:cNvPr id="66" name="object 66"/>
          <p:cNvSpPr txBox="1"/>
          <p:nvPr/>
        </p:nvSpPr>
        <p:spPr>
          <a:xfrm>
            <a:off x="4476750" y="5822950"/>
            <a:ext cx="145415" cy="342900"/>
          </a:xfrm>
          <a:prstGeom prst="rect">
            <a:avLst/>
          </a:prstGeom>
        </p:spPr>
        <p:txBody>
          <a:bodyPr vert="horz" wrap="square" lIns="0" tIns="16510" rIns="0" bIns="0" rtlCol="0">
            <a:spAutoFit/>
          </a:bodyPr>
          <a:lstStyle/>
          <a:p>
            <a:pPr marL="12700">
              <a:lnSpc>
                <a:spcPct val="100000"/>
              </a:lnSpc>
              <a:spcBef>
                <a:spcPts val="130"/>
              </a:spcBef>
            </a:pPr>
            <a:r>
              <a:rPr sz="2050" spc="-85" dirty="0">
                <a:latin typeface="Times New Roman"/>
                <a:cs typeface="Times New Roman"/>
              </a:rPr>
              <a:t>2</a:t>
            </a:r>
            <a:endParaRPr sz="2050">
              <a:latin typeface="Times New Roman"/>
              <a:cs typeface="Times New Roman"/>
            </a:endParaRPr>
          </a:p>
        </p:txBody>
      </p:sp>
      <p:sp>
        <p:nvSpPr>
          <p:cNvPr id="67" name="object 67"/>
          <p:cNvSpPr txBox="1"/>
          <p:nvPr/>
        </p:nvSpPr>
        <p:spPr>
          <a:xfrm>
            <a:off x="4472940" y="5454650"/>
            <a:ext cx="145415" cy="342900"/>
          </a:xfrm>
          <a:prstGeom prst="rect">
            <a:avLst/>
          </a:prstGeom>
        </p:spPr>
        <p:txBody>
          <a:bodyPr vert="horz" wrap="square" lIns="0" tIns="16510" rIns="0" bIns="0" rtlCol="0">
            <a:spAutoFit/>
          </a:bodyPr>
          <a:lstStyle/>
          <a:p>
            <a:pPr marL="12700">
              <a:lnSpc>
                <a:spcPct val="100000"/>
              </a:lnSpc>
              <a:spcBef>
                <a:spcPts val="130"/>
              </a:spcBef>
            </a:pPr>
            <a:r>
              <a:rPr sz="2050" spc="-85" dirty="0">
                <a:latin typeface="Times New Roman"/>
                <a:cs typeface="Times New Roman"/>
              </a:rPr>
              <a:t>1</a:t>
            </a:r>
            <a:endParaRPr sz="2050">
              <a:latin typeface="Times New Roman"/>
              <a:cs typeface="Times New Roman"/>
            </a:endParaRPr>
          </a:p>
        </p:txBody>
      </p:sp>
      <p:sp>
        <p:nvSpPr>
          <p:cNvPr id="68" name="object 68"/>
          <p:cNvSpPr txBox="1"/>
          <p:nvPr/>
        </p:nvSpPr>
        <p:spPr>
          <a:xfrm>
            <a:off x="3049270" y="5618479"/>
            <a:ext cx="2751455" cy="342900"/>
          </a:xfrm>
          <a:prstGeom prst="rect">
            <a:avLst/>
          </a:prstGeom>
        </p:spPr>
        <p:txBody>
          <a:bodyPr vert="horz" wrap="square" lIns="0" tIns="16510" rIns="0" bIns="0" rtlCol="0">
            <a:spAutoFit/>
          </a:bodyPr>
          <a:lstStyle/>
          <a:p>
            <a:pPr marL="12700">
              <a:lnSpc>
                <a:spcPct val="100000"/>
              </a:lnSpc>
              <a:spcBef>
                <a:spcPts val="130"/>
              </a:spcBef>
              <a:tabLst>
                <a:tab pos="1600835" algn="l"/>
                <a:tab pos="2494915" algn="l"/>
              </a:tabLst>
            </a:pPr>
            <a:r>
              <a:rPr sz="2050" spc="-65" dirty="0">
                <a:latin typeface="Times New Roman"/>
                <a:cs typeface="Times New Roman"/>
              </a:rPr>
              <a:t>cos(2</a:t>
            </a:r>
            <a:r>
              <a:rPr sz="2050" i="1" spc="-65" dirty="0">
                <a:latin typeface="Times New Roman"/>
                <a:cs typeface="Times New Roman"/>
              </a:rPr>
              <a:t>n </a:t>
            </a:r>
            <a:r>
              <a:rPr sz="2050" spc="-190" dirty="0">
                <a:latin typeface="Symbol"/>
                <a:cs typeface="Symbol"/>
              </a:rPr>
              <a:t></a:t>
            </a:r>
            <a:r>
              <a:rPr sz="2050" spc="-275" dirty="0">
                <a:latin typeface="Times New Roman"/>
                <a:cs typeface="Times New Roman"/>
              </a:rPr>
              <a:t> </a:t>
            </a:r>
            <a:r>
              <a:rPr sz="2050" spc="-75" dirty="0">
                <a:latin typeface="Times New Roman"/>
                <a:cs typeface="Times New Roman"/>
              </a:rPr>
              <a:t>1)</a:t>
            </a:r>
            <a:r>
              <a:rPr sz="2050" i="1" spc="-75" dirty="0">
                <a:latin typeface="Times New Roman"/>
                <a:cs typeface="Times New Roman"/>
              </a:rPr>
              <a:t>x</a:t>
            </a:r>
            <a:r>
              <a:rPr sz="2050" i="1" spc="-35" dirty="0">
                <a:latin typeface="Times New Roman"/>
                <a:cs typeface="Times New Roman"/>
              </a:rPr>
              <a:t> </a:t>
            </a:r>
            <a:r>
              <a:rPr sz="2050" spc="-190" dirty="0">
                <a:latin typeface="Symbol"/>
                <a:cs typeface="Symbol"/>
              </a:rPr>
              <a:t></a:t>
            </a:r>
            <a:r>
              <a:rPr sz="2050" spc="-190" dirty="0">
                <a:latin typeface="Times New Roman"/>
                <a:cs typeface="Times New Roman"/>
              </a:rPr>
              <a:t>	</a:t>
            </a:r>
            <a:r>
              <a:rPr sz="2050" spc="-65" dirty="0">
                <a:latin typeface="Times New Roman"/>
                <a:cs typeface="Times New Roman"/>
              </a:rPr>
              <a:t>ln</a:t>
            </a:r>
            <a:r>
              <a:rPr sz="2050" spc="340" dirty="0">
                <a:latin typeface="Times New Roman"/>
                <a:cs typeface="Times New Roman"/>
              </a:rPr>
              <a:t> </a:t>
            </a:r>
            <a:r>
              <a:rPr sz="2050" spc="-65" dirty="0">
                <a:latin typeface="Times New Roman"/>
                <a:cs typeface="Times New Roman"/>
              </a:rPr>
              <a:t>cot(	</a:t>
            </a:r>
            <a:r>
              <a:rPr sz="2050" spc="-55" dirty="0">
                <a:latin typeface="Times New Roman"/>
                <a:cs typeface="Times New Roman"/>
              </a:rPr>
              <a:t>)</a:t>
            </a:r>
            <a:r>
              <a:rPr sz="2050" spc="210" dirty="0">
                <a:latin typeface="Times New Roman"/>
                <a:cs typeface="Times New Roman"/>
              </a:rPr>
              <a:t> </a:t>
            </a:r>
            <a:r>
              <a:rPr sz="2050" spc="-45" dirty="0">
                <a:latin typeface="Times New Roman"/>
                <a:cs typeface="Times New Roman"/>
              </a:rPr>
              <a:t>,</a:t>
            </a:r>
            <a:endParaRPr sz="2050">
              <a:latin typeface="Times New Roman"/>
              <a:cs typeface="Times New Roman"/>
            </a:endParaRPr>
          </a:p>
        </p:txBody>
      </p:sp>
      <p:sp>
        <p:nvSpPr>
          <p:cNvPr id="69" name="object 69"/>
          <p:cNvSpPr txBox="1"/>
          <p:nvPr/>
        </p:nvSpPr>
        <p:spPr>
          <a:xfrm>
            <a:off x="2458720" y="5403342"/>
            <a:ext cx="593725" cy="762000"/>
          </a:xfrm>
          <a:prstGeom prst="rect">
            <a:avLst/>
          </a:prstGeom>
        </p:spPr>
        <p:txBody>
          <a:bodyPr vert="horz" wrap="square" lIns="0" tIns="67310" rIns="0" bIns="0" rtlCol="0">
            <a:spAutoFit/>
          </a:bodyPr>
          <a:lstStyle/>
          <a:p>
            <a:pPr marR="19050" algn="ctr">
              <a:lnSpc>
                <a:spcPct val="100000"/>
              </a:lnSpc>
              <a:spcBef>
                <a:spcPts val="530"/>
              </a:spcBef>
            </a:pPr>
            <a:r>
              <a:rPr sz="2050" spc="-85" dirty="0">
                <a:latin typeface="Times New Roman"/>
                <a:cs typeface="Times New Roman"/>
              </a:rPr>
              <a:t>1</a:t>
            </a:r>
            <a:endParaRPr sz="2050">
              <a:latin typeface="Times New Roman"/>
              <a:cs typeface="Times New Roman"/>
            </a:endParaRPr>
          </a:p>
          <a:p>
            <a:pPr algn="ctr">
              <a:lnSpc>
                <a:spcPct val="100000"/>
              </a:lnSpc>
              <a:spcBef>
                <a:spcPts val="440"/>
              </a:spcBef>
            </a:pPr>
            <a:r>
              <a:rPr sz="2050" spc="-70" dirty="0">
                <a:latin typeface="Times New Roman"/>
                <a:cs typeface="Times New Roman"/>
              </a:rPr>
              <a:t>2</a:t>
            </a:r>
            <a:r>
              <a:rPr sz="2050" i="1" spc="-70" dirty="0">
                <a:latin typeface="Times New Roman"/>
                <a:cs typeface="Times New Roman"/>
              </a:rPr>
              <a:t>n </a:t>
            </a:r>
            <a:r>
              <a:rPr sz="2050" spc="-190" dirty="0">
                <a:latin typeface="Symbol"/>
                <a:cs typeface="Symbol"/>
              </a:rPr>
              <a:t></a:t>
            </a:r>
            <a:r>
              <a:rPr sz="2050" spc="-365" dirty="0">
                <a:latin typeface="Times New Roman"/>
                <a:cs typeface="Times New Roman"/>
              </a:rPr>
              <a:t> </a:t>
            </a:r>
            <a:r>
              <a:rPr sz="2050" spc="-85" dirty="0">
                <a:latin typeface="Times New Roman"/>
                <a:cs typeface="Times New Roman"/>
              </a:rPr>
              <a:t>1</a:t>
            </a:r>
            <a:endParaRPr sz="2050">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7329" y="566420"/>
            <a:ext cx="4250055" cy="391160"/>
          </a:xfrm>
          <a:prstGeom prst="rect">
            <a:avLst/>
          </a:prstGeom>
        </p:spPr>
        <p:txBody>
          <a:bodyPr vert="horz" wrap="square" lIns="0" tIns="12700" rIns="0" bIns="0" rtlCol="0">
            <a:spAutoFit/>
          </a:bodyPr>
          <a:lstStyle/>
          <a:p>
            <a:pPr marL="12700">
              <a:lnSpc>
                <a:spcPct val="100000"/>
              </a:lnSpc>
              <a:spcBef>
                <a:spcPts val="100"/>
              </a:spcBef>
              <a:tabLst>
                <a:tab pos="620395" algn="l"/>
              </a:tabLst>
            </a:pPr>
            <a:r>
              <a:rPr sz="2400" b="1" spc="-5" dirty="0">
                <a:solidFill>
                  <a:srgbClr val="005FBF"/>
                </a:solidFill>
                <a:latin typeface="Times New Roman"/>
                <a:cs typeface="Times New Roman"/>
              </a:rPr>
              <a:t>7.4	Properties </a:t>
            </a:r>
            <a:r>
              <a:rPr sz="2400" b="1" dirty="0">
                <a:solidFill>
                  <a:srgbClr val="005FBF"/>
                </a:solidFill>
                <a:latin typeface="Times New Roman"/>
                <a:cs typeface="Times New Roman"/>
              </a:rPr>
              <a:t>of </a:t>
            </a:r>
            <a:r>
              <a:rPr sz="2400" b="1" spc="-5" dirty="0">
                <a:solidFill>
                  <a:srgbClr val="005FBF"/>
                </a:solidFill>
                <a:latin typeface="Times New Roman"/>
                <a:cs typeface="Times New Roman"/>
              </a:rPr>
              <a:t>Fourier Series</a:t>
            </a:r>
            <a:endParaRPr sz="2400">
              <a:latin typeface="Times New Roman"/>
              <a:cs typeface="Times New Roman"/>
            </a:endParaRPr>
          </a:p>
        </p:txBody>
      </p:sp>
      <p:sp>
        <p:nvSpPr>
          <p:cNvPr id="3" name="object 3"/>
          <p:cNvSpPr txBox="1">
            <a:spLocks noGrp="1"/>
          </p:cNvSpPr>
          <p:nvPr>
            <p:ph type="body" idx="1"/>
          </p:nvPr>
        </p:nvSpPr>
        <p:spPr>
          <a:prstGeom prst="rect">
            <a:avLst/>
          </a:prstGeom>
        </p:spPr>
        <p:txBody>
          <a:bodyPr vert="horz" wrap="square" lIns="0" tIns="166370" rIns="0" bIns="0" rtlCol="0">
            <a:spAutoFit/>
          </a:bodyPr>
          <a:lstStyle/>
          <a:p>
            <a:pPr marL="645160">
              <a:lnSpc>
                <a:spcPct val="100000"/>
              </a:lnSpc>
              <a:spcBef>
                <a:spcPts val="1310"/>
              </a:spcBef>
            </a:pPr>
            <a:r>
              <a:rPr dirty="0"/>
              <a:t>Convergence</a:t>
            </a:r>
          </a:p>
          <a:p>
            <a:pPr marL="12700" marR="5080">
              <a:lnSpc>
                <a:spcPct val="100000"/>
              </a:lnSpc>
              <a:spcBef>
                <a:spcPts val="1210"/>
              </a:spcBef>
            </a:pPr>
            <a:r>
              <a:rPr b="0" dirty="0">
                <a:latin typeface="Times New Roman"/>
                <a:cs typeface="Times New Roman"/>
              </a:rPr>
              <a:t>It </a:t>
            </a:r>
            <a:r>
              <a:rPr b="0" spc="-5" dirty="0">
                <a:latin typeface="Times New Roman"/>
                <a:cs typeface="Times New Roman"/>
              </a:rPr>
              <a:t>might </a:t>
            </a:r>
            <a:r>
              <a:rPr b="0" dirty="0">
                <a:latin typeface="Times New Roman"/>
                <a:cs typeface="Times New Roman"/>
              </a:rPr>
              <a:t>be noted, </a:t>
            </a:r>
            <a:r>
              <a:rPr b="0" spc="-5" dirty="0">
                <a:latin typeface="Times New Roman"/>
                <a:cs typeface="Times New Roman"/>
              </a:rPr>
              <a:t>first that </a:t>
            </a:r>
            <a:r>
              <a:rPr b="0" dirty="0">
                <a:latin typeface="Times New Roman"/>
                <a:cs typeface="Times New Roman"/>
              </a:rPr>
              <a:t>our Fourier </a:t>
            </a:r>
            <a:r>
              <a:rPr b="0" spc="-5" dirty="0">
                <a:latin typeface="Times New Roman"/>
                <a:cs typeface="Times New Roman"/>
              </a:rPr>
              <a:t>series </a:t>
            </a:r>
            <a:r>
              <a:rPr b="0" dirty="0">
                <a:latin typeface="Times New Roman"/>
                <a:cs typeface="Times New Roman"/>
              </a:rPr>
              <a:t>should not be </a:t>
            </a:r>
            <a:r>
              <a:rPr b="0" spc="-5" dirty="0">
                <a:latin typeface="Times New Roman"/>
                <a:cs typeface="Times New Roman"/>
              </a:rPr>
              <a:t>expected to </a:t>
            </a:r>
            <a:r>
              <a:rPr b="0" dirty="0">
                <a:latin typeface="Times New Roman"/>
                <a:cs typeface="Times New Roman"/>
              </a:rPr>
              <a:t>be  </a:t>
            </a:r>
            <a:r>
              <a:rPr b="0" spc="-5" dirty="0">
                <a:latin typeface="Times New Roman"/>
                <a:cs typeface="Times New Roman"/>
              </a:rPr>
              <a:t>uniformly </a:t>
            </a:r>
            <a:r>
              <a:rPr b="0" dirty="0">
                <a:latin typeface="Times New Roman"/>
                <a:cs typeface="Times New Roman"/>
              </a:rPr>
              <a:t>convergent if </a:t>
            </a:r>
            <a:r>
              <a:rPr b="0" spc="-5" dirty="0">
                <a:latin typeface="Times New Roman"/>
                <a:cs typeface="Times New Roman"/>
              </a:rPr>
              <a:t>it represents </a:t>
            </a:r>
            <a:r>
              <a:rPr b="0" dirty="0">
                <a:latin typeface="Times New Roman"/>
                <a:cs typeface="Times New Roman"/>
              </a:rPr>
              <a:t>a </a:t>
            </a:r>
            <a:r>
              <a:rPr b="0" spc="-5" dirty="0">
                <a:latin typeface="Times New Roman"/>
                <a:cs typeface="Times New Roman"/>
              </a:rPr>
              <a:t>discontinuous </a:t>
            </a:r>
            <a:r>
              <a:rPr b="0" dirty="0">
                <a:latin typeface="Times New Roman"/>
                <a:cs typeface="Times New Roman"/>
              </a:rPr>
              <a:t>function. A </a:t>
            </a:r>
            <a:r>
              <a:rPr b="0" spc="-5" dirty="0">
                <a:latin typeface="Times New Roman"/>
                <a:cs typeface="Times New Roman"/>
              </a:rPr>
              <a:t>uniformly  </a:t>
            </a:r>
            <a:r>
              <a:rPr b="0" dirty="0">
                <a:latin typeface="Times New Roman"/>
                <a:cs typeface="Times New Roman"/>
              </a:rPr>
              <a:t>convergent </a:t>
            </a:r>
            <a:r>
              <a:rPr b="0" spc="-5" dirty="0">
                <a:latin typeface="Times New Roman"/>
                <a:cs typeface="Times New Roman"/>
              </a:rPr>
              <a:t>series </a:t>
            </a:r>
            <a:r>
              <a:rPr b="0" dirty="0">
                <a:latin typeface="Times New Roman"/>
                <a:cs typeface="Times New Roman"/>
              </a:rPr>
              <a:t>of continuous </a:t>
            </a:r>
            <a:r>
              <a:rPr b="0" spc="-5" dirty="0">
                <a:latin typeface="Times New Roman"/>
                <a:cs typeface="Times New Roman"/>
              </a:rPr>
              <a:t>function </a:t>
            </a:r>
            <a:r>
              <a:rPr b="0" spc="5" dirty="0">
                <a:latin typeface="Times New Roman"/>
                <a:cs typeface="Times New Roman"/>
              </a:rPr>
              <a:t>(sin</a:t>
            </a:r>
            <a:r>
              <a:rPr b="0" i="1" spc="5" dirty="0">
                <a:latin typeface="Times New Roman"/>
                <a:cs typeface="Times New Roman"/>
              </a:rPr>
              <a:t>nx</a:t>
            </a:r>
            <a:r>
              <a:rPr b="0" spc="5" dirty="0">
                <a:latin typeface="Times New Roman"/>
                <a:cs typeface="Times New Roman"/>
              </a:rPr>
              <a:t>, </a:t>
            </a:r>
            <a:r>
              <a:rPr b="0" dirty="0">
                <a:latin typeface="Times New Roman"/>
                <a:cs typeface="Times New Roman"/>
              </a:rPr>
              <a:t>cos</a:t>
            </a:r>
            <a:r>
              <a:rPr b="0" i="1" dirty="0">
                <a:latin typeface="Times New Roman"/>
                <a:cs typeface="Times New Roman"/>
              </a:rPr>
              <a:t>nx</a:t>
            </a:r>
            <a:r>
              <a:rPr b="0" dirty="0">
                <a:latin typeface="Times New Roman"/>
                <a:cs typeface="Times New Roman"/>
              </a:rPr>
              <a:t>) </a:t>
            </a:r>
            <a:r>
              <a:rPr b="0" spc="-5" dirty="0">
                <a:latin typeface="Times New Roman"/>
                <a:cs typeface="Times New Roman"/>
              </a:rPr>
              <a:t>always yields </a:t>
            </a:r>
            <a:r>
              <a:rPr b="0" dirty="0">
                <a:latin typeface="Times New Roman"/>
                <a:cs typeface="Times New Roman"/>
              </a:rPr>
              <a:t>a continuous  function. If,</a:t>
            </a:r>
            <a:r>
              <a:rPr b="0" spc="5" dirty="0">
                <a:latin typeface="Times New Roman"/>
                <a:cs typeface="Times New Roman"/>
              </a:rPr>
              <a:t> </a:t>
            </a:r>
            <a:r>
              <a:rPr b="0" dirty="0">
                <a:latin typeface="Times New Roman"/>
                <a:cs typeface="Times New Roman"/>
              </a:rPr>
              <a:t>however,</a:t>
            </a:r>
          </a:p>
        </p:txBody>
      </p:sp>
      <p:sp>
        <p:nvSpPr>
          <p:cNvPr id="4" name="object 4"/>
          <p:cNvSpPr txBox="1"/>
          <p:nvPr/>
        </p:nvSpPr>
        <p:spPr>
          <a:xfrm>
            <a:off x="3609340" y="2923806"/>
            <a:ext cx="1200150" cy="354330"/>
          </a:xfrm>
          <a:prstGeom prst="rect">
            <a:avLst/>
          </a:prstGeom>
        </p:spPr>
        <p:txBody>
          <a:bodyPr vert="horz" wrap="square" lIns="0" tIns="13335" rIns="0" bIns="0" rtlCol="0">
            <a:spAutoFit/>
          </a:bodyPr>
          <a:lstStyle/>
          <a:p>
            <a:pPr marL="12700">
              <a:lnSpc>
                <a:spcPct val="100000"/>
              </a:lnSpc>
              <a:spcBef>
                <a:spcPts val="105"/>
              </a:spcBef>
            </a:pPr>
            <a:r>
              <a:rPr sz="2050" spc="50" dirty="0">
                <a:latin typeface="Symbol"/>
                <a:cs typeface="Symbol"/>
              </a:rPr>
              <a:t></a:t>
            </a:r>
            <a:r>
              <a:rPr sz="2050" spc="50" dirty="0">
                <a:latin typeface="Times New Roman"/>
                <a:cs typeface="Times New Roman"/>
              </a:rPr>
              <a:t> </a:t>
            </a:r>
            <a:r>
              <a:rPr sz="2150" spc="-5" dirty="0">
                <a:latin typeface="Symbol"/>
                <a:cs typeface="Symbol"/>
              </a:rPr>
              <a:t></a:t>
            </a:r>
            <a:r>
              <a:rPr sz="2150" spc="-5" dirty="0">
                <a:latin typeface="Times New Roman"/>
                <a:cs typeface="Times New Roman"/>
              </a:rPr>
              <a:t> </a:t>
            </a:r>
            <a:r>
              <a:rPr sz="2050" spc="50" dirty="0">
                <a:latin typeface="Symbol"/>
                <a:cs typeface="Symbol"/>
              </a:rPr>
              <a:t></a:t>
            </a:r>
            <a:r>
              <a:rPr sz="2050" spc="50" dirty="0">
                <a:latin typeface="Times New Roman"/>
                <a:cs typeface="Times New Roman"/>
              </a:rPr>
              <a:t> </a:t>
            </a:r>
            <a:r>
              <a:rPr sz="2050" i="1" spc="25" dirty="0">
                <a:latin typeface="Times New Roman"/>
                <a:cs typeface="Times New Roman"/>
              </a:rPr>
              <a:t>x </a:t>
            </a:r>
            <a:r>
              <a:rPr sz="2050" spc="50" dirty="0">
                <a:latin typeface="Symbol"/>
                <a:cs typeface="Symbol"/>
              </a:rPr>
              <a:t></a:t>
            </a:r>
            <a:r>
              <a:rPr sz="2050" spc="-375" dirty="0">
                <a:latin typeface="Times New Roman"/>
                <a:cs typeface="Times New Roman"/>
              </a:rPr>
              <a:t> </a:t>
            </a:r>
            <a:r>
              <a:rPr sz="2150" spc="-5" dirty="0">
                <a:latin typeface="Symbol"/>
                <a:cs typeface="Symbol"/>
              </a:rPr>
              <a:t></a:t>
            </a:r>
            <a:endParaRPr sz="2150">
              <a:latin typeface="Symbol"/>
              <a:cs typeface="Symbol"/>
            </a:endParaRPr>
          </a:p>
        </p:txBody>
      </p:sp>
      <p:sp>
        <p:nvSpPr>
          <p:cNvPr id="5" name="object 5"/>
          <p:cNvSpPr txBox="1"/>
          <p:nvPr/>
        </p:nvSpPr>
        <p:spPr>
          <a:xfrm>
            <a:off x="1061719" y="2837179"/>
            <a:ext cx="2393315" cy="939800"/>
          </a:xfrm>
          <a:prstGeom prst="rect">
            <a:avLst/>
          </a:prstGeom>
        </p:spPr>
        <p:txBody>
          <a:bodyPr vert="horz" wrap="square" lIns="0" tIns="12700" rIns="0" bIns="0" rtlCol="0">
            <a:spAutoFit/>
          </a:bodyPr>
          <a:lstStyle/>
          <a:p>
            <a:pPr marL="17780" marR="5080" indent="-5080">
              <a:lnSpc>
                <a:spcPct val="150000"/>
              </a:lnSpc>
              <a:spcBef>
                <a:spcPts val="100"/>
              </a:spcBef>
              <a:tabLst>
                <a:tab pos="551815" algn="l"/>
                <a:tab pos="619125" algn="l"/>
              </a:tabLst>
            </a:pPr>
            <a:r>
              <a:rPr sz="2000" dirty="0">
                <a:latin typeface="Times New Roman"/>
                <a:cs typeface="Times New Roman"/>
              </a:rPr>
              <a:t>(a)	</a:t>
            </a:r>
            <a:r>
              <a:rPr sz="2000" i="1" spc="-5" dirty="0">
                <a:latin typeface="Times New Roman"/>
                <a:cs typeface="Times New Roman"/>
              </a:rPr>
              <a:t>f(x) </a:t>
            </a:r>
            <a:r>
              <a:rPr sz="2000" dirty="0">
                <a:latin typeface="Times New Roman"/>
                <a:cs typeface="Times New Roman"/>
              </a:rPr>
              <a:t>is</a:t>
            </a:r>
            <a:r>
              <a:rPr sz="2000" spc="-110" dirty="0">
                <a:latin typeface="Times New Roman"/>
                <a:cs typeface="Times New Roman"/>
              </a:rPr>
              <a:t> </a:t>
            </a:r>
            <a:r>
              <a:rPr sz="2000" dirty="0">
                <a:latin typeface="Times New Roman"/>
                <a:cs typeface="Times New Roman"/>
              </a:rPr>
              <a:t>continuous,  (b)		</a:t>
            </a:r>
            <a:r>
              <a:rPr sz="1850" i="1" spc="10" dirty="0">
                <a:latin typeface="Times New Roman"/>
                <a:cs typeface="Times New Roman"/>
              </a:rPr>
              <a:t>f </a:t>
            </a:r>
            <a:r>
              <a:rPr sz="1850" spc="-5" dirty="0">
                <a:latin typeface="Times New Roman"/>
                <a:cs typeface="Times New Roman"/>
              </a:rPr>
              <a:t>(</a:t>
            </a:r>
            <a:r>
              <a:rPr sz="1850" spc="-5" dirty="0">
                <a:latin typeface="Symbol"/>
                <a:cs typeface="Symbol"/>
              </a:rPr>
              <a:t></a:t>
            </a:r>
            <a:r>
              <a:rPr sz="1950" spc="-5" dirty="0">
                <a:latin typeface="Symbol"/>
                <a:cs typeface="Symbol"/>
              </a:rPr>
              <a:t></a:t>
            </a:r>
            <a:r>
              <a:rPr sz="1950" spc="-5" dirty="0">
                <a:latin typeface="Times New Roman"/>
                <a:cs typeface="Times New Roman"/>
              </a:rPr>
              <a:t> </a:t>
            </a:r>
            <a:r>
              <a:rPr sz="1850" spc="15" dirty="0">
                <a:latin typeface="Times New Roman"/>
                <a:cs typeface="Times New Roman"/>
              </a:rPr>
              <a:t>) </a:t>
            </a:r>
            <a:r>
              <a:rPr sz="1850" spc="40" dirty="0">
                <a:latin typeface="Symbol"/>
                <a:cs typeface="Symbol"/>
              </a:rPr>
              <a:t></a:t>
            </a:r>
            <a:r>
              <a:rPr sz="1850" spc="40" dirty="0">
                <a:latin typeface="Times New Roman"/>
                <a:cs typeface="Times New Roman"/>
              </a:rPr>
              <a:t> </a:t>
            </a:r>
            <a:r>
              <a:rPr sz="1850" i="1" spc="10" dirty="0">
                <a:latin typeface="Times New Roman"/>
                <a:cs typeface="Times New Roman"/>
              </a:rPr>
              <a:t>f </a:t>
            </a:r>
            <a:r>
              <a:rPr sz="1850" spc="-55" dirty="0">
                <a:latin typeface="Times New Roman"/>
                <a:cs typeface="Times New Roman"/>
              </a:rPr>
              <a:t>(</a:t>
            </a:r>
            <a:r>
              <a:rPr sz="1950" spc="-55" dirty="0">
                <a:latin typeface="Symbol"/>
                <a:cs typeface="Symbol"/>
              </a:rPr>
              <a:t></a:t>
            </a:r>
            <a:r>
              <a:rPr sz="1950" spc="-215" dirty="0">
                <a:latin typeface="Times New Roman"/>
                <a:cs typeface="Times New Roman"/>
              </a:rPr>
              <a:t> </a:t>
            </a:r>
            <a:r>
              <a:rPr sz="1850" spc="15" dirty="0">
                <a:latin typeface="Times New Roman"/>
                <a:cs typeface="Times New Roman"/>
              </a:rPr>
              <a:t>)</a:t>
            </a:r>
            <a:endParaRPr sz="1850">
              <a:latin typeface="Times New Roman"/>
              <a:cs typeface="Times New Roman"/>
            </a:endParaRPr>
          </a:p>
        </p:txBody>
      </p:sp>
      <p:sp>
        <p:nvSpPr>
          <p:cNvPr id="6" name="object 6"/>
          <p:cNvSpPr txBox="1"/>
          <p:nvPr/>
        </p:nvSpPr>
        <p:spPr>
          <a:xfrm>
            <a:off x="1068069" y="3996690"/>
            <a:ext cx="30797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(c)</a:t>
            </a:r>
            <a:endParaRPr sz="2000">
              <a:latin typeface="Times New Roman"/>
              <a:cs typeface="Times New Roman"/>
            </a:endParaRPr>
          </a:p>
        </p:txBody>
      </p:sp>
      <p:sp>
        <p:nvSpPr>
          <p:cNvPr id="7" name="object 7"/>
          <p:cNvSpPr txBox="1"/>
          <p:nvPr/>
        </p:nvSpPr>
        <p:spPr>
          <a:xfrm>
            <a:off x="1672589" y="3980179"/>
            <a:ext cx="3211195" cy="330200"/>
          </a:xfrm>
          <a:prstGeom prst="rect">
            <a:avLst/>
          </a:prstGeom>
        </p:spPr>
        <p:txBody>
          <a:bodyPr vert="horz" wrap="square" lIns="0" tIns="12700" rIns="0" bIns="0" rtlCol="0">
            <a:spAutoFit/>
          </a:bodyPr>
          <a:lstStyle/>
          <a:p>
            <a:pPr marL="12700">
              <a:lnSpc>
                <a:spcPct val="100000"/>
              </a:lnSpc>
              <a:spcBef>
                <a:spcPts val="100"/>
              </a:spcBef>
            </a:pPr>
            <a:r>
              <a:rPr sz="2925" i="1" spc="15" baseline="1424" dirty="0">
                <a:latin typeface="Times New Roman"/>
                <a:cs typeface="Times New Roman"/>
              </a:rPr>
              <a:t>f </a:t>
            </a:r>
            <a:r>
              <a:rPr sz="2925" spc="-472" baseline="4273" dirty="0">
                <a:latin typeface="Symbol"/>
                <a:cs typeface="Symbol"/>
              </a:rPr>
              <a:t></a:t>
            </a:r>
            <a:r>
              <a:rPr sz="2925" spc="-472" baseline="1424" dirty="0">
                <a:latin typeface="Times New Roman"/>
                <a:cs typeface="Times New Roman"/>
              </a:rPr>
              <a:t>(</a:t>
            </a:r>
            <a:r>
              <a:rPr sz="2925" i="1" spc="-472" baseline="1424" dirty="0">
                <a:latin typeface="Times New Roman"/>
                <a:cs typeface="Times New Roman"/>
              </a:rPr>
              <a:t>x</a:t>
            </a:r>
            <a:r>
              <a:rPr sz="2925" spc="-472" baseline="1424" dirty="0">
                <a:latin typeface="Times New Roman"/>
                <a:cs typeface="Times New Roman"/>
              </a:rPr>
              <a:t>) </a:t>
            </a:r>
            <a:r>
              <a:rPr sz="2000" spc="-5" dirty="0">
                <a:latin typeface="Times New Roman"/>
                <a:cs typeface="Times New Roman"/>
              </a:rPr>
              <a:t>is sectionally</a:t>
            </a:r>
            <a:r>
              <a:rPr sz="2000" spc="-60" dirty="0">
                <a:latin typeface="Times New Roman"/>
                <a:cs typeface="Times New Roman"/>
              </a:rPr>
              <a:t> </a:t>
            </a:r>
            <a:r>
              <a:rPr sz="2000" dirty="0">
                <a:latin typeface="Times New Roman"/>
                <a:cs typeface="Times New Roman"/>
              </a:rPr>
              <a:t>continuous,</a:t>
            </a:r>
            <a:endParaRPr sz="2000">
              <a:latin typeface="Times New Roman"/>
              <a:cs typeface="Times New Roman"/>
            </a:endParaRPr>
          </a:p>
        </p:txBody>
      </p:sp>
      <p:sp>
        <p:nvSpPr>
          <p:cNvPr id="8" name="object 8"/>
          <p:cNvSpPr txBox="1"/>
          <p:nvPr/>
        </p:nvSpPr>
        <p:spPr>
          <a:xfrm>
            <a:off x="153670" y="4743450"/>
            <a:ext cx="8691880" cy="956310"/>
          </a:xfrm>
          <a:prstGeom prst="rect">
            <a:avLst/>
          </a:prstGeom>
        </p:spPr>
        <p:txBody>
          <a:bodyPr vert="horz" wrap="square" lIns="0" tIns="12700" rIns="0" bIns="0" rtlCol="0">
            <a:spAutoFit/>
          </a:bodyPr>
          <a:lstStyle/>
          <a:p>
            <a:pPr marL="50800" marR="17780">
              <a:lnSpc>
                <a:spcPct val="100000"/>
              </a:lnSpc>
              <a:spcBef>
                <a:spcPts val="100"/>
              </a:spcBef>
            </a:pPr>
            <a:r>
              <a:rPr sz="2000" spc="-5" dirty="0">
                <a:latin typeface="Times New Roman"/>
                <a:cs typeface="Times New Roman"/>
              </a:rPr>
              <a:t>the </a:t>
            </a:r>
            <a:r>
              <a:rPr sz="2000" dirty="0">
                <a:latin typeface="Times New Roman"/>
                <a:cs typeface="Times New Roman"/>
              </a:rPr>
              <a:t>Fourier </a:t>
            </a:r>
            <a:r>
              <a:rPr sz="2000" spc="-5" dirty="0">
                <a:latin typeface="Times New Roman"/>
                <a:cs typeface="Times New Roman"/>
              </a:rPr>
              <a:t>series </a:t>
            </a:r>
            <a:r>
              <a:rPr sz="2000" dirty="0">
                <a:latin typeface="Times New Roman"/>
                <a:cs typeface="Times New Roman"/>
              </a:rPr>
              <a:t>for </a:t>
            </a:r>
            <a:r>
              <a:rPr sz="2000" spc="-135" dirty="0">
                <a:latin typeface="Times New Roman"/>
                <a:cs typeface="Times New Roman"/>
              </a:rPr>
              <a:t>f(x</a:t>
            </a:r>
            <a:r>
              <a:rPr sz="3000" spc="-202" baseline="-2777" dirty="0">
                <a:latin typeface="Times New Roman"/>
                <a:cs typeface="Times New Roman"/>
              </a:rPr>
              <a:t>)</a:t>
            </a:r>
            <a:r>
              <a:rPr sz="2000" spc="-135" dirty="0">
                <a:latin typeface="Times New Roman"/>
                <a:cs typeface="Times New Roman"/>
              </a:rPr>
              <a:t>) </a:t>
            </a:r>
            <a:r>
              <a:rPr sz="2000" spc="-5" dirty="0">
                <a:latin typeface="Times New Roman"/>
                <a:cs typeface="Times New Roman"/>
              </a:rPr>
              <a:t>will </a:t>
            </a:r>
            <a:r>
              <a:rPr sz="2000" dirty="0">
                <a:latin typeface="Times New Roman"/>
                <a:cs typeface="Times New Roman"/>
              </a:rPr>
              <a:t>converge </a:t>
            </a:r>
            <a:r>
              <a:rPr sz="2000" spc="-5" dirty="0">
                <a:latin typeface="Times New Roman"/>
                <a:cs typeface="Times New Roman"/>
              </a:rPr>
              <a:t>uniformly. These restrictions </a:t>
            </a:r>
            <a:r>
              <a:rPr sz="2000" dirty="0">
                <a:latin typeface="Times New Roman"/>
                <a:cs typeface="Times New Roman"/>
              </a:rPr>
              <a:t>do not </a:t>
            </a:r>
            <a:r>
              <a:rPr sz="2000" spc="-5" dirty="0">
                <a:latin typeface="Times New Roman"/>
                <a:cs typeface="Times New Roman"/>
              </a:rPr>
              <a:t>demand  that </a:t>
            </a:r>
            <a:r>
              <a:rPr sz="2000" dirty="0">
                <a:latin typeface="Times New Roman"/>
                <a:cs typeface="Times New Roman"/>
              </a:rPr>
              <a:t>f(x) be </a:t>
            </a:r>
            <a:r>
              <a:rPr sz="2000" spc="-5" dirty="0">
                <a:latin typeface="Times New Roman"/>
                <a:cs typeface="Times New Roman"/>
              </a:rPr>
              <a:t>periodic, </a:t>
            </a:r>
            <a:r>
              <a:rPr sz="2000" dirty="0">
                <a:latin typeface="Times New Roman"/>
                <a:cs typeface="Times New Roman"/>
              </a:rPr>
              <a:t>but </a:t>
            </a:r>
            <a:r>
              <a:rPr sz="2000" spc="-5" dirty="0">
                <a:latin typeface="Times New Roman"/>
                <a:cs typeface="Times New Roman"/>
              </a:rPr>
              <a:t>they will satisfied </a:t>
            </a:r>
            <a:r>
              <a:rPr sz="2000" dirty="0">
                <a:latin typeface="Times New Roman"/>
                <a:cs typeface="Times New Roman"/>
              </a:rPr>
              <a:t>by continuous, </a:t>
            </a:r>
            <a:r>
              <a:rPr sz="2000" spc="-5" dirty="0">
                <a:latin typeface="Times New Roman"/>
                <a:cs typeface="Times New Roman"/>
              </a:rPr>
              <a:t>differentiable,</a:t>
            </a:r>
            <a:r>
              <a:rPr sz="2000" spc="70" dirty="0">
                <a:latin typeface="Times New Roman"/>
                <a:cs typeface="Times New Roman"/>
              </a:rPr>
              <a:t> </a:t>
            </a:r>
            <a:r>
              <a:rPr sz="2000" dirty="0">
                <a:latin typeface="Times New Roman"/>
                <a:cs typeface="Times New Roman"/>
              </a:rPr>
              <a:t>periodic</a:t>
            </a:r>
            <a:endParaRPr sz="2000">
              <a:latin typeface="Times New Roman"/>
              <a:cs typeface="Times New Roman"/>
            </a:endParaRPr>
          </a:p>
          <a:p>
            <a:pPr marL="50800">
              <a:lnSpc>
                <a:spcPts val="2520"/>
              </a:lnSpc>
              <a:tabLst>
                <a:tab pos="2103755" algn="l"/>
              </a:tabLst>
            </a:pPr>
            <a:r>
              <a:rPr sz="2000" spc="-5" dirty="0">
                <a:latin typeface="Times New Roman"/>
                <a:cs typeface="Times New Roman"/>
              </a:rPr>
              <a:t>function</a:t>
            </a:r>
            <a:r>
              <a:rPr sz="2000" spc="10" dirty="0">
                <a:latin typeface="Times New Roman"/>
                <a:cs typeface="Times New Roman"/>
              </a:rPr>
              <a:t> </a:t>
            </a:r>
            <a:r>
              <a:rPr sz="2000" dirty="0">
                <a:latin typeface="Times New Roman"/>
                <a:cs typeface="Times New Roman"/>
              </a:rPr>
              <a:t>(period</a:t>
            </a:r>
            <a:r>
              <a:rPr sz="2000" spc="15" dirty="0">
                <a:latin typeface="Times New Roman"/>
                <a:cs typeface="Times New Roman"/>
              </a:rPr>
              <a:t> </a:t>
            </a:r>
            <a:r>
              <a:rPr sz="2000" dirty="0">
                <a:latin typeface="Times New Roman"/>
                <a:cs typeface="Times New Roman"/>
              </a:rPr>
              <a:t>of	</a:t>
            </a:r>
            <a:r>
              <a:rPr sz="3825" spc="-150" baseline="10893" dirty="0">
                <a:latin typeface="Times New Roman"/>
                <a:cs typeface="Times New Roman"/>
              </a:rPr>
              <a:t>2</a:t>
            </a:r>
            <a:r>
              <a:rPr sz="3900" spc="-150" baseline="10683" dirty="0">
                <a:latin typeface="Symbol"/>
                <a:cs typeface="Symbol"/>
              </a:rPr>
              <a:t></a:t>
            </a:r>
            <a:endParaRPr sz="3900" baseline="10683">
              <a:latin typeface="Symbol"/>
              <a:cs typeface="Symbo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22250" y="133350"/>
            <a:ext cx="3920490" cy="993140"/>
          </a:xfrm>
          <a:prstGeom prst="rect">
            <a:avLst/>
          </a:prstGeom>
        </p:spPr>
        <p:txBody>
          <a:bodyPr vert="horz" wrap="square" lIns="0" tIns="191770" rIns="0" bIns="0" rtlCol="0">
            <a:spAutoFit/>
          </a:bodyPr>
          <a:lstStyle/>
          <a:p>
            <a:pPr marL="403225">
              <a:lnSpc>
                <a:spcPct val="100000"/>
              </a:lnSpc>
              <a:spcBef>
                <a:spcPts val="1510"/>
              </a:spcBef>
            </a:pPr>
            <a:r>
              <a:rPr sz="2000" spc="-5" dirty="0">
                <a:latin typeface="Times New Roman"/>
                <a:cs typeface="Times New Roman"/>
              </a:rPr>
              <a:t>Integration</a:t>
            </a:r>
            <a:endParaRPr sz="2000">
              <a:latin typeface="Times New Roman"/>
              <a:cs typeface="Times New Roman"/>
            </a:endParaRPr>
          </a:p>
          <a:p>
            <a:pPr marL="12700">
              <a:lnSpc>
                <a:spcPct val="100000"/>
              </a:lnSpc>
              <a:spcBef>
                <a:spcPts val="1410"/>
              </a:spcBef>
            </a:pPr>
            <a:r>
              <a:rPr sz="2000" spc="-5" dirty="0">
                <a:latin typeface="Times New Roman"/>
                <a:cs typeface="Times New Roman"/>
              </a:rPr>
              <a:t>Term-by-term integration </a:t>
            </a:r>
            <a:r>
              <a:rPr sz="2000" dirty="0">
                <a:latin typeface="Times New Roman"/>
                <a:cs typeface="Times New Roman"/>
              </a:rPr>
              <a:t>of the</a:t>
            </a:r>
            <a:r>
              <a:rPr sz="2000" spc="-15" dirty="0">
                <a:latin typeface="Times New Roman"/>
                <a:cs typeface="Times New Roman"/>
              </a:rPr>
              <a:t> </a:t>
            </a:r>
            <a:r>
              <a:rPr sz="2000" spc="-5" dirty="0">
                <a:latin typeface="Times New Roman"/>
                <a:cs typeface="Times New Roman"/>
              </a:rPr>
              <a:t>series</a:t>
            </a:r>
            <a:endParaRPr sz="2000">
              <a:latin typeface="Times New Roman"/>
              <a:cs typeface="Times New Roman"/>
            </a:endParaRPr>
          </a:p>
        </p:txBody>
      </p:sp>
      <p:sp>
        <p:nvSpPr>
          <p:cNvPr id="3" name="object 3"/>
          <p:cNvSpPr/>
          <p:nvPr/>
        </p:nvSpPr>
        <p:spPr>
          <a:xfrm>
            <a:off x="1276350" y="1661160"/>
            <a:ext cx="278130" cy="0"/>
          </a:xfrm>
          <a:custGeom>
            <a:avLst/>
            <a:gdLst/>
            <a:ahLst/>
            <a:cxnLst/>
            <a:rect l="l" t="t" r="r" b="b"/>
            <a:pathLst>
              <a:path w="278130">
                <a:moveTo>
                  <a:pt x="0" y="0"/>
                </a:moveTo>
                <a:lnTo>
                  <a:pt x="27813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1341119" y="1656080"/>
            <a:ext cx="155575" cy="335280"/>
          </a:xfrm>
          <a:prstGeom prst="rect">
            <a:avLst/>
          </a:prstGeom>
        </p:spPr>
        <p:txBody>
          <a:bodyPr vert="horz" wrap="square" lIns="0" tIns="16510" rIns="0" bIns="0" rtlCol="0">
            <a:spAutoFit/>
          </a:bodyPr>
          <a:lstStyle/>
          <a:p>
            <a:pPr marL="12700">
              <a:lnSpc>
                <a:spcPct val="100000"/>
              </a:lnSpc>
              <a:spcBef>
                <a:spcPts val="130"/>
              </a:spcBef>
            </a:pPr>
            <a:r>
              <a:rPr sz="2000" spc="20" dirty="0">
                <a:latin typeface="Times New Roman"/>
                <a:cs typeface="Times New Roman"/>
              </a:rPr>
              <a:t>2</a:t>
            </a:r>
            <a:endParaRPr sz="2000">
              <a:latin typeface="Times New Roman"/>
              <a:cs typeface="Times New Roman"/>
            </a:endParaRPr>
          </a:p>
        </p:txBody>
      </p:sp>
      <p:sp>
        <p:nvSpPr>
          <p:cNvPr id="5" name="object 5"/>
          <p:cNvSpPr txBox="1"/>
          <p:nvPr/>
        </p:nvSpPr>
        <p:spPr>
          <a:xfrm>
            <a:off x="506730" y="1454149"/>
            <a:ext cx="1290955" cy="335280"/>
          </a:xfrm>
          <a:prstGeom prst="rect">
            <a:avLst/>
          </a:prstGeom>
        </p:spPr>
        <p:txBody>
          <a:bodyPr vert="horz" wrap="square" lIns="0" tIns="16510" rIns="0" bIns="0" rtlCol="0">
            <a:spAutoFit/>
          </a:bodyPr>
          <a:lstStyle/>
          <a:p>
            <a:pPr marL="38100">
              <a:lnSpc>
                <a:spcPct val="100000"/>
              </a:lnSpc>
              <a:spcBef>
                <a:spcPts val="130"/>
              </a:spcBef>
            </a:pPr>
            <a:r>
              <a:rPr sz="2000" i="1" spc="10" dirty="0">
                <a:latin typeface="Times New Roman"/>
                <a:cs typeface="Times New Roman"/>
              </a:rPr>
              <a:t>f </a:t>
            </a:r>
            <a:r>
              <a:rPr sz="2000" spc="80" dirty="0">
                <a:latin typeface="Times New Roman"/>
                <a:cs typeface="Times New Roman"/>
              </a:rPr>
              <a:t>(</a:t>
            </a:r>
            <a:r>
              <a:rPr sz="2000" i="1" spc="80" dirty="0">
                <a:latin typeface="Times New Roman"/>
                <a:cs typeface="Times New Roman"/>
              </a:rPr>
              <a:t>x</a:t>
            </a:r>
            <a:r>
              <a:rPr sz="2000" spc="80" dirty="0">
                <a:latin typeface="Times New Roman"/>
                <a:cs typeface="Times New Roman"/>
              </a:rPr>
              <a:t>) </a:t>
            </a:r>
            <a:r>
              <a:rPr sz="2000" spc="30" dirty="0">
                <a:latin typeface="Symbol"/>
                <a:cs typeface="Symbol"/>
              </a:rPr>
              <a:t></a:t>
            </a:r>
            <a:r>
              <a:rPr sz="2000" spc="30" dirty="0">
                <a:latin typeface="Times New Roman"/>
                <a:cs typeface="Times New Roman"/>
              </a:rPr>
              <a:t> </a:t>
            </a:r>
            <a:r>
              <a:rPr sz="3000" i="1" spc="75" baseline="37500" dirty="0">
                <a:latin typeface="Times New Roman"/>
                <a:cs typeface="Times New Roman"/>
              </a:rPr>
              <a:t>a</a:t>
            </a:r>
            <a:r>
              <a:rPr sz="1725" spc="75" baseline="41062" dirty="0">
                <a:latin typeface="Times New Roman"/>
                <a:cs typeface="Times New Roman"/>
              </a:rPr>
              <a:t>0</a:t>
            </a:r>
            <a:r>
              <a:rPr sz="1725" spc="367" baseline="41062" dirty="0">
                <a:latin typeface="Times New Roman"/>
                <a:cs typeface="Times New Roman"/>
              </a:rPr>
              <a:t> </a:t>
            </a:r>
            <a:r>
              <a:rPr sz="2000" spc="30" dirty="0">
                <a:latin typeface="Symbol"/>
                <a:cs typeface="Symbol"/>
              </a:rPr>
              <a:t></a:t>
            </a:r>
            <a:endParaRPr sz="2000">
              <a:latin typeface="Symbol"/>
              <a:cs typeface="Symbol"/>
            </a:endParaRPr>
          </a:p>
        </p:txBody>
      </p:sp>
      <p:sp>
        <p:nvSpPr>
          <p:cNvPr id="6" name="object 6"/>
          <p:cNvSpPr txBox="1"/>
          <p:nvPr/>
        </p:nvSpPr>
        <p:spPr>
          <a:xfrm>
            <a:off x="1882139" y="1300480"/>
            <a:ext cx="134620" cy="205740"/>
          </a:xfrm>
          <a:prstGeom prst="rect">
            <a:avLst/>
          </a:prstGeom>
        </p:spPr>
        <p:txBody>
          <a:bodyPr vert="horz" wrap="square" lIns="0" tIns="16510" rIns="0" bIns="0" rtlCol="0">
            <a:spAutoFit/>
          </a:bodyPr>
          <a:lstStyle/>
          <a:p>
            <a:pPr marL="12700">
              <a:lnSpc>
                <a:spcPct val="100000"/>
              </a:lnSpc>
              <a:spcBef>
                <a:spcPts val="130"/>
              </a:spcBef>
            </a:pPr>
            <a:r>
              <a:rPr sz="1150" spc="35" dirty="0">
                <a:latin typeface="Symbol"/>
                <a:cs typeface="Symbol"/>
              </a:rPr>
              <a:t></a:t>
            </a:r>
            <a:endParaRPr sz="1150">
              <a:latin typeface="Symbol"/>
              <a:cs typeface="Symbol"/>
            </a:endParaRPr>
          </a:p>
        </p:txBody>
      </p:sp>
      <p:sp>
        <p:nvSpPr>
          <p:cNvPr id="7" name="object 7"/>
          <p:cNvSpPr txBox="1"/>
          <p:nvPr/>
        </p:nvSpPr>
        <p:spPr>
          <a:xfrm>
            <a:off x="1799589" y="1385569"/>
            <a:ext cx="306070" cy="628650"/>
          </a:xfrm>
          <a:prstGeom prst="rect">
            <a:avLst/>
          </a:prstGeom>
        </p:spPr>
        <p:txBody>
          <a:bodyPr vert="horz" wrap="square" lIns="0" tIns="11430" rIns="0" bIns="0" rtlCol="0">
            <a:spAutoFit/>
          </a:bodyPr>
          <a:lstStyle/>
          <a:p>
            <a:pPr marL="12700">
              <a:lnSpc>
                <a:spcPts val="3515"/>
              </a:lnSpc>
              <a:spcBef>
                <a:spcPts val="90"/>
              </a:spcBef>
            </a:pPr>
            <a:r>
              <a:rPr sz="3050" spc="30" dirty="0">
                <a:latin typeface="Symbol"/>
                <a:cs typeface="Symbol"/>
              </a:rPr>
              <a:t></a:t>
            </a:r>
            <a:endParaRPr sz="3050">
              <a:latin typeface="Symbol"/>
              <a:cs typeface="Symbol"/>
            </a:endParaRPr>
          </a:p>
          <a:p>
            <a:pPr marL="39370">
              <a:lnSpc>
                <a:spcPts val="1235"/>
              </a:lnSpc>
            </a:pPr>
            <a:r>
              <a:rPr sz="1150" i="1" spc="25" dirty="0">
                <a:latin typeface="Times New Roman"/>
                <a:cs typeface="Times New Roman"/>
              </a:rPr>
              <a:t>n</a:t>
            </a:r>
            <a:r>
              <a:rPr sz="1150" spc="25" dirty="0">
                <a:latin typeface="Symbol"/>
                <a:cs typeface="Symbol"/>
              </a:rPr>
              <a:t></a:t>
            </a:r>
            <a:r>
              <a:rPr sz="1150" spc="25" dirty="0">
                <a:latin typeface="Times New Roman"/>
                <a:cs typeface="Times New Roman"/>
              </a:rPr>
              <a:t>1</a:t>
            </a:r>
            <a:endParaRPr sz="1150">
              <a:latin typeface="Times New Roman"/>
              <a:cs typeface="Times New Roman"/>
            </a:endParaRPr>
          </a:p>
        </p:txBody>
      </p:sp>
      <p:sp>
        <p:nvSpPr>
          <p:cNvPr id="8" name="object 8"/>
          <p:cNvSpPr txBox="1"/>
          <p:nvPr/>
        </p:nvSpPr>
        <p:spPr>
          <a:xfrm>
            <a:off x="2082800" y="1454149"/>
            <a:ext cx="2341245" cy="335280"/>
          </a:xfrm>
          <a:prstGeom prst="rect">
            <a:avLst/>
          </a:prstGeom>
        </p:spPr>
        <p:txBody>
          <a:bodyPr vert="horz" wrap="square" lIns="0" tIns="16510" rIns="0" bIns="0" rtlCol="0">
            <a:spAutoFit/>
          </a:bodyPr>
          <a:lstStyle/>
          <a:p>
            <a:pPr marL="38100">
              <a:lnSpc>
                <a:spcPct val="100000"/>
              </a:lnSpc>
              <a:spcBef>
                <a:spcPts val="130"/>
              </a:spcBef>
            </a:pPr>
            <a:r>
              <a:rPr sz="2000" spc="65" dirty="0">
                <a:latin typeface="Times New Roman"/>
                <a:cs typeface="Times New Roman"/>
              </a:rPr>
              <a:t>(</a:t>
            </a:r>
            <a:r>
              <a:rPr sz="2000" i="1" spc="65" dirty="0">
                <a:latin typeface="Times New Roman"/>
                <a:cs typeface="Times New Roman"/>
              </a:rPr>
              <a:t>a</a:t>
            </a:r>
            <a:r>
              <a:rPr sz="1725" i="1" spc="97" baseline="-24154" dirty="0">
                <a:latin typeface="Times New Roman"/>
                <a:cs typeface="Times New Roman"/>
              </a:rPr>
              <a:t>n </a:t>
            </a:r>
            <a:r>
              <a:rPr sz="2000" spc="15" dirty="0">
                <a:latin typeface="Times New Roman"/>
                <a:cs typeface="Times New Roman"/>
              </a:rPr>
              <a:t>cos </a:t>
            </a:r>
            <a:r>
              <a:rPr sz="2000" i="1" spc="15" dirty="0">
                <a:latin typeface="Times New Roman"/>
                <a:cs typeface="Times New Roman"/>
              </a:rPr>
              <a:t>nx </a:t>
            </a:r>
            <a:r>
              <a:rPr sz="2000" spc="30" dirty="0">
                <a:latin typeface="Symbol"/>
                <a:cs typeface="Symbol"/>
              </a:rPr>
              <a:t></a:t>
            </a:r>
            <a:r>
              <a:rPr sz="2000" spc="30" dirty="0">
                <a:latin typeface="Times New Roman"/>
                <a:cs typeface="Times New Roman"/>
              </a:rPr>
              <a:t> </a:t>
            </a:r>
            <a:r>
              <a:rPr sz="2000" i="1" spc="15" dirty="0">
                <a:latin typeface="Times New Roman"/>
                <a:cs typeface="Times New Roman"/>
              </a:rPr>
              <a:t>b</a:t>
            </a:r>
            <a:r>
              <a:rPr sz="1725" i="1" spc="22" baseline="-24154" dirty="0">
                <a:latin typeface="Times New Roman"/>
                <a:cs typeface="Times New Roman"/>
              </a:rPr>
              <a:t>n </a:t>
            </a:r>
            <a:r>
              <a:rPr sz="2000" spc="10" dirty="0">
                <a:latin typeface="Times New Roman"/>
                <a:cs typeface="Times New Roman"/>
              </a:rPr>
              <a:t>sin</a:t>
            </a:r>
            <a:r>
              <a:rPr sz="2000" spc="-280" dirty="0">
                <a:latin typeface="Times New Roman"/>
                <a:cs typeface="Times New Roman"/>
              </a:rPr>
              <a:t> </a:t>
            </a:r>
            <a:r>
              <a:rPr sz="2000" i="1" spc="10" dirty="0">
                <a:latin typeface="Times New Roman"/>
                <a:cs typeface="Times New Roman"/>
              </a:rPr>
              <a:t>nx</a:t>
            </a:r>
            <a:r>
              <a:rPr sz="2000" spc="10" dirty="0">
                <a:latin typeface="Times New Roman"/>
                <a:cs typeface="Times New Roman"/>
              </a:rPr>
              <a:t>).</a:t>
            </a:r>
            <a:endParaRPr sz="2000">
              <a:latin typeface="Times New Roman"/>
              <a:cs typeface="Times New Roman"/>
            </a:endParaRPr>
          </a:p>
        </p:txBody>
      </p:sp>
      <p:sp>
        <p:nvSpPr>
          <p:cNvPr id="9" name="object 9"/>
          <p:cNvSpPr txBox="1"/>
          <p:nvPr/>
        </p:nvSpPr>
        <p:spPr>
          <a:xfrm>
            <a:off x="6399529" y="1482090"/>
            <a:ext cx="642620" cy="330200"/>
          </a:xfrm>
          <a:prstGeom prst="rect">
            <a:avLst/>
          </a:prstGeom>
        </p:spPr>
        <p:txBody>
          <a:bodyPr vert="horz" wrap="square" lIns="0" tIns="12700" rIns="0" bIns="0" rtlCol="0">
            <a:spAutoFit/>
          </a:bodyPr>
          <a:lstStyle/>
          <a:p>
            <a:pPr marL="12700">
              <a:lnSpc>
                <a:spcPct val="100000"/>
              </a:lnSpc>
              <a:spcBef>
                <a:spcPts val="100"/>
              </a:spcBef>
            </a:pPr>
            <a:r>
              <a:rPr sz="2000" spc="10" dirty="0">
                <a:latin typeface="Times New Roman"/>
                <a:cs typeface="Times New Roman"/>
              </a:rPr>
              <a:t>(</a:t>
            </a:r>
            <a:r>
              <a:rPr sz="2000" dirty="0">
                <a:latin typeface="Times New Roman"/>
                <a:cs typeface="Times New Roman"/>
              </a:rPr>
              <a:t>7</a:t>
            </a:r>
            <a:r>
              <a:rPr sz="2000" spc="5" dirty="0">
                <a:latin typeface="Times New Roman"/>
                <a:cs typeface="Times New Roman"/>
              </a:rPr>
              <a:t>.6</a:t>
            </a:r>
            <a:r>
              <a:rPr sz="2000" dirty="0">
                <a:latin typeface="Times New Roman"/>
                <a:cs typeface="Times New Roman"/>
              </a:rPr>
              <a:t>0)</a:t>
            </a:r>
            <a:endParaRPr sz="2000">
              <a:latin typeface="Times New Roman"/>
              <a:cs typeface="Times New Roman"/>
            </a:endParaRPr>
          </a:p>
        </p:txBody>
      </p:sp>
      <p:sp>
        <p:nvSpPr>
          <p:cNvPr id="10" name="object 10"/>
          <p:cNvSpPr txBox="1"/>
          <p:nvPr/>
        </p:nvSpPr>
        <p:spPr>
          <a:xfrm>
            <a:off x="290829" y="2227579"/>
            <a:ext cx="63246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y</a:t>
            </a:r>
            <a:r>
              <a:rPr sz="2000" spc="-5" dirty="0">
                <a:latin typeface="Times New Roman"/>
                <a:cs typeface="Times New Roman"/>
              </a:rPr>
              <a:t>i</a:t>
            </a:r>
            <a:r>
              <a:rPr sz="2000" dirty="0">
                <a:latin typeface="Times New Roman"/>
                <a:cs typeface="Times New Roman"/>
              </a:rPr>
              <a:t>e</a:t>
            </a:r>
            <a:r>
              <a:rPr sz="2000" spc="-10" dirty="0">
                <a:latin typeface="Times New Roman"/>
                <a:cs typeface="Times New Roman"/>
              </a:rPr>
              <a:t>l</a:t>
            </a:r>
            <a:r>
              <a:rPr sz="2000" spc="5" dirty="0">
                <a:latin typeface="Times New Roman"/>
                <a:cs typeface="Times New Roman"/>
              </a:rPr>
              <a:t>d</a:t>
            </a:r>
            <a:r>
              <a:rPr sz="2000" dirty="0">
                <a:latin typeface="Times New Roman"/>
                <a:cs typeface="Times New Roman"/>
              </a:rPr>
              <a:t>s</a:t>
            </a:r>
            <a:endParaRPr sz="2000">
              <a:latin typeface="Times New Roman"/>
              <a:cs typeface="Times New Roman"/>
            </a:endParaRPr>
          </a:p>
        </p:txBody>
      </p:sp>
      <p:sp>
        <p:nvSpPr>
          <p:cNvPr id="11" name="object 11"/>
          <p:cNvSpPr/>
          <p:nvPr/>
        </p:nvSpPr>
        <p:spPr>
          <a:xfrm>
            <a:off x="2278379"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2" name="object 12"/>
          <p:cNvSpPr/>
          <p:nvPr/>
        </p:nvSpPr>
        <p:spPr>
          <a:xfrm>
            <a:off x="409575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3" name="object 13"/>
          <p:cNvSpPr/>
          <p:nvPr/>
        </p:nvSpPr>
        <p:spPr>
          <a:xfrm>
            <a:off x="592709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5215890" y="2933700"/>
            <a:ext cx="1009650" cy="353060"/>
          </a:xfrm>
          <a:prstGeom prst="rect">
            <a:avLst/>
          </a:prstGeom>
        </p:spPr>
        <p:txBody>
          <a:bodyPr vert="horz" wrap="square" lIns="0" tIns="12700" rIns="0" bIns="0" rtlCol="0">
            <a:spAutoFit/>
          </a:bodyPr>
          <a:lstStyle/>
          <a:p>
            <a:pPr marL="12700">
              <a:lnSpc>
                <a:spcPct val="100000"/>
              </a:lnSpc>
              <a:spcBef>
                <a:spcPts val="100"/>
              </a:spcBef>
              <a:tabLst>
                <a:tab pos="925194" algn="l"/>
              </a:tabLst>
            </a:pPr>
            <a:r>
              <a:rPr sz="2150" spc="25" dirty="0">
                <a:latin typeface="Times New Roman"/>
                <a:cs typeface="Times New Roman"/>
              </a:rPr>
              <a:t>c</a:t>
            </a:r>
            <a:r>
              <a:rPr sz="2150" spc="30" dirty="0">
                <a:latin typeface="Times New Roman"/>
                <a:cs typeface="Times New Roman"/>
              </a:rPr>
              <a:t>os</a:t>
            </a:r>
            <a:r>
              <a:rPr sz="2150" spc="-285" dirty="0">
                <a:latin typeface="Times New Roman"/>
                <a:cs typeface="Times New Roman"/>
              </a:rPr>
              <a:t> </a:t>
            </a:r>
            <a:r>
              <a:rPr sz="2150" i="1" spc="35" dirty="0">
                <a:latin typeface="Times New Roman"/>
                <a:cs typeface="Times New Roman"/>
              </a:rPr>
              <a:t>nx</a:t>
            </a:r>
            <a:r>
              <a:rPr sz="2150" i="1" dirty="0">
                <a:latin typeface="Times New Roman"/>
                <a:cs typeface="Times New Roman"/>
              </a:rPr>
              <a:t>	</a:t>
            </a:r>
            <a:r>
              <a:rPr sz="2150" spc="15" dirty="0">
                <a:latin typeface="Times New Roman"/>
                <a:cs typeface="Times New Roman"/>
              </a:rPr>
              <a:t>.</a:t>
            </a:r>
            <a:endParaRPr sz="2150">
              <a:latin typeface="Times New Roman"/>
              <a:cs typeface="Times New Roman"/>
            </a:endParaRPr>
          </a:p>
        </p:txBody>
      </p:sp>
      <p:sp>
        <p:nvSpPr>
          <p:cNvPr id="15" name="object 15"/>
          <p:cNvSpPr txBox="1"/>
          <p:nvPr/>
        </p:nvSpPr>
        <p:spPr>
          <a:xfrm>
            <a:off x="3420109" y="2933700"/>
            <a:ext cx="1131570" cy="353060"/>
          </a:xfrm>
          <a:prstGeom prst="rect">
            <a:avLst/>
          </a:prstGeom>
        </p:spPr>
        <p:txBody>
          <a:bodyPr vert="horz" wrap="square" lIns="0" tIns="12700" rIns="0" bIns="0" rtlCol="0">
            <a:spAutoFit/>
          </a:bodyPr>
          <a:lstStyle/>
          <a:p>
            <a:pPr marL="12700">
              <a:lnSpc>
                <a:spcPct val="100000"/>
              </a:lnSpc>
              <a:spcBef>
                <a:spcPts val="100"/>
              </a:spcBef>
              <a:tabLst>
                <a:tab pos="956944" algn="l"/>
              </a:tabLst>
            </a:pPr>
            <a:r>
              <a:rPr sz="2150" spc="30" dirty="0">
                <a:latin typeface="Times New Roman"/>
                <a:cs typeface="Times New Roman"/>
              </a:rPr>
              <a:t>s</a:t>
            </a:r>
            <a:r>
              <a:rPr sz="2150" spc="10" dirty="0">
                <a:latin typeface="Times New Roman"/>
                <a:cs typeface="Times New Roman"/>
              </a:rPr>
              <a:t>i</a:t>
            </a:r>
            <a:r>
              <a:rPr sz="2150" spc="35" dirty="0">
                <a:latin typeface="Times New Roman"/>
                <a:cs typeface="Times New Roman"/>
              </a:rPr>
              <a:t>n</a:t>
            </a:r>
            <a:r>
              <a:rPr sz="2150" spc="-180" dirty="0">
                <a:latin typeface="Times New Roman"/>
                <a:cs typeface="Times New Roman"/>
              </a:rPr>
              <a:t> </a:t>
            </a:r>
            <a:r>
              <a:rPr sz="2150" i="1" spc="30" dirty="0">
                <a:latin typeface="Times New Roman"/>
                <a:cs typeface="Times New Roman"/>
              </a:rPr>
              <a:t>nx</a:t>
            </a:r>
            <a:r>
              <a:rPr sz="2150" i="1" dirty="0">
                <a:latin typeface="Times New Roman"/>
                <a:cs typeface="Times New Roman"/>
              </a:rPr>
              <a:t>	</a:t>
            </a:r>
            <a:r>
              <a:rPr sz="2150" spc="85" dirty="0">
                <a:latin typeface="Symbol"/>
                <a:cs typeface="Symbol"/>
              </a:rPr>
              <a:t></a:t>
            </a:r>
            <a:endParaRPr sz="2150">
              <a:latin typeface="Symbol"/>
              <a:cs typeface="Symbol"/>
            </a:endParaRPr>
          </a:p>
        </p:txBody>
      </p:sp>
      <p:sp>
        <p:nvSpPr>
          <p:cNvPr id="16" name="object 16"/>
          <p:cNvSpPr txBox="1"/>
          <p:nvPr/>
        </p:nvSpPr>
        <p:spPr>
          <a:xfrm>
            <a:off x="1967229" y="3143250"/>
            <a:ext cx="167005" cy="353060"/>
          </a:xfrm>
          <a:prstGeom prst="rect">
            <a:avLst/>
          </a:prstGeom>
        </p:spPr>
        <p:txBody>
          <a:bodyPr vert="horz" wrap="square" lIns="0" tIns="12700" rIns="0" bIns="0" rtlCol="0">
            <a:spAutoFit/>
          </a:bodyPr>
          <a:lstStyle/>
          <a:p>
            <a:pPr marL="12700">
              <a:lnSpc>
                <a:spcPct val="100000"/>
              </a:lnSpc>
              <a:spcBef>
                <a:spcPts val="100"/>
              </a:spcBef>
            </a:pPr>
            <a:r>
              <a:rPr sz="2150" spc="35" dirty="0">
                <a:latin typeface="Times New Roman"/>
                <a:cs typeface="Times New Roman"/>
              </a:rPr>
              <a:t>2</a:t>
            </a:r>
            <a:endParaRPr sz="2150">
              <a:latin typeface="Times New Roman"/>
              <a:cs typeface="Times New Roman"/>
            </a:endParaRPr>
          </a:p>
        </p:txBody>
      </p:sp>
      <p:sp>
        <p:nvSpPr>
          <p:cNvPr id="17" name="object 17"/>
          <p:cNvSpPr txBox="1"/>
          <p:nvPr/>
        </p:nvSpPr>
        <p:spPr>
          <a:xfrm>
            <a:off x="6028690" y="3409950"/>
            <a:ext cx="85090" cy="161290"/>
          </a:xfrm>
          <a:prstGeom prst="rect">
            <a:avLst/>
          </a:prstGeom>
        </p:spPr>
        <p:txBody>
          <a:bodyPr vert="horz" wrap="square" lIns="0" tIns="11430" rIns="0" bIns="0" rtlCol="0">
            <a:spAutoFit/>
          </a:bodyPr>
          <a:lstStyle/>
          <a:p>
            <a:pPr marL="12700">
              <a:lnSpc>
                <a:spcPct val="100000"/>
              </a:lnSpc>
              <a:spcBef>
                <a:spcPts val="90"/>
              </a:spcBef>
            </a:pPr>
            <a:r>
              <a:rPr sz="900" spc="15" dirty="0">
                <a:latin typeface="Times New Roman"/>
                <a:cs typeface="Times New Roman"/>
              </a:rPr>
              <a:t>0</a:t>
            </a:r>
            <a:endParaRPr sz="900">
              <a:latin typeface="Times New Roman"/>
              <a:cs typeface="Times New Roman"/>
            </a:endParaRPr>
          </a:p>
        </p:txBody>
      </p:sp>
      <p:sp>
        <p:nvSpPr>
          <p:cNvPr id="18" name="object 18"/>
          <p:cNvSpPr txBox="1"/>
          <p:nvPr/>
        </p:nvSpPr>
        <p:spPr>
          <a:xfrm>
            <a:off x="4198620" y="3409950"/>
            <a:ext cx="85090" cy="161290"/>
          </a:xfrm>
          <a:prstGeom prst="rect">
            <a:avLst/>
          </a:prstGeom>
        </p:spPr>
        <p:txBody>
          <a:bodyPr vert="horz" wrap="square" lIns="0" tIns="11430" rIns="0" bIns="0" rtlCol="0">
            <a:spAutoFit/>
          </a:bodyPr>
          <a:lstStyle/>
          <a:p>
            <a:pPr marL="12700">
              <a:lnSpc>
                <a:spcPct val="100000"/>
              </a:lnSpc>
              <a:spcBef>
                <a:spcPts val="90"/>
              </a:spcBef>
            </a:pPr>
            <a:r>
              <a:rPr sz="900" spc="15" dirty="0">
                <a:latin typeface="Times New Roman"/>
                <a:cs typeface="Times New Roman"/>
              </a:rPr>
              <a:t>0</a:t>
            </a:r>
            <a:endParaRPr sz="900">
              <a:latin typeface="Times New Roman"/>
              <a:cs typeface="Times New Roman"/>
            </a:endParaRPr>
          </a:p>
        </p:txBody>
      </p:sp>
      <p:sp>
        <p:nvSpPr>
          <p:cNvPr id="19" name="object 19"/>
          <p:cNvSpPr txBox="1"/>
          <p:nvPr/>
        </p:nvSpPr>
        <p:spPr>
          <a:xfrm>
            <a:off x="2381250" y="3409950"/>
            <a:ext cx="85090" cy="161290"/>
          </a:xfrm>
          <a:prstGeom prst="rect">
            <a:avLst/>
          </a:prstGeom>
        </p:spPr>
        <p:txBody>
          <a:bodyPr vert="horz" wrap="square" lIns="0" tIns="11430" rIns="0" bIns="0" rtlCol="0">
            <a:spAutoFit/>
          </a:bodyPr>
          <a:lstStyle/>
          <a:p>
            <a:pPr marL="12700">
              <a:lnSpc>
                <a:spcPct val="100000"/>
              </a:lnSpc>
              <a:spcBef>
                <a:spcPts val="90"/>
              </a:spcBef>
            </a:pPr>
            <a:r>
              <a:rPr sz="900" spc="15" dirty="0">
                <a:latin typeface="Times New Roman"/>
                <a:cs typeface="Times New Roman"/>
              </a:rPr>
              <a:t>0</a:t>
            </a:r>
            <a:endParaRPr sz="900">
              <a:latin typeface="Times New Roman"/>
              <a:cs typeface="Times New Roman"/>
            </a:endParaRPr>
          </a:p>
        </p:txBody>
      </p:sp>
      <p:sp>
        <p:nvSpPr>
          <p:cNvPr id="20" name="object 20"/>
          <p:cNvSpPr txBox="1"/>
          <p:nvPr/>
        </p:nvSpPr>
        <p:spPr>
          <a:xfrm>
            <a:off x="415290" y="2895600"/>
            <a:ext cx="146050" cy="516255"/>
          </a:xfrm>
          <a:prstGeom prst="rect">
            <a:avLst/>
          </a:prstGeom>
        </p:spPr>
        <p:txBody>
          <a:bodyPr vert="horz" wrap="square" lIns="0" tIns="15240" rIns="0" bIns="0" rtlCol="0">
            <a:spAutoFit/>
          </a:bodyPr>
          <a:lstStyle/>
          <a:p>
            <a:pPr marL="12700">
              <a:lnSpc>
                <a:spcPct val="100000"/>
              </a:lnSpc>
              <a:spcBef>
                <a:spcPts val="120"/>
              </a:spcBef>
            </a:pPr>
            <a:r>
              <a:rPr sz="3200" spc="70" dirty="0">
                <a:latin typeface="Symbol"/>
                <a:cs typeface="Symbol"/>
              </a:rPr>
              <a:t></a:t>
            </a:r>
            <a:endParaRPr sz="3200">
              <a:latin typeface="Symbol"/>
              <a:cs typeface="Symbol"/>
            </a:endParaRPr>
          </a:p>
        </p:txBody>
      </p:sp>
      <p:sp>
        <p:nvSpPr>
          <p:cNvPr id="21" name="object 21"/>
          <p:cNvSpPr txBox="1"/>
          <p:nvPr/>
        </p:nvSpPr>
        <p:spPr>
          <a:xfrm>
            <a:off x="4664709" y="2771140"/>
            <a:ext cx="147955" cy="215900"/>
          </a:xfrm>
          <a:prstGeom prst="rect">
            <a:avLst/>
          </a:prstGeom>
        </p:spPr>
        <p:txBody>
          <a:bodyPr vert="horz" wrap="square" lIns="0" tIns="12700" rIns="0" bIns="0" rtlCol="0">
            <a:spAutoFit/>
          </a:bodyPr>
          <a:lstStyle/>
          <a:p>
            <a:pPr marL="12700">
              <a:lnSpc>
                <a:spcPct val="100000"/>
              </a:lnSpc>
              <a:spcBef>
                <a:spcPts val="100"/>
              </a:spcBef>
            </a:pPr>
            <a:r>
              <a:rPr sz="1250" spc="65" dirty="0">
                <a:latin typeface="Symbol"/>
                <a:cs typeface="Symbol"/>
              </a:rPr>
              <a:t></a:t>
            </a:r>
            <a:endParaRPr sz="1250">
              <a:latin typeface="Symbol"/>
              <a:cs typeface="Symbol"/>
            </a:endParaRPr>
          </a:p>
        </p:txBody>
      </p:sp>
      <p:sp>
        <p:nvSpPr>
          <p:cNvPr id="22" name="object 22"/>
          <p:cNvSpPr txBox="1"/>
          <p:nvPr/>
        </p:nvSpPr>
        <p:spPr>
          <a:xfrm>
            <a:off x="4574540" y="2860039"/>
            <a:ext cx="339725" cy="664210"/>
          </a:xfrm>
          <a:prstGeom prst="rect">
            <a:avLst/>
          </a:prstGeom>
        </p:spPr>
        <p:txBody>
          <a:bodyPr vert="horz" wrap="square" lIns="0" tIns="15240" rIns="0" bIns="0" rtlCol="0">
            <a:spAutoFit/>
          </a:bodyPr>
          <a:lstStyle/>
          <a:p>
            <a:pPr marL="12700">
              <a:lnSpc>
                <a:spcPts val="3675"/>
              </a:lnSpc>
              <a:spcBef>
                <a:spcPts val="120"/>
              </a:spcBef>
            </a:pPr>
            <a:r>
              <a:rPr sz="3200" spc="185" dirty="0">
                <a:latin typeface="Symbol"/>
                <a:cs typeface="Symbol"/>
              </a:rPr>
              <a:t></a:t>
            </a:r>
            <a:endParaRPr sz="3200">
              <a:latin typeface="Symbol"/>
              <a:cs typeface="Symbol"/>
            </a:endParaRPr>
          </a:p>
          <a:p>
            <a:pPr marL="36830">
              <a:lnSpc>
                <a:spcPts val="1335"/>
              </a:lnSpc>
            </a:pPr>
            <a:r>
              <a:rPr sz="1250" i="1" spc="20" dirty="0">
                <a:latin typeface="Times New Roman"/>
                <a:cs typeface="Times New Roman"/>
              </a:rPr>
              <a:t>n</a:t>
            </a:r>
            <a:r>
              <a:rPr sz="1250" i="1" spc="-225" dirty="0">
                <a:latin typeface="Times New Roman"/>
                <a:cs typeface="Times New Roman"/>
              </a:rPr>
              <a:t> </a:t>
            </a:r>
            <a:r>
              <a:rPr sz="1250" spc="15" dirty="0">
                <a:latin typeface="Symbol"/>
                <a:cs typeface="Symbol"/>
              </a:rPr>
              <a:t></a:t>
            </a:r>
            <a:r>
              <a:rPr sz="1250" spc="15" dirty="0">
                <a:latin typeface="Times New Roman"/>
                <a:cs typeface="Times New Roman"/>
              </a:rPr>
              <a:t>1</a:t>
            </a:r>
            <a:endParaRPr sz="1250">
              <a:latin typeface="Times New Roman"/>
              <a:cs typeface="Times New Roman"/>
            </a:endParaRPr>
          </a:p>
        </p:txBody>
      </p:sp>
      <p:sp>
        <p:nvSpPr>
          <p:cNvPr id="23" name="object 23"/>
          <p:cNvSpPr txBox="1"/>
          <p:nvPr/>
        </p:nvSpPr>
        <p:spPr>
          <a:xfrm>
            <a:off x="2851150" y="2771140"/>
            <a:ext cx="147955" cy="215900"/>
          </a:xfrm>
          <a:prstGeom prst="rect">
            <a:avLst/>
          </a:prstGeom>
        </p:spPr>
        <p:txBody>
          <a:bodyPr vert="horz" wrap="square" lIns="0" tIns="12700" rIns="0" bIns="0" rtlCol="0">
            <a:spAutoFit/>
          </a:bodyPr>
          <a:lstStyle/>
          <a:p>
            <a:pPr marL="12700">
              <a:lnSpc>
                <a:spcPct val="100000"/>
              </a:lnSpc>
              <a:spcBef>
                <a:spcPts val="100"/>
              </a:spcBef>
            </a:pPr>
            <a:r>
              <a:rPr sz="1250" spc="65" dirty="0">
                <a:latin typeface="Symbol"/>
                <a:cs typeface="Symbol"/>
              </a:rPr>
              <a:t></a:t>
            </a:r>
            <a:endParaRPr sz="1250">
              <a:latin typeface="Symbol"/>
              <a:cs typeface="Symbol"/>
            </a:endParaRPr>
          </a:p>
        </p:txBody>
      </p:sp>
      <p:sp>
        <p:nvSpPr>
          <p:cNvPr id="24" name="object 24"/>
          <p:cNvSpPr txBox="1"/>
          <p:nvPr/>
        </p:nvSpPr>
        <p:spPr>
          <a:xfrm>
            <a:off x="2762250" y="2860039"/>
            <a:ext cx="339725" cy="664210"/>
          </a:xfrm>
          <a:prstGeom prst="rect">
            <a:avLst/>
          </a:prstGeom>
        </p:spPr>
        <p:txBody>
          <a:bodyPr vert="horz" wrap="square" lIns="0" tIns="15240" rIns="0" bIns="0" rtlCol="0">
            <a:spAutoFit/>
          </a:bodyPr>
          <a:lstStyle/>
          <a:p>
            <a:pPr marL="12700">
              <a:lnSpc>
                <a:spcPts val="3675"/>
              </a:lnSpc>
              <a:spcBef>
                <a:spcPts val="120"/>
              </a:spcBef>
            </a:pPr>
            <a:r>
              <a:rPr sz="3200" spc="185" dirty="0">
                <a:latin typeface="Symbol"/>
                <a:cs typeface="Symbol"/>
              </a:rPr>
              <a:t></a:t>
            </a:r>
            <a:endParaRPr sz="3200">
              <a:latin typeface="Symbol"/>
              <a:cs typeface="Symbol"/>
            </a:endParaRPr>
          </a:p>
          <a:p>
            <a:pPr marL="35560">
              <a:lnSpc>
                <a:spcPts val="1335"/>
              </a:lnSpc>
            </a:pPr>
            <a:r>
              <a:rPr sz="1250" i="1" spc="20" dirty="0">
                <a:latin typeface="Times New Roman"/>
                <a:cs typeface="Times New Roman"/>
              </a:rPr>
              <a:t>n</a:t>
            </a:r>
            <a:r>
              <a:rPr sz="1250" i="1" spc="-215" dirty="0">
                <a:latin typeface="Times New Roman"/>
                <a:cs typeface="Times New Roman"/>
              </a:rPr>
              <a:t> </a:t>
            </a:r>
            <a:r>
              <a:rPr sz="1250" spc="10"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25" name="object 25"/>
          <p:cNvSpPr txBox="1"/>
          <p:nvPr/>
        </p:nvSpPr>
        <p:spPr>
          <a:xfrm>
            <a:off x="2547620" y="2933700"/>
            <a:ext cx="186690" cy="353060"/>
          </a:xfrm>
          <a:prstGeom prst="rect">
            <a:avLst/>
          </a:prstGeom>
        </p:spPr>
        <p:txBody>
          <a:bodyPr vert="horz" wrap="square" lIns="0" tIns="12700" rIns="0" bIns="0" rtlCol="0">
            <a:spAutoFit/>
          </a:bodyPr>
          <a:lstStyle/>
          <a:p>
            <a:pPr marL="12700">
              <a:lnSpc>
                <a:spcPct val="100000"/>
              </a:lnSpc>
              <a:spcBef>
                <a:spcPts val="100"/>
              </a:spcBef>
            </a:pPr>
            <a:r>
              <a:rPr sz="2150" spc="85" dirty="0">
                <a:latin typeface="Symbol"/>
                <a:cs typeface="Symbol"/>
              </a:rPr>
              <a:t></a:t>
            </a:r>
            <a:endParaRPr sz="2150">
              <a:latin typeface="Symbol"/>
              <a:cs typeface="Symbol"/>
            </a:endParaRPr>
          </a:p>
        </p:txBody>
      </p:sp>
      <p:sp>
        <p:nvSpPr>
          <p:cNvPr id="26" name="object 26"/>
          <p:cNvSpPr txBox="1"/>
          <p:nvPr/>
        </p:nvSpPr>
        <p:spPr>
          <a:xfrm>
            <a:off x="5948679" y="2713990"/>
            <a:ext cx="99060" cy="215900"/>
          </a:xfrm>
          <a:prstGeom prst="rect">
            <a:avLst/>
          </a:prstGeom>
        </p:spPr>
        <p:txBody>
          <a:bodyPr vert="horz" wrap="square" lIns="0" tIns="12700" rIns="0" bIns="0" rtlCol="0">
            <a:spAutoFit/>
          </a:bodyPr>
          <a:lstStyle/>
          <a:p>
            <a:pPr marL="12700">
              <a:lnSpc>
                <a:spcPct val="100000"/>
              </a:lnSpc>
              <a:spcBef>
                <a:spcPts val="100"/>
              </a:spcBef>
            </a:pPr>
            <a:r>
              <a:rPr sz="1250" i="1" spc="20" dirty="0">
                <a:latin typeface="Times New Roman"/>
                <a:cs typeface="Times New Roman"/>
              </a:rPr>
              <a:t>x</a:t>
            </a:r>
            <a:endParaRPr sz="1250">
              <a:latin typeface="Times New Roman"/>
              <a:cs typeface="Times New Roman"/>
            </a:endParaRPr>
          </a:p>
        </p:txBody>
      </p:sp>
      <p:sp>
        <p:nvSpPr>
          <p:cNvPr id="27" name="object 27"/>
          <p:cNvSpPr txBox="1"/>
          <p:nvPr/>
        </p:nvSpPr>
        <p:spPr>
          <a:xfrm>
            <a:off x="5948679" y="3324859"/>
            <a:ext cx="99060" cy="215900"/>
          </a:xfrm>
          <a:prstGeom prst="rect">
            <a:avLst/>
          </a:prstGeom>
        </p:spPr>
        <p:txBody>
          <a:bodyPr vert="horz" wrap="square" lIns="0" tIns="12700" rIns="0" bIns="0" rtlCol="0">
            <a:spAutoFit/>
          </a:bodyPr>
          <a:lstStyle/>
          <a:p>
            <a:pPr marL="12700">
              <a:lnSpc>
                <a:spcPct val="100000"/>
              </a:lnSpc>
              <a:spcBef>
                <a:spcPts val="100"/>
              </a:spcBef>
            </a:pPr>
            <a:r>
              <a:rPr sz="1250" i="1" spc="20" dirty="0">
                <a:latin typeface="Times New Roman"/>
                <a:cs typeface="Times New Roman"/>
              </a:rPr>
              <a:t>x</a:t>
            </a:r>
            <a:endParaRPr sz="1250">
              <a:latin typeface="Times New Roman"/>
              <a:cs typeface="Times New Roman"/>
            </a:endParaRPr>
          </a:p>
        </p:txBody>
      </p:sp>
      <p:sp>
        <p:nvSpPr>
          <p:cNvPr id="28" name="object 28"/>
          <p:cNvSpPr txBox="1"/>
          <p:nvPr/>
        </p:nvSpPr>
        <p:spPr>
          <a:xfrm>
            <a:off x="4913629" y="2946400"/>
            <a:ext cx="247650" cy="549910"/>
          </a:xfrm>
          <a:prstGeom prst="rect">
            <a:avLst/>
          </a:prstGeom>
        </p:spPr>
        <p:txBody>
          <a:bodyPr vert="horz" wrap="square" lIns="0" tIns="12700" rIns="0" bIns="0" rtlCol="0">
            <a:spAutoFit/>
          </a:bodyPr>
          <a:lstStyle/>
          <a:p>
            <a:pPr marL="12700">
              <a:lnSpc>
                <a:spcPct val="100000"/>
              </a:lnSpc>
              <a:spcBef>
                <a:spcPts val="100"/>
              </a:spcBef>
            </a:pPr>
            <a:r>
              <a:rPr sz="1250" u="sng" spc="10" dirty="0">
                <a:uFill>
                  <a:solidFill>
                    <a:srgbClr val="000000"/>
                  </a:solidFill>
                </a:uFill>
                <a:latin typeface="Times New Roman"/>
                <a:cs typeface="Times New Roman"/>
              </a:rPr>
              <a:t>  </a:t>
            </a:r>
            <a:r>
              <a:rPr sz="1250" u="sng" spc="150" dirty="0">
                <a:uFill>
                  <a:solidFill>
                    <a:srgbClr val="000000"/>
                  </a:solidFill>
                </a:uFill>
                <a:latin typeface="Times New Roman"/>
                <a:cs typeface="Times New Roman"/>
              </a:rPr>
              <a:t> </a:t>
            </a:r>
            <a:r>
              <a:rPr sz="1250" i="1" u="sng" spc="20" dirty="0">
                <a:uFill>
                  <a:solidFill>
                    <a:srgbClr val="000000"/>
                  </a:solidFill>
                </a:uFill>
                <a:latin typeface="Times New Roman"/>
                <a:cs typeface="Times New Roman"/>
              </a:rPr>
              <a:t>n</a:t>
            </a:r>
            <a:endParaRPr sz="1250">
              <a:latin typeface="Times New Roman"/>
              <a:cs typeface="Times New Roman"/>
            </a:endParaRPr>
          </a:p>
          <a:p>
            <a:pPr marL="76200">
              <a:lnSpc>
                <a:spcPct val="100000"/>
              </a:lnSpc>
              <a:spcBef>
                <a:spcPts val="50"/>
              </a:spcBef>
            </a:pPr>
            <a:r>
              <a:rPr sz="2150" i="1" spc="35" dirty="0">
                <a:latin typeface="Times New Roman"/>
                <a:cs typeface="Times New Roman"/>
              </a:rPr>
              <a:t>n</a:t>
            </a:r>
            <a:endParaRPr sz="2150">
              <a:latin typeface="Times New Roman"/>
              <a:cs typeface="Times New Roman"/>
            </a:endParaRPr>
          </a:p>
        </p:txBody>
      </p:sp>
      <p:sp>
        <p:nvSpPr>
          <p:cNvPr id="29" name="object 29"/>
          <p:cNvSpPr txBox="1"/>
          <p:nvPr/>
        </p:nvSpPr>
        <p:spPr>
          <a:xfrm>
            <a:off x="4118609" y="2713990"/>
            <a:ext cx="99060" cy="215900"/>
          </a:xfrm>
          <a:prstGeom prst="rect">
            <a:avLst/>
          </a:prstGeom>
        </p:spPr>
        <p:txBody>
          <a:bodyPr vert="horz" wrap="square" lIns="0" tIns="12700" rIns="0" bIns="0" rtlCol="0">
            <a:spAutoFit/>
          </a:bodyPr>
          <a:lstStyle/>
          <a:p>
            <a:pPr marL="12700">
              <a:lnSpc>
                <a:spcPct val="100000"/>
              </a:lnSpc>
              <a:spcBef>
                <a:spcPts val="100"/>
              </a:spcBef>
            </a:pPr>
            <a:r>
              <a:rPr sz="1250" i="1" spc="20" dirty="0">
                <a:latin typeface="Times New Roman"/>
                <a:cs typeface="Times New Roman"/>
              </a:rPr>
              <a:t>x</a:t>
            </a:r>
            <a:endParaRPr sz="1250">
              <a:latin typeface="Times New Roman"/>
              <a:cs typeface="Times New Roman"/>
            </a:endParaRPr>
          </a:p>
        </p:txBody>
      </p:sp>
      <p:sp>
        <p:nvSpPr>
          <p:cNvPr id="30" name="object 30"/>
          <p:cNvSpPr txBox="1"/>
          <p:nvPr/>
        </p:nvSpPr>
        <p:spPr>
          <a:xfrm>
            <a:off x="4118609" y="3324859"/>
            <a:ext cx="99060" cy="215900"/>
          </a:xfrm>
          <a:prstGeom prst="rect">
            <a:avLst/>
          </a:prstGeom>
        </p:spPr>
        <p:txBody>
          <a:bodyPr vert="horz" wrap="square" lIns="0" tIns="12700" rIns="0" bIns="0" rtlCol="0">
            <a:spAutoFit/>
          </a:bodyPr>
          <a:lstStyle/>
          <a:p>
            <a:pPr marL="12700">
              <a:lnSpc>
                <a:spcPct val="100000"/>
              </a:lnSpc>
              <a:spcBef>
                <a:spcPts val="100"/>
              </a:spcBef>
            </a:pPr>
            <a:r>
              <a:rPr sz="1250" i="1" spc="20" dirty="0">
                <a:latin typeface="Times New Roman"/>
                <a:cs typeface="Times New Roman"/>
              </a:rPr>
              <a:t>x</a:t>
            </a:r>
            <a:endParaRPr sz="1250">
              <a:latin typeface="Times New Roman"/>
              <a:cs typeface="Times New Roman"/>
            </a:endParaRPr>
          </a:p>
        </p:txBody>
      </p:sp>
      <p:sp>
        <p:nvSpPr>
          <p:cNvPr id="31" name="object 31"/>
          <p:cNvSpPr txBox="1"/>
          <p:nvPr/>
        </p:nvSpPr>
        <p:spPr>
          <a:xfrm>
            <a:off x="3100070" y="2946400"/>
            <a:ext cx="270510" cy="549910"/>
          </a:xfrm>
          <a:prstGeom prst="rect">
            <a:avLst/>
          </a:prstGeom>
        </p:spPr>
        <p:txBody>
          <a:bodyPr vert="horz" wrap="square" lIns="0" tIns="12700" rIns="0" bIns="0" rtlCol="0">
            <a:spAutoFit/>
          </a:bodyPr>
          <a:lstStyle/>
          <a:p>
            <a:pPr marL="12700">
              <a:lnSpc>
                <a:spcPct val="100000"/>
              </a:lnSpc>
              <a:spcBef>
                <a:spcPts val="100"/>
              </a:spcBef>
            </a:pPr>
            <a:r>
              <a:rPr sz="1250" u="sng" spc="10" dirty="0">
                <a:uFill>
                  <a:solidFill>
                    <a:srgbClr val="000000"/>
                  </a:solidFill>
                </a:uFill>
                <a:latin typeface="Times New Roman"/>
                <a:cs typeface="Times New Roman"/>
              </a:rPr>
              <a:t>   </a:t>
            </a:r>
            <a:r>
              <a:rPr sz="1250" u="sng" spc="15" dirty="0">
                <a:uFill>
                  <a:solidFill>
                    <a:srgbClr val="000000"/>
                  </a:solidFill>
                </a:uFill>
                <a:latin typeface="Times New Roman"/>
                <a:cs typeface="Times New Roman"/>
              </a:rPr>
              <a:t> </a:t>
            </a:r>
            <a:r>
              <a:rPr sz="1250" i="1" u="sng" spc="20" dirty="0">
                <a:uFill>
                  <a:solidFill>
                    <a:srgbClr val="000000"/>
                  </a:solidFill>
                </a:uFill>
                <a:latin typeface="Times New Roman"/>
                <a:cs typeface="Times New Roman"/>
              </a:rPr>
              <a:t>n</a:t>
            </a:r>
            <a:endParaRPr sz="1250">
              <a:latin typeface="Times New Roman"/>
              <a:cs typeface="Times New Roman"/>
            </a:endParaRPr>
          </a:p>
          <a:p>
            <a:pPr marL="87630">
              <a:lnSpc>
                <a:spcPct val="100000"/>
              </a:lnSpc>
              <a:spcBef>
                <a:spcPts val="50"/>
              </a:spcBef>
            </a:pPr>
            <a:r>
              <a:rPr sz="2150" i="1" spc="35" dirty="0">
                <a:latin typeface="Times New Roman"/>
                <a:cs typeface="Times New Roman"/>
              </a:rPr>
              <a:t>n</a:t>
            </a:r>
            <a:endParaRPr sz="2150">
              <a:latin typeface="Times New Roman"/>
              <a:cs typeface="Times New Roman"/>
            </a:endParaRPr>
          </a:p>
        </p:txBody>
      </p:sp>
      <p:sp>
        <p:nvSpPr>
          <p:cNvPr id="32" name="object 32"/>
          <p:cNvSpPr txBox="1"/>
          <p:nvPr/>
        </p:nvSpPr>
        <p:spPr>
          <a:xfrm>
            <a:off x="1823720" y="2764790"/>
            <a:ext cx="601980" cy="353060"/>
          </a:xfrm>
          <a:prstGeom prst="rect">
            <a:avLst/>
          </a:prstGeom>
        </p:spPr>
        <p:txBody>
          <a:bodyPr vert="horz" wrap="square" lIns="0" tIns="12700" rIns="0" bIns="0" rtlCol="0">
            <a:spAutoFit/>
          </a:bodyPr>
          <a:lstStyle/>
          <a:p>
            <a:pPr marL="38100">
              <a:lnSpc>
                <a:spcPct val="100000"/>
              </a:lnSpc>
              <a:spcBef>
                <a:spcPts val="100"/>
              </a:spcBef>
            </a:pPr>
            <a:r>
              <a:rPr sz="2150" i="1" spc="35" dirty="0">
                <a:latin typeface="Times New Roman"/>
                <a:cs typeface="Times New Roman"/>
              </a:rPr>
              <a:t>a </a:t>
            </a:r>
            <a:r>
              <a:rPr sz="2150" i="1" spc="30" dirty="0">
                <a:latin typeface="Times New Roman"/>
                <a:cs typeface="Times New Roman"/>
              </a:rPr>
              <a:t>x</a:t>
            </a:r>
            <a:r>
              <a:rPr sz="2150" i="1" spc="-310" dirty="0">
                <a:latin typeface="Times New Roman"/>
                <a:cs typeface="Times New Roman"/>
              </a:rPr>
              <a:t> </a:t>
            </a:r>
            <a:r>
              <a:rPr sz="1875" i="1" spc="30" baseline="57777" dirty="0">
                <a:latin typeface="Times New Roman"/>
                <a:cs typeface="Times New Roman"/>
              </a:rPr>
              <a:t>x</a:t>
            </a:r>
            <a:endParaRPr sz="1875" baseline="57777">
              <a:latin typeface="Times New Roman"/>
              <a:cs typeface="Times New Roman"/>
            </a:endParaRPr>
          </a:p>
        </p:txBody>
      </p:sp>
      <p:sp>
        <p:nvSpPr>
          <p:cNvPr id="33" name="object 33"/>
          <p:cNvSpPr txBox="1"/>
          <p:nvPr/>
        </p:nvSpPr>
        <p:spPr>
          <a:xfrm>
            <a:off x="741680" y="2933700"/>
            <a:ext cx="1546860" cy="353060"/>
          </a:xfrm>
          <a:prstGeom prst="rect">
            <a:avLst/>
          </a:prstGeom>
        </p:spPr>
        <p:txBody>
          <a:bodyPr vert="horz" wrap="square" lIns="0" tIns="12700" rIns="0" bIns="0" rtlCol="0">
            <a:spAutoFit/>
          </a:bodyPr>
          <a:lstStyle/>
          <a:p>
            <a:pPr marL="38100">
              <a:lnSpc>
                <a:spcPct val="100000"/>
              </a:lnSpc>
              <a:spcBef>
                <a:spcPts val="100"/>
              </a:spcBef>
              <a:tabLst>
                <a:tab pos="1508125" algn="l"/>
              </a:tabLst>
            </a:pPr>
            <a:r>
              <a:rPr sz="2150" i="1" spc="20" dirty="0">
                <a:latin typeface="Times New Roman"/>
                <a:cs typeface="Times New Roman"/>
              </a:rPr>
              <a:t>f </a:t>
            </a:r>
            <a:r>
              <a:rPr sz="2150" spc="85" dirty="0">
                <a:latin typeface="Times New Roman"/>
                <a:cs typeface="Times New Roman"/>
              </a:rPr>
              <a:t>(</a:t>
            </a:r>
            <a:r>
              <a:rPr sz="2150" i="1" spc="85" dirty="0">
                <a:latin typeface="Times New Roman"/>
                <a:cs typeface="Times New Roman"/>
              </a:rPr>
              <a:t>x</a:t>
            </a:r>
            <a:r>
              <a:rPr sz="2150" spc="85" dirty="0">
                <a:latin typeface="Times New Roman"/>
                <a:cs typeface="Times New Roman"/>
              </a:rPr>
              <a:t>)</a:t>
            </a:r>
            <a:r>
              <a:rPr sz="2150" i="1" spc="85" dirty="0">
                <a:latin typeface="Times New Roman"/>
                <a:cs typeface="Times New Roman"/>
              </a:rPr>
              <a:t>dx </a:t>
            </a:r>
            <a:r>
              <a:rPr sz="2150" spc="85" dirty="0">
                <a:latin typeface="Symbol"/>
                <a:cs typeface="Symbol"/>
              </a:rPr>
              <a:t></a:t>
            </a:r>
            <a:r>
              <a:rPr sz="3225" u="sng" spc="127" baseline="20671" dirty="0">
                <a:uFill>
                  <a:solidFill>
                    <a:srgbClr val="000000"/>
                  </a:solidFill>
                </a:uFill>
                <a:latin typeface="Times New Roman"/>
                <a:cs typeface="Times New Roman"/>
              </a:rPr>
              <a:t> </a:t>
            </a:r>
            <a:r>
              <a:rPr sz="3225" u="sng" spc="644" baseline="20671" dirty="0">
                <a:uFill>
                  <a:solidFill>
                    <a:srgbClr val="000000"/>
                  </a:solidFill>
                </a:uFill>
                <a:latin typeface="Times New Roman"/>
                <a:cs typeface="Times New Roman"/>
              </a:rPr>
              <a:t> </a:t>
            </a:r>
            <a:r>
              <a:rPr sz="1875" u="sng" spc="30" baseline="35555" dirty="0">
                <a:uFill>
                  <a:solidFill>
                    <a:srgbClr val="000000"/>
                  </a:solidFill>
                </a:uFill>
                <a:latin typeface="Times New Roman"/>
                <a:cs typeface="Times New Roman"/>
              </a:rPr>
              <a:t>0	</a:t>
            </a:r>
            <a:endParaRPr sz="1875" baseline="35555">
              <a:latin typeface="Times New Roman"/>
              <a:cs typeface="Times New Roman"/>
            </a:endParaRPr>
          </a:p>
        </p:txBody>
      </p:sp>
      <p:sp>
        <p:nvSpPr>
          <p:cNvPr id="34" name="object 34"/>
          <p:cNvSpPr txBox="1"/>
          <p:nvPr/>
        </p:nvSpPr>
        <p:spPr>
          <a:xfrm>
            <a:off x="2301239" y="3324859"/>
            <a:ext cx="99060" cy="215900"/>
          </a:xfrm>
          <a:prstGeom prst="rect">
            <a:avLst/>
          </a:prstGeom>
        </p:spPr>
        <p:txBody>
          <a:bodyPr vert="horz" wrap="square" lIns="0" tIns="12700" rIns="0" bIns="0" rtlCol="0">
            <a:spAutoFit/>
          </a:bodyPr>
          <a:lstStyle/>
          <a:p>
            <a:pPr marL="12700">
              <a:lnSpc>
                <a:spcPct val="100000"/>
              </a:lnSpc>
              <a:spcBef>
                <a:spcPts val="100"/>
              </a:spcBef>
            </a:pPr>
            <a:r>
              <a:rPr sz="1250" i="1" spc="20" dirty="0">
                <a:latin typeface="Times New Roman"/>
                <a:cs typeface="Times New Roman"/>
              </a:rPr>
              <a:t>x</a:t>
            </a:r>
            <a:endParaRPr sz="1250">
              <a:latin typeface="Times New Roman"/>
              <a:cs typeface="Times New Roman"/>
            </a:endParaRPr>
          </a:p>
        </p:txBody>
      </p:sp>
      <p:sp>
        <p:nvSpPr>
          <p:cNvPr id="35" name="object 35"/>
          <p:cNvSpPr txBox="1"/>
          <p:nvPr/>
        </p:nvSpPr>
        <p:spPr>
          <a:xfrm>
            <a:off x="556259" y="2840990"/>
            <a:ext cx="99060" cy="215900"/>
          </a:xfrm>
          <a:prstGeom prst="rect">
            <a:avLst/>
          </a:prstGeom>
        </p:spPr>
        <p:txBody>
          <a:bodyPr vert="horz" wrap="square" lIns="0" tIns="12700" rIns="0" bIns="0" rtlCol="0">
            <a:spAutoFit/>
          </a:bodyPr>
          <a:lstStyle/>
          <a:p>
            <a:pPr marL="12700">
              <a:lnSpc>
                <a:spcPct val="100000"/>
              </a:lnSpc>
              <a:spcBef>
                <a:spcPts val="100"/>
              </a:spcBef>
            </a:pPr>
            <a:r>
              <a:rPr sz="1250" i="1" spc="20" dirty="0">
                <a:latin typeface="Times New Roman"/>
                <a:cs typeface="Times New Roman"/>
              </a:rPr>
              <a:t>x</a:t>
            </a:r>
            <a:endParaRPr sz="1250">
              <a:latin typeface="Times New Roman"/>
              <a:cs typeface="Times New Roman"/>
            </a:endParaRPr>
          </a:p>
        </p:txBody>
      </p:sp>
      <p:sp>
        <p:nvSpPr>
          <p:cNvPr id="36" name="object 36"/>
          <p:cNvSpPr txBox="1"/>
          <p:nvPr/>
        </p:nvSpPr>
        <p:spPr>
          <a:xfrm>
            <a:off x="488950" y="3196590"/>
            <a:ext cx="217170" cy="215900"/>
          </a:xfrm>
          <a:prstGeom prst="rect">
            <a:avLst/>
          </a:prstGeom>
        </p:spPr>
        <p:txBody>
          <a:bodyPr vert="horz" wrap="square" lIns="0" tIns="12700" rIns="0" bIns="0" rtlCol="0">
            <a:spAutoFit/>
          </a:bodyPr>
          <a:lstStyle/>
          <a:p>
            <a:pPr marL="38100">
              <a:lnSpc>
                <a:spcPct val="100000"/>
              </a:lnSpc>
              <a:spcBef>
                <a:spcPts val="100"/>
              </a:spcBef>
            </a:pPr>
            <a:r>
              <a:rPr sz="1250" i="1" spc="45" dirty="0">
                <a:latin typeface="Times New Roman"/>
                <a:cs typeface="Times New Roman"/>
              </a:rPr>
              <a:t>x</a:t>
            </a:r>
            <a:r>
              <a:rPr sz="1350" spc="67" baseline="-18518" dirty="0">
                <a:latin typeface="Times New Roman"/>
                <a:cs typeface="Times New Roman"/>
              </a:rPr>
              <a:t>0</a:t>
            </a:r>
            <a:endParaRPr sz="1350" baseline="-18518">
              <a:latin typeface="Times New Roman"/>
              <a:cs typeface="Times New Roman"/>
            </a:endParaRPr>
          </a:p>
        </p:txBody>
      </p:sp>
      <p:sp>
        <p:nvSpPr>
          <p:cNvPr id="37" name="object 37"/>
          <p:cNvSpPr txBox="1"/>
          <p:nvPr/>
        </p:nvSpPr>
        <p:spPr>
          <a:xfrm>
            <a:off x="4923790" y="2764790"/>
            <a:ext cx="167005" cy="353060"/>
          </a:xfrm>
          <a:prstGeom prst="rect">
            <a:avLst/>
          </a:prstGeom>
        </p:spPr>
        <p:txBody>
          <a:bodyPr vert="horz" wrap="square" lIns="0" tIns="12700" rIns="0" bIns="0" rtlCol="0">
            <a:spAutoFit/>
          </a:bodyPr>
          <a:lstStyle/>
          <a:p>
            <a:pPr marL="12700">
              <a:lnSpc>
                <a:spcPct val="100000"/>
              </a:lnSpc>
              <a:spcBef>
                <a:spcPts val="100"/>
              </a:spcBef>
            </a:pPr>
            <a:r>
              <a:rPr sz="2150" i="1" spc="35" dirty="0">
                <a:latin typeface="Times New Roman"/>
                <a:cs typeface="Times New Roman"/>
              </a:rPr>
              <a:t>b</a:t>
            </a:r>
            <a:endParaRPr sz="2150">
              <a:latin typeface="Times New Roman"/>
              <a:cs typeface="Times New Roman"/>
            </a:endParaRPr>
          </a:p>
        </p:txBody>
      </p:sp>
      <p:sp>
        <p:nvSpPr>
          <p:cNvPr id="38" name="object 38"/>
          <p:cNvSpPr txBox="1"/>
          <p:nvPr/>
        </p:nvSpPr>
        <p:spPr>
          <a:xfrm>
            <a:off x="3120389" y="2764790"/>
            <a:ext cx="167005" cy="353060"/>
          </a:xfrm>
          <a:prstGeom prst="rect">
            <a:avLst/>
          </a:prstGeom>
        </p:spPr>
        <p:txBody>
          <a:bodyPr vert="horz" wrap="square" lIns="0" tIns="12700" rIns="0" bIns="0" rtlCol="0">
            <a:spAutoFit/>
          </a:bodyPr>
          <a:lstStyle/>
          <a:p>
            <a:pPr marL="12700">
              <a:lnSpc>
                <a:spcPct val="100000"/>
              </a:lnSpc>
              <a:spcBef>
                <a:spcPts val="100"/>
              </a:spcBef>
            </a:pPr>
            <a:r>
              <a:rPr sz="2150" i="1" spc="35" dirty="0">
                <a:latin typeface="Times New Roman"/>
                <a:cs typeface="Times New Roman"/>
              </a:rPr>
              <a:t>a</a:t>
            </a:r>
            <a:endParaRPr sz="2150">
              <a:latin typeface="Times New Roman"/>
              <a:cs typeface="Times New Roman"/>
            </a:endParaRPr>
          </a:p>
        </p:txBody>
      </p:sp>
      <p:sp>
        <p:nvSpPr>
          <p:cNvPr id="39" name="object 39"/>
          <p:cNvSpPr txBox="1"/>
          <p:nvPr/>
        </p:nvSpPr>
        <p:spPr>
          <a:xfrm>
            <a:off x="6531609" y="298957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61</a:t>
            </a:r>
            <a:r>
              <a:rPr sz="2000" dirty="0">
                <a:latin typeface="Times New Roman"/>
                <a:cs typeface="Times New Roman"/>
              </a:rPr>
              <a:t>)</a:t>
            </a:r>
            <a:endParaRPr sz="2000">
              <a:latin typeface="Times New Roman"/>
              <a:cs typeface="Times New Roman"/>
            </a:endParaRPr>
          </a:p>
        </p:txBody>
      </p:sp>
      <p:sp>
        <p:nvSpPr>
          <p:cNvPr id="40" name="object 40"/>
          <p:cNvSpPr txBox="1"/>
          <p:nvPr/>
        </p:nvSpPr>
        <p:spPr>
          <a:xfrm>
            <a:off x="149860" y="3827779"/>
            <a:ext cx="8140700" cy="2159000"/>
          </a:xfrm>
          <a:prstGeom prst="rect">
            <a:avLst/>
          </a:prstGeom>
        </p:spPr>
        <p:txBody>
          <a:bodyPr vert="horz" wrap="square" lIns="0" tIns="12700" rIns="0" bIns="0" rtlCol="0">
            <a:spAutoFit/>
          </a:bodyPr>
          <a:lstStyle/>
          <a:p>
            <a:pPr marL="12700" marR="5080">
              <a:lnSpc>
                <a:spcPct val="100000"/>
              </a:lnSpc>
              <a:spcBef>
                <a:spcPts val="100"/>
              </a:spcBef>
              <a:tabLst>
                <a:tab pos="4029075" algn="l"/>
              </a:tabLst>
            </a:pPr>
            <a:r>
              <a:rPr sz="2000" spc="-5" dirty="0">
                <a:latin typeface="Times New Roman"/>
                <a:cs typeface="Times New Roman"/>
              </a:rPr>
              <a:t>Clearly, </a:t>
            </a:r>
            <a:r>
              <a:rPr sz="2000" dirty="0">
                <a:latin typeface="Times New Roman"/>
                <a:cs typeface="Times New Roman"/>
              </a:rPr>
              <a:t>the effect of </a:t>
            </a:r>
            <a:r>
              <a:rPr sz="2000" spc="-5" dirty="0">
                <a:latin typeface="Times New Roman"/>
                <a:cs typeface="Times New Roman"/>
              </a:rPr>
              <a:t>integration </a:t>
            </a:r>
            <a:r>
              <a:rPr sz="2000" dirty="0">
                <a:latin typeface="Times New Roman"/>
                <a:cs typeface="Times New Roman"/>
              </a:rPr>
              <a:t>is </a:t>
            </a:r>
            <a:r>
              <a:rPr sz="2000" spc="-5" dirty="0">
                <a:latin typeface="Times New Roman"/>
                <a:cs typeface="Times New Roman"/>
              </a:rPr>
              <a:t>to place </a:t>
            </a:r>
            <a:r>
              <a:rPr sz="2000" dirty="0">
                <a:latin typeface="Times New Roman"/>
                <a:cs typeface="Times New Roman"/>
              </a:rPr>
              <a:t>an </a:t>
            </a:r>
            <a:r>
              <a:rPr sz="2000" spc="-5" dirty="0">
                <a:latin typeface="Times New Roman"/>
                <a:cs typeface="Times New Roman"/>
              </a:rPr>
              <a:t>additional </a:t>
            </a:r>
            <a:r>
              <a:rPr sz="2000" dirty="0">
                <a:latin typeface="Times New Roman"/>
                <a:cs typeface="Times New Roman"/>
              </a:rPr>
              <a:t>power of n </a:t>
            </a:r>
            <a:r>
              <a:rPr sz="2000" spc="-5" dirty="0">
                <a:latin typeface="Times New Roman"/>
                <a:cs typeface="Times New Roman"/>
              </a:rPr>
              <a:t>in the  denominator </a:t>
            </a:r>
            <a:r>
              <a:rPr sz="2000" dirty="0">
                <a:latin typeface="Times New Roman"/>
                <a:cs typeface="Times New Roman"/>
              </a:rPr>
              <a:t>of </a:t>
            </a:r>
            <a:r>
              <a:rPr sz="2000" spc="-5" dirty="0">
                <a:latin typeface="Times New Roman"/>
                <a:cs typeface="Times New Roman"/>
              </a:rPr>
              <a:t>each coefficient. </a:t>
            </a:r>
            <a:r>
              <a:rPr sz="2000" dirty="0">
                <a:latin typeface="Times New Roman"/>
                <a:cs typeface="Times New Roman"/>
              </a:rPr>
              <a:t>This </a:t>
            </a:r>
            <a:r>
              <a:rPr sz="2000" spc="-5" dirty="0">
                <a:latin typeface="Times New Roman"/>
                <a:cs typeface="Times New Roman"/>
              </a:rPr>
              <a:t>results in more rapid </a:t>
            </a:r>
            <a:r>
              <a:rPr sz="2000" dirty="0">
                <a:latin typeface="Times New Roman"/>
                <a:cs typeface="Times New Roman"/>
              </a:rPr>
              <a:t>convergence </a:t>
            </a:r>
            <a:r>
              <a:rPr sz="2000" spc="-5" dirty="0">
                <a:latin typeface="Times New Roman"/>
                <a:cs typeface="Times New Roman"/>
              </a:rPr>
              <a:t>than  </a:t>
            </a:r>
            <a:r>
              <a:rPr sz="2000" dirty="0">
                <a:latin typeface="Times New Roman"/>
                <a:cs typeface="Times New Roman"/>
              </a:rPr>
              <a:t>before. </a:t>
            </a:r>
            <a:r>
              <a:rPr sz="2000" spc="-5" dirty="0">
                <a:latin typeface="Times New Roman"/>
                <a:cs typeface="Times New Roman"/>
              </a:rPr>
              <a:t>Consequently, </a:t>
            </a:r>
            <a:r>
              <a:rPr sz="2000" dirty="0">
                <a:latin typeface="Times New Roman"/>
                <a:cs typeface="Times New Roman"/>
              </a:rPr>
              <a:t>a convergent Fourier </a:t>
            </a:r>
            <a:r>
              <a:rPr sz="2000" spc="-5" dirty="0">
                <a:latin typeface="Times New Roman"/>
                <a:cs typeface="Times New Roman"/>
              </a:rPr>
              <a:t>series </a:t>
            </a:r>
            <a:r>
              <a:rPr sz="2000" spc="-10" dirty="0">
                <a:latin typeface="Times New Roman"/>
                <a:cs typeface="Times New Roman"/>
              </a:rPr>
              <a:t>may </a:t>
            </a:r>
            <a:r>
              <a:rPr sz="2000" spc="-5" dirty="0">
                <a:latin typeface="Times New Roman"/>
                <a:cs typeface="Times New Roman"/>
              </a:rPr>
              <a:t>always </a:t>
            </a:r>
            <a:r>
              <a:rPr sz="2000" dirty="0">
                <a:latin typeface="Times New Roman"/>
                <a:cs typeface="Times New Roman"/>
              </a:rPr>
              <a:t>be </a:t>
            </a:r>
            <a:r>
              <a:rPr sz="2000" spc="-5" dirty="0">
                <a:latin typeface="Times New Roman"/>
                <a:cs typeface="Times New Roman"/>
              </a:rPr>
              <a:t>integrated  </a:t>
            </a:r>
            <a:r>
              <a:rPr sz="2000" dirty="0">
                <a:latin typeface="Times New Roman"/>
                <a:cs typeface="Times New Roman"/>
              </a:rPr>
              <a:t>term by </a:t>
            </a:r>
            <a:r>
              <a:rPr sz="2000" spc="-10" dirty="0">
                <a:latin typeface="Times New Roman"/>
                <a:cs typeface="Times New Roman"/>
              </a:rPr>
              <a:t>term, </a:t>
            </a:r>
            <a:r>
              <a:rPr sz="2000" spc="-5" dirty="0">
                <a:latin typeface="Times New Roman"/>
                <a:cs typeface="Times New Roman"/>
              </a:rPr>
              <a:t>the resulting series </a:t>
            </a:r>
            <a:r>
              <a:rPr sz="2000" dirty="0">
                <a:latin typeface="Times New Roman"/>
                <a:cs typeface="Times New Roman"/>
              </a:rPr>
              <a:t>converging </a:t>
            </a:r>
            <a:r>
              <a:rPr sz="2000" spc="-5" dirty="0">
                <a:latin typeface="Times New Roman"/>
                <a:cs typeface="Times New Roman"/>
              </a:rPr>
              <a:t>uniformly to the integral </a:t>
            </a:r>
            <a:r>
              <a:rPr sz="2000" dirty="0">
                <a:latin typeface="Times New Roman"/>
                <a:cs typeface="Times New Roman"/>
              </a:rPr>
              <a:t>of the  original function. Indeed, </a:t>
            </a:r>
            <a:r>
              <a:rPr sz="2000" spc="-5" dirty="0">
                <a:latin typeface="Times New Roman"/>
                <a:cs typeface="Times New Roman"/>
              </a:rPr>
              <a:t>term-by-term integration </a:t>
            </a:r>
            <a:r>
              <a:rPr sz="2000" spc="-10" dirty="0">
                <a:latin typeface="Times New Roman"/>
                <a:cs typeface="Times New Roman"/>
              </a:rPr>
              <a:t>may </a:t>
            </a:r>
            <a:r>
              <a:rPr sz="2000" dirty="0">
                <a:latin typeface="Times New Roman"/>
                <a:cs typeface="Times New Roman"/>
              </a:rPr>
              <a:t>be </a:t>
            </a:r>
            <a:r>
              <a:rPr sz="2000" spc="-5" dirty="0">
                <a:latin typeface="Times New Roman"/>
                <a:cs typeface="Times New Roman"/>
              </a:rPr>
              <a:t>valid even </a:t>
            </a:r>
            <a:r>
              <a:rPr sz="2000" spc="-10" dirty="0">
                <a:latin typeface="Times New Roman"/>
                <a:cs typeface="Times New Roman"/>
              </a:rPr>
              <a:t>if </a:t>
            </a:r>
            <a:r>
              <a:rPr sz="2000" spc="-5" dirty="0">
                <a:latin typeface="Times New Roman"/>
                <a:cs typeface="Times New Roman"/>
              </a:rPr>
              <a:t>the  </a:t>
            </a:r>
            <a:r>
              <a:rPr sz="2000" dirty="0">
                <a:latin typeface="Times New Roman"/>
                <a:cs typeface="Times New Roman"/>
              </a:rPr>
              <a:t>original </a:t>
            </a:r>
            <a:r>
              <a:rPr sz="2000" spc="-5" dirty="0">
                <a:latin typeface="Times New Roman"/>
                <a:cs typeface="Times New Roman"/>
              </a:rPr>
              <a:t>series </a:t>
            </a:r>
            <a:r>
              <a:rPr sz="2000" dirty="0">
                <a:latin typeface="Times New Roman"/>
                <a:cs typeface="Times New Roman"/>
              </a:rPr>
              <a:t>(Eq. (7.60)) </a:t>
            </a:r>
            <a:r>
              <a:rPr sz="2000" spc="-5" dirty="0">
                <a:latin typeface="Times New Roman"/>
                <a:cs typeface="Times New Roman"/>
              </a:rPr>
              <a:t>is</a:t>
            </a:r>
            <a:r>
              <a:rPr sz="2000" spc="55" dirty="0">
                <a:latin typeface="Times New Roman"/>
                <a:cs typeface="Times New Roman"/>
              </a:rPr>
              <a:t> </a:t>
            </a:r>
            <a:r>
              <a:rPr sz="2000" dirty="0">
                <a:latin typeface="Times New Roman"/>
                <a:cs typeface="Times New Roman"/>
              </a:rPr>
              <a:t>not</a:t>
            </a:r>
            <a:r>
              <a:rPr sz="2000" spc="10" dirty="0">
                <a:latin typeface="Times New Roman"/>
                <a:cs typeface="Times New Roman"/>
              </a:rPr>
              <a:t> </a:t>
            </a:r>
            <a:r>
              <a:rPr sz="2000" spc="-10" dirty="0">
                <a:latin typeface="Times New Roman"/>
                <a:cs typeface="Times New Roman"/>
              </a:rPr>
              <a:t>itself	</a:t>
            </a:r>
            <a:r>
              <a:rPr sz="2000" dirty="0">
                <a:latin typeface="Times New Roman"/>
                <a:cs typeface="Times New Roman"/>
              </a:rPr>
              <a:t>convergent! The </a:t>
            </a:r>
            <a:r>
              <a:rPr sz="2000" spc="-5" dirty="0">
                <a:latin typeface="Times New Roman"/>
                <a:cs typeface="Times New Roman"/>
              </a:rPr>
              <a:t>function </a:t>
            </a:r>
            <a:r>
              <a:rPr sz="2000" dirty="0">
                <a:latin typeface="Times New Roman"/>
                <a:cs typeface="Times New Roman"/>
              </a:rPr>
              <a:t>f(x) need only  be </a:t>
            </a:r>
            <a:r>
              <a:rPr sz="2000" spc="-5" dirty="0">
                <a:latin typeface="Times New Roman"/>
                <a:cs typeface="Times New Roman"/>
              </a:rPr>
              <a:t>integrable.</a:t>
            </a:r>
            <a:endParaRPr sz="2000">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40359" y="238760"/>
            <a:ext cx="7265034" cy="358140"/>
          </a:xfrm>
          <a:prstGeom prst="rect">
            <a:avLst/>
          </a:prstGeom>
        </p:spPr>
        <p:txBody>
          <a:bodyPr vert="horz" wrap="square" lIns="0" tIns="16510" rIns="0" bIns="0" rtlCol="0">
            <a:spAutoFit/>
          </a:bodyPr>
          <a:lstStyle/>
          <a:p>
            <a:pPr marL="38100">
              <a:lnSpc>
                <a:spcPct val="100000"/>
              </a:lnSpc>
              <a:spcBef>
                <a:spcPts val="130"/>
              </a:spcBef>
            </a:pPr>
            <a:r>
              <a:rPr sz="2000" spc="-5" dirty="0">
                <a:latin typeface="Times New Roman"/>
                <a:cs typeface="Times New Roman"/>
              </a:rPr>
              <a:t>Strictly speaking, </a:t>
            </a:r>
            <a:r>
              <a:rPr sz="2000" dirty="0">
                <a:latin typeface="Times New Roman"/>
                <a:cs typeface="Times New Roman"/>
              </a:rPr>
              <a:t>Eq. (7.61) </a:t>
            </a:r>
            <a:r>
              <a:rPr sz="2000" spc="-10" dirty="0">
                <a:latin typeface="Times New Roman"/>
                <a:cs typeface="Times New Roman"/>
              </a:rPr>
              <a:t>may </a:t>
            </a:r>
            <a:r>
              <a:rPr sz="2000" dirty="0">
                <a:latin typeface="Times New Roman"/>
                <a:cs typeface="Times New Roman"/>
              </a:rPr>
              <a:t>be a </a:t>
            </a:r>
            <a:r>
              <a:rPr sz="2000" spc="-5" dirty="0">
                <a:latin typeface="Times New Roman"/>
                <a:cs typeface="Times New Roman"/>
              </a:rPr>
              <a:t>Fourier series; that is </a:t>
            </a:r>
            <a:r>
              <a:rPr sz="2000" dirty="0">
                <a:latin typeface="Times New Roman"/>
                <a:cs typeface="Times New Roman"/>
              </a:rPr>
              <a:t>, </a:t>
            </a:r>
            <a:r>
              <a:rPr sz="2000" spc="-5" dirty="0">
                <a:latin typeface="Times New Roman"/>
                <a:cs typeface="Times New Roman"/>
              </a:rPr>
              <a:t>if </a:t>
            </a:r>
            <a:r>
              <a:rPr sz="3225" i="1" baseline="5167" dirty="0">
                <a:latin typeface="Times New Roman"/>
                <a:cs typeface="Times New Roman"/>
              </a:rPr>
              <a:t>a</a:t>
            </a:r>
            <a:r>
              <a:rPr sz="1875" baseline="-15555" dirty="0">
                <a:latin typeface="Times New Roman"/>
                <a:cs typeface="Times New Roman"/>
              </a:rPr>
              <a:t>0 </a:t>
            </a:r>
            <a:r>
              <a:rPr sz="3225" spc="22" baseline="5167" dirty="0">
                <a:latin typeface="Symbol"/>
                <a:cs typeface="Symbol"/>
              </a:rPr>
              <a:t></a:t>
            </a:r>
            <a:r>
              <a:rPr sz="3225" spc="217" baseline="5167" dirty="0">
                <a:latin typeface="Times New Roman"/>
                <a:cs typeface="Times New Roman"/>
              </a:rPr>
              <a:t> </a:t>
            </a:r>
            <a:r>
              <a:rPr sz="3225" spc="22" baseline="5167" dirty="0">
                <a:latin typeface="Times New Roman"/>
                <a:cs typeface="Times New Roman"/>
              </a:rPr>
              <a:t>0</a:t>
            </a:r>
            <a:endParaRPr sz="3225" baseline="5167">
              <a:latin typeface="Times New Roman"/>
              <a:cs typeface="Times New Roman"/>
            </a:endParaRPr>
          </a:p>
        </p:txBody>
      </p:sp>
      <p:sp>
        <p:nvSpPr>
          <p:cNvPr id="3" name="object 3"/>
          <p:cNvSpPr txBox="1"/>
          <p:nvPr/>
        </p:nvSpPr>
        <p:spPr>
          <a:xfrm>
            <a:off x="2651760" y="815340"/>
            <a:ext cx="114300" cy="238760"/>
          </a:xfrm>
          <a:prstGeom prst="rect">
            <a:avLst/>
          </a:prstGeom>
        </p:spPr>
        <p:txBody>
          <a:bodyPr vert="horz" wrap="square" lIns="0" tIns="12700" rIns="0" bIns="0" rtlCol="0">
            <a:spAutoFit/>
          </a:bodyPr>
          <a:lstStyle/>
          <a:p>
            <a:pPr marL="12700">
              <a:lnSpc>
                <a:spcPct val="100000"/>
              </a:lnSpc>
              <a:spcBef>
                <a:spcPts val="100"/>
              </a:spcBef>
            </a:pPr>
            <a:r>
              <a:rPr sz="1400" dirty="0">
                <a:latin typeface="Times New Roman"/>
                <a:cs typeface="Times New Roman"/>
              </a:rPr>
              <a:t>2</a:t>
            </a:r>
            <a:endParaRPr sz="1400">
              <a:latin typeface="Times New Roman"/>
              <a:cs typeface="Times New Roman"/>
            </a:endParaRPr>
          </a:p>
        </p:txBody>
      </p:sp>
      <p:sp>
        <p:nvSpPr>
          <p:cNvPr id="4" name="object 4"/>
          <p:cNvSpPr txBox="1"/>
          <p:nvPr/>
        </p:nvSpPr>
        <p:spPr>
          <a:xfrm>
            <a:off x="430530" y="596900"/>
            <a:ext cx="4022090" cy="391160"/>
          </a:xfrm>
          <a:prstGeom prst="rect">
            <a:avLst/>
          </a:prstGeom>
        </p:spPr>
        <p:txBody>
          <a:bodyPr vert="horz" wrap="square" lIns="0" tIns="12700" rIns="0" bIns="0" rtlCol="0">
            <a:spAutoFit/>
          </a:bodyPr>
          <a:lstStyle/>
          <a:p>
            <a:pPr marL="38100">
              <a:lnSpc>
                <a:spcPct val="100000"/>
              </a:lnSpc>
              <a:spcBef>
                <a:spcPts val="100"/>
              </a:spcBef>
              <a:tabLst>
                <a:tab pos="2230755" algn="l"/>
              </a:tabLst>
            </a:pPr>
            <a:r>
              <a:rPr sz="3000" spc="-7" baseline="1388" dirty="0">
                <a:latin typeface="Times New Roman"/>
                <a:cs typeface="Times New Roman"/>
              </a:rPr>
              <a:t>there will </a:t>
            </a:r>
            <a:r>
              <a:rPr sz="3000" baseline="1388" dirty="0">
                <a:latin typeface="Times New Roman"/>
                <a:cs typeface="Times New Roman"/>
              </a:rPr>
              <a:t>be</a:t>
            </a:r>
            <a:r>
              <a:rPr sz="3000" spc="30" baseline="1388" dirty="0">
                <a:latin typeface="Times New Roman"/>
                <a:cs typeface="Times New Roman"/>
              </a:rPr>
              <a:t> </a:t>
            </a:r>
            <a:r>
              <a:rPr sz="3000" baseline="1388" dirty="0">
                <a:latin typeface="Times New Roman"/>
                <a:cs typeface="Times New Roman"/>
              </a:rPr>
              <a:t>a term	</a:t>
            </a:r>
            <a:r>
              <a:rPr sz="2100" u="sng" baseline="33730" dirty="0">
                <a:uFill>
                  <a:solidFill>
                    <a:srgbClr val="000000"/>
                  </a:solidFill>
                </a:uFill>
                <a:latin typeface="Times New Roman"/>
                <a:cs typeface="Times New Roman"/>
              </a:rPr>
              <a:t>1</a:t>
            </a:r>
            <a:r>
              <a:rPr sz="2100" baseline="33730" dirty="0">
                <a:latin typeface="Times New Roman"/>
                <a:cs typeface="Times New Roman"/>
              </a:rPr>
              <a:t> </a:t>
            </a:r>
            <a:r>
              <a:rPr sz="2400" i="1" spc="-5" dirty="0">
                <a:latin typeface="Times New Roman"/>
                <a:cs typeface="Times New Roman"/>
              </a:rPr>
              <a:t>a</a:t>
            </a:r>
            <a:r>
              <a:rPr sz="2100" spc="-7" baseline="-23809" dirty="0">
                <a:latin typeface="Times New Roman"/>
                <a:cs typeface="Times New Roman"/>
              </a:rPr>
              <a:t>0 </a:t>
            </a:r>
            <a:r>
              <a:rPr sz="2400" i="1" dirty="0">
                <a:latin typeface="Times New Roman"/>
                <a:cs typeface="Times New Roman"/>
              </a:rPr>
              <a:t>x </a:t>
            </a:r>
            <a:r>
              <a:rPr sz="3000" baseline="1388" dirty="0">
                <a:latin typeface="Times New Roman"/>
                <a:cs typeface="Times New Roman"/>
              </a:rPr>
              <a:t>.</a:t>
            </a:r>
            <a:r>
              <a:rPr sz="3000" spc="-142" baseline="1388" dirty="0">
                <a:latin typeface="Times New Roman"/>
                <a:cs typeface="Times New Roman"/>
              </a:rPr>
              <a:t> </a:t>
            </a:r>
            <a:r>
              <a:rPr sz="3000" baseline="1388" dirty="0">
                <a:latin typeface="Times New Roman"/>
                <a:cs typeface="Times New Roman"/>
              </a:rPr>
              <a:t>However,</a:t>
            </a:r>
            <a:endParaRPr sz="3000" baseline="1388">
              <a:latin typeface="Times New Roman"/>
              <a:cs typeface="Times New Roman"/>
            </a:endParaRPr>
          </a:p>
        </p:txBody>
      </p:sp>
      <p:sp>
        <p:nvSpPr>
          <p:cNvPr id="5" name="object 5"/>
          <p:cNvSpPr txBox="1"/>
          <p:nvPr/>
        </p:nvSpPr>
        <p:spPr>
          <a:xfrm>
            <a:off x="281940" y="1939290"/>
            <a:ext cx="8171815" cy="1913889"/>
          </a:xfrm>
          <a:prstGeom prst="rect">
            <a:avLst/>
          </a:prstGeom>
        </p:spPr>
        <p:txBody>
          <a:bodyPr vert="horz" wrap="square" lIns="0" tIns="12700" rIns="0" bIns="0" rtlCol="0">
            <a:spAutoFit/>
          </a:bodyPr>
          <a:lstStyle/>
          <a:p>
            <a:pPr marL="257810">
              <a:lnSpc>
                <a:spcPct val="100000"/>
              </a:lnSpc>
              <a:spcBef>
                <a:spcPts val="100"/>
              </a:spcBef>
            </a:pPr>
            <a:r>
              <a:rPr sz="2000" spc="-5" dirty="0">
                <a:latin typeface="Times New Roman"/>
                <a:cs typeface="Times New Roman"/>
              </a:rPr>
              <a:t>will </a:t>
            </a:r>
            <a:r>
              <a:rPr sz="2000" spc="-10" dirty="0">
                <a:latin typeface="Times New Roman"/>
                <a:cs typeface="Times New Roman"/>
              </a:rPr>
              <a:t>still </a:t>
            </a:r>
            <a:r>
              <a:rPr sz="2000" dirty="0">
                <a:latin typeface="Times New Roman"/>
                <a:cs typeface="Times New Roman"/>
              </a:rPr>
              <a:t>be a Fourier</a:t>
            </a:r>
            <a:r>
              <a:rPr sz="2000" spc="10" dirty="0">
                <a:latin typeface="Times New Roman"/>
                <a:cs typeface="Times New Roman"/>
              </a:rPr>
              <a:t> </a:t>
            </a:r>
            <a:r>
              <a:rPr sz="2000" spc="-5" dirty="0">
                <a:latin typeface="Times New Roman"/>
                <a:cs typeface="Times New Roman"/>
              </a:rPr>
              <a:t>series.</a:t>
            </a:r>
            <a:endParaRPr sz="2000">
              <a:latin typeface="Times New Roman"/>
              <a:cs typeface="Times New Roman"/>
            </a:endParaRPr>
          </a:p>
          <a:p>
            <a:pPr>
              <a:lnSpc>
                <a:spcPct val="100000"/>
              </a:lnSpc>
            </a:pPr>
            <a:endParaRPr sz="2200">
              <a:latin typeface="Times New Roman"/>
              <a:cs typeface="Times New Roman"/>
            </a:endParaRPr>
          </a:p>
          <a:p>
            <a:pPr marL="413384">
              <a:lnSpc>
                <a:spcPct val="100000"/>
              </a:lnSpc>
              <a:spcBef>
                <a:spcPts val="1300"/>
              </a:spcBef>
            </a:pPr>
            <a:r>
              <a:rPr sz="2000" spc="-5" dirty="0">
                <a:latin typeface="Times New Roman"/>
                <a:cs typeface="Times New Roman"/>
              </a:rPr>
              <a:t>Differentiation</a:t>
            </a:r>
            <a:endParaRPr sz="2000">
              <a:latin typeface="Times New Roman"/>
              <a:cs typeface="Times New Roman"/>
            </a:endParaRPr>
          </a:p>
          <a:p>
            <a:pPr marL="12700" marR="5080">
              <a:lnSpc>
                <a:spcPct val="100000"/>
              </a:lnSpc>
              <a:spcBef>
                <a:spcPts val="1440"/>
              </a:spcBef>
            </a:pPr>
            <a:r>
              <a:rPr sz="2000" dirty="0">
                <a:latin typeface="Times New Roman"/>
                <a:cs typeface="Times New Roman"/>
              </a:rPr>
              <a:t>The </a:t>
            </a:r>
            <a:r>
              <a:rPr sz="2000" spc="-5" dirty="0">
                <a:latin typeface="Times New Roman"/>
                <a:cs typeface="Times New Roman"/>
              </a:rPr>
              <a:t>situation </a:t>
            </a:r>
            <a:r>
              <a:rPr sz="2000" dirty="0">
                <a:latin typeface="Times New Roman"/>
                <a:cs typeface="Times New Roman"/>
              </a:rPr>
              <a:t>regarding </a:t>
            </a:r>
            <a:r>
              <a:rPr sz="2000" spc="-5" dirty="0">
                <a:latin typeface="Times New Roman"/>
                <a:cs typeface="Times New Roman"/>
              </a:rPr>
              <a:t>differentiation is quite </a:t>
            </a:r>
            <a:r>
              <a:rPr sz="2000" dirty="0">
                <a:latin typeface="Times New Roman"/>
                <a:cs typeface="Times New Roman"/>
              </a:rPr>
              <a:t>different from </a:t>
            </a:r>
            <a:r>
              <a:rPr sz="2000" spc="-5" dirty="0">
                <a:latin typeface="Times New Roman"/>
                <a:cs typeface="Times New Roman"/>
              </a:rPr>
              <a:t>that </a:t>
            </a:r>
            <a:r>
              <a:rPr sz="2000" dirty="0">
                <a:latin typeface="Times New Roman"/>
                <a:cs typeface="Times New Roman"/>
              </a:rPr>
              <a:t>of </a:t>
            </a:r>
            <a:r>
              <a:rPr sz="2000" spc="-5" dirty="0">
                <a:latin typeface="Times New Roman"/>
                <a:cs typeface="Times New Roman"/>
              </a:rPr>
              <a:t>integration.  </a:t>
            </a:r>
            <a:r>
              <a:rPr sz="2000" dirty="0">
                <a:latin typeface="Times New Roman"/>
                <a:cs typeface="Times New Roman"/>
              </a:rPr>
              <a:t>Here </a:t>
            </a:r>
            <a:r>
              <a:rPr sz="2000" spc="-5" dirty="0">
                <a:latin typeface="Times New Roman"/>
                <a:cs typeface="Times New Roman"/>
              </a:rPr>
              <a:t>thee </a:t>
            </a:r>
            <a:r>
              <a:rPr sz="2000" dirty="0">
                <a:latin typeface="Times New Roman"/>
                <a:cs typeface="Times New Roman"/>
              </a:rPr>
              <a:t>word </a:t>
            </a:r>
            <a:r>
              <a:rPr sz="2000" spc="-5" dirty="0">
                <a:latin typeface="Times New Roman"/>
                <a:cs typeface="Times New Roman"/>
              </a:rPr>
              <a:t>is </a:t>
            </a:r>
            <a:r>
              <a:rPr sz="2000" i="1" dirty="0">
                <a:latin typeface="Times New Roman"/>
                <a:cs typeface="Times New Roman"/>
              </a:rPr>
              <a:t>caution</a:t>
            </a:r>
            <a:r>
              <a:rPr sz="2000" dirty="0">
                <a:latin typeface="Times New Roman"/>
                <a:cs typeface="Times New Roman"/>
              </a:rPr>
              <a:t>. Consider the </a:t>
            </a:r>
            <a:r>
              <a:rPr sz="2000" spc="-5" dirty="0">
                <a:latin typeface="Times New Roman"/>
                <a:cs typeface="Times New Roman"/>
              </a:rPr>
              <a:t>series</a:t>
            </a:r>
            <a:r>
              <a:rPr sz="2000" spc="35" dirty="0">
                <a:latin typeface="Times New Roman"/>
                <a:cs typeface="Times New Roman"/>
              </a:rPr>
              <a:t> </a:t>
            </a:r>
            <a:r>
              <a:rPr sz="2000" dirty="0">
                <a:latin typeface="Times New Roman"/>
                <a:cs typeface="Times New Roman"/>
              </a:rPr>
              <a:t>for</a:t>
            </a:r>
            <a:endParaRPr sz="2000">
              <a:latin typeface="Times New Roman"/>
              <a:cs typeface="Times New Roman"/>
            </a:endParaRPr>
          </a:p>
        </p:txBody>
      </p:sp>
      <p:sp>
        <p:nvSpPr>
          <p:cNvPr id="6" name="object 6"/>
          <p:cNvSpPr txBox="1"/>
          <p:nvPr/>
        </p:nvSpPr>
        <p:spPr>
          <a:xfrm>
            <a:off x="1945639" y="1154429"/>
            <a:ext cx="105410" cy="238760"/>
          </a:xfrm>
          <a:prstGeom prst="rect">
            <a:avLst/>
          </a:prstGeom>
        </p:spPr>
        <p:txBody>
          <a:bodyPr vert="horz" wrap="square" lIns="0" tIns="12700" rIns="0" bIns="0" rtlCol="0">
            <a:spAutoFit/>
          </a:bodyPr>
          <a:lstStyle/>
          <a:p>
            <a:pPr marL="12700">
              <a:lnSpc>
                <a:spcPct val="100000"/>
              </a:lnSpc>
              <a:spcBef>
                <a:spcPts val="100"/>
              </a:spcBef>
            </a:pPr>
            <a:r>
              <a:rPr sz="1400" i="1" spc="5" dirty="0">
                <a:latin typeface="Times New Roman"/>
                <a:cs typeface="Times New Roman"/>
              </a:rPr>
              <a:t>x</a:t>
            </a:r>
            <a:endParaRPr sz="1400">
              <a:latin typeface="Times New Roman"/>
              <a:cs typeface="Times New Roman"/>
            </a:endParaRPr>
          </a:p>
        </p:txBody>
      </p:sp>
      <p:sp>
        <p:nvSpPr>
          <p:cNvPr id="7" name="object 7"/>
          <p:cNvSpPr txBox="1"/>
          <p:nvPr/>
        </p:nvSpPr>
        <p:spPr>
          <a:xfrm>
            <a:off x="1899920" y="1550670"/>
            <a:ext cx="105410" cy="238760"/>
          </a:xfrm>
          <a:prstGeom prst="rect">
            <a:avLst/>
          </a:prstGeom>
        </p:spPr>
        <p:txBody>
          <a:bodyPr vert="horz" wrap="square" lIns="0" tIns="12700" rIns="0" bIns="0" rtlCol="0">
            <a:spAutoFit/>
          </a:bodyPr>
          <a:lstStyle/>
          <a:p>
            <a:pPr marL="12700">
              <a:lnSpc>
                <a:spcPct val="100000"/>
              </a:lnSpc>
              <a:spcBef>
                <a:spcPts val="100"/>
              </a:spcBef>
            </a:pPr>
            <a:r>
              <a:rPr sz="1400" i="1" spc="5" dirty="0">
                <a:latin typeface="Times New Roman"/>
                <a:cs typeface="Times New Roman"/>
              </a:rPr>
              <a:t>x</a:t>
            </a:r>
            <a:endParaRPr sz="1400">
              <a:latin typeface="Times New Roman"/>
              <a:cs typeface="Times New Roman"/>
            </a:endParaRPr>
          </a:p>
        </p:txBody>
      </p:sp>
      <p:sp>
        <p:nvSpPr>
          <p:cNvPr id="8" name="object 8"/>
          <p:cNvSpPr txBox="1"/>
          <p:nvPr/>
        </p:nvSpPr>
        <p:spPr>
          <a:xfrm>
            <a:off x="3335020" y="1460500"/>
            <a:ext cx="115570" cy="238760"/>
          </a:xfrm>
          <a:prstGeom prst="rect">
            <a:avLst/>
          </a:prstGeom>
        </p:spPr>
        <p:txBody>
          <a:bodyPr vert="horz" wrap="square" lIns="0" tIns="12700" rIns="0" bIns="0" rtlCol="0">
            <a:spAutoFit/>
          </a:bodyPr>
          <a:lstStyle/>
          <a:p>
            <a:pPr marL="12700">
              <a:lnSpc>
                <a:spcPct val="100000"/>
              </a:lnSpc>
              <a:spcBef>
                <a:spcPts val="100"/>
              </a:spcBef>
            </a:pPr>
            <a:r>
              <a:rPr sz="1400" spc="5" dirty="0">
                <a:latin typeface="Times New Roman"/>
                <a:cs typeface="Times New Roman"/>
              </a:rPr>
              <a:t>0</a:t>
            </a:r>
            <a:endParaRPr sz="1400">
              <a:latin typeface="Times New Roman"/>
              <a:cs typeface="Times New Roman"/>
            </a:endParaRPr>
          </a:p>
        </p:txBody>
      </p:sp>
      <p:sp>
        <p:nvSpPr>
          <p:cNvPr id="9" name="object 9"/>
          <p:cNvSpPr txBox="1"/>
          <p:nvPr/>
        </p:nvSpPr>
        <p:spPr>
          <a:xfrm>
            <a:off x="3028950" y="1475740"/>
            <a:ext cx="115570" cy="238760"/>
          </a:xfrm>
          <a:prstGeom prst="rect">
            <a:avLst/>
          </a:prstGeom>
        </p:spPr>
        <p:txBody>
          <a:bodyPr vert="horz" wrap="square" lIns="0" tIns="12700" rIns="0" bIns="0" rtlCol="0">
            <a:spAutoFit/>
          </a:bodyPr>
          <a:lstStyle/>
          <a:p>
            <a:pPr marL="12700">
              <a:lnSpc>
                <a:spcPct val="100000"/>
              </a:lnSpc>
              <a:spcBef>
                <a:spcPts val="100"/>
              </a:spcBef>
            </a:pPr>
            <a:r>
              <a:rPr sz="1400" spc="5" dirty="0">
                <a:latin typeface="Times New Roman"/>
                <a:cs typeface="Times New Roman"/>
              </a:rPr>
              <a:t>2</a:t>
            </a:r>
            <a:endParaRPr sz="1400">
              <a:latin typeface="Times New Roman"/>
              <a:cs typeface="Times New Roman"/>
            </a:endParaRPr>
          </a:p>
        </p:txBody>
      </p:sp>
      <p:sp>
        <p:nvSpPr>
          <p:cNvPr id="10" name="object 10"/>
          <p:cNvSpPr txBox="1"/>
          <p:nvPr/>
        </p:nvSpPr>
        <p:spPr>
          <a:xfrm>
            <a:off x="2150110" y="1257300"/>
            <a:ext cx="1490345" cy="391160"/>
          </a:xfrm>
          <a:prstGeom prst="rect">
            <a:avLst/>
          </a:prstGeom>
        </p:spPr>
        <p:txBody>
          <a:bodyPr vert="horz" wrap="square" lIns="0" tIns="12700" rIns="0" bIns="0" rtlCol="0">
            <a:spAutoFit/>
          </a:bodyPr>
          <a:lstStyle/>
          <a:p>
            <a:pPr marL="38100">
              <a:lnSpc>
                <a:spcPct val="100000"/>
              </a:lnSpc>
              <a:spcBef>
                <a:spcPts val="100"/>
              </a:spcBef>
            </a:pPr>
            <a:r>
              <a:rPr sz="2400" i="1" spc="5" dirty="0">
                <a:latin typeface="Times New Roman"/>
                <a:cs typeface="Times New Roman"/>
              </a:rPr>
              <a:t>f </a:t>
            </a:r>
            <a:r>
              <a:rPr sz="2400" spc="85" dirty="0">
                <a:latin typeface="Times New Roman"/>
                <a:cs typeface="Times New Roman"/>
              </a:rPr>
              <a:t>(</a:t>
            </a:r>
            <a:r>
              <a:rPr sz="2400" i="1" spc="85" dirty="0">
                <a:latin typeface="Times New Roman"/>
                <a:cs typeface="Times New Roman"/>
              </a:rPr>
              <a:t>x</a:t>
            </a:r>
            <a:r>
              <a:rPr sz="2400" spc="85" dirty="0">
                <a:latin typeface="Times New Roman"/>
                <a:cs typeface="Times New Roman"/>
              </a:rPr>
              <a:t>) </a:t>
            </a:r>
            <a:r>
              <a:rPr sz="2400" spc="35" dirty="0">
                <a:latin typeface="Symbol"/>
                <a:cs typeface="Symbol"/>
              </a:rPr>
              <a:t></a:t>
            </a:r>
            <a:r>
              <a:rPr sz="2400" spc="35" dirty="0">
                <a:latin typeface="Times New Roman"/>
                <a:cs typeface="Times New Roman"/>
              </a:rPr>
              <a:t> </a:t>
            </a:r>
            <a:r>
              <a:rPr sz="2100" u="sng" spc="7" baseline="33730" dirty="0">
                <a:uFill>
                  <a:solidFill>
                    <a:srgbClr val="000000"/>
                  </a:solidFill>
                </a:uFill>
                <a:latin typeface="Times New Roman"/>
                <a:cs typeface="Times New Roman"/>
              </a:rPr>
              <a:t>1</a:t>
            </a:r>
            <a:r>
              <a:rPr sz="2100" spc="7" baseline="33730" dirty="0">
                <a:latin typeface="Times New Roman"/>
                <a:cs typeface="Times New Roman"/>
              </a:rPr>
              <a:t> </a:t>
            </a:r>
            <a:r>
              <a:rPr sz="2400" i="1" spc="15" dirty="0">
                <a:latin typeface="Times New Roman"/>
                <a:cs typeface="Times New Roman"/>
              </a:rPr>
              <a:t>a</a:t>
            </a:r>
            <a:r>
              <a:rPr sz="2400" i="1" spc="-165" dirty="0">
                <a:latin typeface="Times New Roman"/>
                <a:cs typeface="Times New Roman"/>
              </a:rPr>
              <a:t> </a:t>
            </a:r>
            <a:r>
              <a:rPr sz="2400" i="1" spc="15" dirty="0">
                <a:latin typeface="Times New Roman"/>
                <a:cs typeface="Times New Roman"/>
              </a:rPr>
              <a:t>x</a:t>
            </a:r>
            <a:endParaRPr sz="2400">
              <a:latin typeface="Times New Roman"/>
              <a:cs typeface="Times New Roman"/>
            </a:endParaRPr>
          </a:p>
        </p:txBody>
      </p:sp>
      <p:sp>
        <p:nvSpPr>
          <p:cNvPr id="11" name="object 11"/>
          <p:cNvSpPr txBox="1"/>
          <p:nvPr/>
        </p:nvSpPr>
        <p:spPr>
          <a:xfrm>
            <a:off x="1987550" y="1645920"/>
            <a:ext cx="90170" cy="177800"/>
          </a:xfrm>
          <a:prstGeom prst="rect">
            <a:avLst/>
          </a:prstGeom>
        </p:spPr>
        <p:txBody>
          <a:bodyPr vert="horz" wrap="square" lIns="0" tIns="12700" rIns="0" bIns="0" rtlCol="0">
            <a:spAutoFit/>
          </a:bodyPr>
          <a:lstStyle/>
          <a:p>
            <a:pPr marL="12700">
              <a:lnSpc>
                <a:spcPct val="100000"/>
              </a:lnSpc>
              <a:spcBef>
                <a:spcPts val="100"/>
              </a:spcBef>
            </a:pPr>
            <a:r>
              <a:rPr sz="1000" spc="5" dirty="0">
                <a:latin typeface="Times New Roman"/>
                <a:cs typeface="Times New Roman"/>
              </a:rPr>
              <a:t>0</a:t>
            </a:r>
            <a:endParaRPr sz="1000">
              <a:latin typeface="Times New Roman"/>
              <a:cs typeface="Times New Roman"/>
            </a:endParaRPr>
          </a:p>
        </p:txBody>
      </p:sp>
      <p:sp>
        <p:nvSpPr>
          <p:cNvPr id="12" name="object 12"/>
          <p:cNvSpPr txBox="1"/>
          <p:nvPr/>
        </p:nvSpPr>
        <p:spPr>
          <a:xfrm>
            <a:off x="1791970" y="1214120"/>
            <a:ext cx="141605" cy="574040"/>
          </a:xfrm>
          <a:prstGeom prst="rect">
            <a:avLst/>
          </a:prstGeom>
        </p:spPr>
        <p:txBody>
          <a:bodyPr vert="horz" wrap="square" lIns="0" tIns="12700" rIns="0" bIns="0" rtlCol="0">
            <a:spAutoFit/>
          </a:bodyPr>
          <a:lstStyle/>
          <a:p>
            <a:pPr marL="12700">
              <a:lnSpc>
                <a:spcPct val="100000"/>
              </a:lnSpc>
              <a:spcBef>
                <a:spcPts val="100"/>
              </a:spcBef>
            </a:pPr>
            <a:r>
              <a:rPr sz="3600" spc="-140" dirty="0">
                <a:latin typeface="Symbol"/>
                <a:cs typeface="Symbol"/>
              </a:rPr>
              <a:t></a:t>
            </a:r>
            <a:endParaRPr sz="3600">
              <a:latin typeface="Symbol"/>
              <a:cs typeface="Symbol"/>
            </a:endParaRPr>
          </a:p>
        </p:txBody>
      </p:sp>
      <p:sp>
        <p:nvSpPr>
          <p:cNvPr id="13" name="object 13"/>
          <p:cNvSpPr txBox="1"/>
          <p:nvPr/>
        </p:nvSpPr>
        <p:spPr>
          <a:xfrm>
            <a:off x="5539740" y="132969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62</a:t>
            </a:r>
            <a:r>
              <a:rPr sz="2000" dirty="0">
                <a:latin typeface="Times New Roman"/>
                <a:cs typeface="Times New Roman"/>
              </a:rPr>
              <a:t>)</a:t>
            </a:r>
            <a:endParaRPr sz="2000">
              <a:latin typeface="Times New Roman"/>
              <a:cs typeface="Times New Roman"/>
            </a:endParaRPr>
          </a:p>
        </p:txBody>
      </p:sp>
      <p:sp>
        <p:nvSpPr>
          <p:cNvPr id="14" name="object 14"/>
          <p:cNvSpPr txBox="1"/>
          <p:nvPr/>
        </p:nvSpPr>
        <p:spPr>
          <a:xfrm>
            <a:off x="1537969" y="4058920"/>
            <a:ext cx="1088390" cy="385445"/>
          </a:xfrm>
          <a:prstGeom prst="rect">
            <a:avLst/>
          </a:prstGeom>
        </p:spPr>
        <p:txBody>
          <a:bodyPr vert="horz" wrap="square" lIns="0" tIns="13970" rIns="0" bIns="0" rtlCol="0">
            <a:spAutoFit/>
          </a:bodyPr>
          <a:lstStyle/>
          <a:p>
            <a:pPr marL="12700">
              <a:lnSpc>
                <a:spcPct val="100000"/>
              </a:lnSpc>
              <a:spcBef>
                <a:spcPts val="110"/>
              </a:spcBef>
            </a:pPr>
            <a:r>
              <a:rPr sz="2350" i="1" spc="10" dirty="0">
                <a:latin typeface="Times New Roman"/>
                <a:cs typeface="Times New Roman"/>
              </a:rPr>
              <a:t>f </a:t>
            </a:r>
            <a:r>
              <a:rPr sz="2350" spc="95" dirty="0">
                <a:latin typeface="Times New Roman"/>
                <a:cs typeface="Times New Roman"/>
              </a:rPr>
              <a:t>(</a:t>
            </a:r>
            <a:r>
              <a:rPr sz="2350" i="1" spc="95" dirty="0">
                <a:latin typeface="Times New Roman"/>
                <a:cs typeface="Times New Roman"/>
              </a:rPr>
              <a:t>x</a:t>
            </a:r>
            <a:r>
              <a:rPr sz="2350" spc="95" dirty="0">
                <a:latin typeface="Times New Roman"/>
                <a:cs typeface="Times New Roman"/>
              </a:rPr>
              <a:t>) </a:t>
            </a:r>
            <a:r>
              <a:rPr sz="2350" spc="45" dirty="0">
                <a:latin typeface="Symbol"/>
                <a:cs typeface="Symbol"/>
              </a:rPr>
              <a:t></a:t>
            </a:r>
            <a:r>
              <a:rPr sz="2350" spc="-180" dirty="0">
                <a:latin typeface="Times New Roman"/>
                <a:cs typeface="Times New Roman"/>
              </a:rPr>
              <a:t> </a:t>
            </a:r>
            <a:r>
              <a:rPr sz="2350" i="1" spc="25" dirty="0">
                <a:latin typeface="Times New Roman"/>
                <a:cs typeface="Times New Roman"/>
              </a:rPr>
              <a:t>x</a:t>
            </a:r>
            <a:r>
              <a:rPr sz="2350" spc="25" dirty="0">
                <a:latin typeface="Times New Roman"/>
                <a:cs typeface="Times New Roman"/>
              </a:rPr>
              <a:t>,</a:t>
            </a:r>
            <a:endParaRPr sz="2350">
              <a:latin typeface="Times New Roman"/>
              <a:cs typeface="Times New Roman"/>
            </a:endParaRPr>
          </a:p>
        </p:txBody>
      </p:sp>
      <p:sp>
        <p:nvSpPr>
          <p:cNvPr id="15" name="object 15"/>
          <p:cNvSpPr txBox="1"/>
          <p:nvPr/>
        </p:nvSpPr>
        <p:spPr>
          <a:xfrm>
            <a:off x="3004820" y="4053193"/>
            <a:ext cx="1328420" cy="408940"/>
          </a:xfrm>
          <a:prstGeom prst="rect">
            <a:avLst/>
          </a:prstGeom>
        </p:spPr>
        <p:txBody>
          <a:bodyPr vert="horz" wrap="square" lIns="0" tIns="14604" rIns="0" bIns="0" rtlCol="0">
            <a:spAutoFit/>
          </a:bodyPr>
          <a:lstStyle/>
          <a:p>
            <a:pPr marL="12700">
              <a:lnSpc>
                <a:spcPct val="100000"/>
              </a:lnSpc>
              <a:spcBef>
                <a:spcPts val="114"/>
              </a:spcBef>
            </a:pPr>
            <a:r>
              <a:rPr sz="2450" spc="-100" dirty="0">
                <a:latin typeface="Symbol"/>
                <a:cs typeface="Symbol"/>
              </a:rPr>
              <a:t></a:t>
            </a:r>
            <a:r>
              <a:rPr sz="2450" spc="-100" dirty="0">
                <a:latin typeface="Times New Roman"/>
                <a:cs typeface="Times New Roman"/>
              </a:rPr>
              <a:t> </a:t>
            </a:r>
            <a:r>
              <a:rPr sz="2500" spc="-125" dirty="0">
                <a:latin typeface="Symbol"/>
                <a:cs typeface="Symbol"/>
              </a:rPr>
              <a:t></a:t>
            </a:r>
            <a:r>
              <a:rPr sz="2500" spc="-125" dirty="0">
                <a:latin typeface="Times New Roman"/>
                <a:cs typeface="Times New Roman"/>
              </a:rPr>
              <a:t> </a:t>
            </a:r>
            <a:r>
              <a:rPr sz="2450" spc="-100" dirty="0">
                <a:latin typeface="Symbol"/>
                <a:cs typeface="Symbol"/>
              </a:rPr>
              <a:t></a:t>
            </a:r>
            <a:r>
              <a:rPr sz="2450" spc="-100" dirty="0">
                <a:latin typeface="Times New Roman"/>
                <a:cs typeface="Times New Roman"/>
              </a:rPr>
              <a:t> </a:t>
            </a:r>
            <a:r>
              <a:rPr sz="2450" i="1" spc="-45" dirty="0">
                <a:latin typeface="Times New Roman"/>
                <a:cs typeface="Times New Roman"/>
              </a:rPr>
              <a:t>x </a:t>
            </a:r>
            <a:r>
              <a:rPr sz="2450" spc="-100" dirty="0">
                <a:latin typeface="Symbol"/>
                <a:cs typeface="Symbol"/>
              </a:rPr>
              <a:t></a:t>
            </a:r>
            <a:r>
              <a:rPr sz="2450" spc="-330" dirty="0">
                <a:latin typeface="Times New Roman"/>
                <a:cs typeface="Times New Roman"/>
              </a:rPr>
              <a:t> </a:t>
            </a:r>
            <a:r>
              <a:rPr sz="2500" spc="-125" dirty="0">
                <a:latin typeface="Symbol"/>
                <a:cs typeface="Symbol"/>
              </a:rPr>
              <a:t></a:t>
            </a:r>
            <a:endParaRPr sz="2500">
              <a:latin typeface="Symbol"/>
              <a:cs typeface="Symbol"/>
            </a:endParaRPr>
          </a:p>
        </p:txBody>
      </p:sp>
      <p:sp>
        <p:nvSpPr>
          <p:cNvPr id="16" name="object 16"/>
          <p:cNvSpPr txBox="1"/>
          <p:nvPr/>
        </p:nvSpPr>
        <p:spPr>
          <a:xfrm>
            <a:off x="5539740" y="4113529"/>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63</a:t>
            </a:r>
            <a:r>
              <a:rPr sz="2000" dirty="0">
                <a:latin typeface="Times New Roman"/>
                <a:cs typeface="Times New Roman"/>
              </a:rPr>
              <a:t>)</a:t>
            </a:r>
            <a:endParaRPr sz="2000">
              <a:latin typeface="Times New Roman"/>
              <a:cs typeface="Times New Roman"/>
            </a:endParaRPr>
          </a:p>
        </p:txBody>
      </p:sp>
      <p:sp>
        <p:nvSpPr>
          <p:cNvPr id="17" name="object 17"/>
          <p:cNvSpPr txBox="1"/>
          <p:nvPr/>
        </p:nvSpPr>
        <p:spPr>
          <a:xfrm>
            <a:off x="370840" y="4758690"/>
            <a:ext cx="4131310" cy="330200"/>
          </a:xfrm>
          <a:prstGeom prst="rect">
            <a:avLst/>
          </a:prstGeom>
        </p:spPr>
        <p:txBody>
          <a:bodyPr vert="horz" wrap="square" lIns="0" tIns="12700" rIns="0" bIns="0" rtlCol="0">
            <a:spAutoFit/>
          </a:bodyPr>
          <a:lstStyle/>
          <a:p>
            <a:pPr marL="12700">
              <a:lnSpc>
                <a:spcPct val="100000"/>
              </a:lnSpc>
              <a:spcBef>
                <a:spcPts val="100"/>
              </a:spcBef>
            </a:pPr>
            <a:r>
              <a:rPr sz="2000" spc="10" dirty="0">
                <a:latin typeface="Times New Roman"/>
                <a:cs typeface="Times New Roman"/>
              </a:rPr>
              <a:t>We </a:t>
            </a:r>
            <a:r>
              <a:rPr sz="2000" spc="-5" dirty="0">
                <a:latin typeface="Times New Roman"/>
                <a:cs typeface="Times New Roman"/>
              </a:rPr>
              <a:t>readily </a:t>
            </a:r>
            <a:r>
              <a:rPr sz="2000" dirty="0">
                <a:latin typeface="Times New Roman"/>
                <a:cs typeface="Times New Roman"/>
              </a:rPr>
              <a:t>find </a:t>
            </a:r>
            <a:r>
              <a:rPr sz="2000" spc="-5" dirty="0">
                <a:latin typeface="Times New Roman"/>
                <a:cs typeface="Times New Roman"/>
              </a:rPr>
              <a:t>that the </a:t>
            </a:r>
            <a:r>
              <a:rPr sz="2000" dirty="0">
                <a:latin typeface="Times New Roman"/>
                <a:cs typeface="Times New Roman"/>
              </a:rPr>
              <a:t>Fourier </a:t>
            </a:r>
            <a:r>
              <a:rPr sz="2000" spc="-5" dirty="0">
                <a:latin typeface="Times New Roman"/>
                <a:cs typeface="Times New Roman"/>
              </a:rPr>
              <a:t>series</a:t>
            </a:r>
            <a:r>
              <a:rPr sz="2000" spc="-15" dirty="0">
                <a:latin typeface="Times New Roman"/>
                <a:cs typeface="Times New Roman"/>
              </a:rPr>
              <a:t> </a:t>
            </a:r>
            <a:r>
              <a:rPr sz="2000" spc="-5" dirty="0">
                <a:latin typeface="Times New Roman"/>
                <a:cs typeface="Times New Roman"/>
              </a:rPr>
              <a:t>is</a:t>
            </a:r>
            <a:endParaRPr sz="2000">
              <a:latin typeface="Times New Roman"/>
              <a:cs typeface="Times New Roman"/>
            </a:endParaRPr>
          </a:p>
        </p:txBody>
      </p:sp>
      <p:sp>
        <p:nvSpPr>
          <p:cNvPr id="18" name="object 18"/>
          <p:cNvSpPr txBox="1"/>
          <p:nvPr/>
        </p:nvSpPr>
        <p:spPr>
          <a:xfrm>
            <a:off x="2169160" y="5334000"/>
            <a:ext cx="1565275" cy="348615"/>
          </a:xfrm>
          <a:prstGeom prst="rect">
            <a:avLst/>
          </a:prstGeom>
        </p:spPr>
        <p:txBody>
          <a:bodyPr vert="horz" wrap="square" lIns="0" tIns="15240" rIns="0" bIns="0" rtlCol="0">
            <a:spAutoFit/>
          </a:bodyPr>
          <a:lstStyle/>
          <a:p>
            <a:pPr marL="38100">
              <a:lnSpc>
                <a:spcPct val="100000"/>
              </a:lnSpc>
              <a:spcBef>
                <a:spcPts val="120"/>
              </a:spcBef>
            </a:pPr>
            <a:r>
              <a:rPr sz="3150" spc="7" baseline="-34391" dirty="0">
                <a:latin typeface="Times New Roman"/>
                <a:cs typeface="Times New Roman"/>
              </a:rPr>
              <a:t>(</a:t>
            </a:r>
            <a:r>
              <a:rPr sz="3150" spc="7" baseline="-34391" dirty="0">
                <a:latin typeface="Symbol"/>
                <a:cs typeface="Symbol"/>
              </a:rPr>
              <a:t></a:t>
            </a:r>
            <a:r>
              <a:rPr sz="3150" spc="7" baseline="-34391" dirty="0">
                <a:latin typeface="Times New Roman"/>
                <a:cs typeface="Times New Roman"/>
              </a:rPr>
              <a:t>1)</a:t>
            </a:r>
            <a:r>
              <a:rPr sz="1875" i="1" spc="7" baseline="-15555" dirty="0">
                <a:latin typeface="Times New Roman"/>
                <a:cs typeface="Times New Roman"/>
              </a:rPr>
              <a:t>n</a:t>
            </a:r>
            <a:r>
              <a:rPr sz="1875" i="1" spc="-307" baseline="-15555" dirty="0">
                <a:latin typeface="Times New Roman"/>
                <a:cs typeface="Times New Roman"/>
              </a:rPr>
              <a:t> </a:t>
            </a:r>
            <a:r>
              <a:rPr sz="1875" spc="-7" baseline="-15555" dirty="0">
                <a:latin typeface="Symbol"/>
                <a:cs typeface="Symbol"/>
              </a:rPr>
              <a:t></a:t>
            </a:r>
            <a:r>
              <a:rPr sz="1875" spc="-7" baseline="-15555" dirty="0">
                <a:latin typeface="Times New Roman"/>
                <a:cs typeface="Times New Roman"/>
              </a:rPr>
              <a:t>1</a:t>
            </a:r>
            <a:r>
              <a:rPr sz="1875" spc="187" baseline="-15555" dirty="0">
                <a:latin typeface="Times New Roman"/>
                <a:cs typeface="Times New Roman"/>
              </a:rPr>
              <a:t> </a:t>
            </a:r>
            <a:r>
              <a:rPr sz="2100" u="sng" spc="10" dirty="0">
                <a:uFill>
                  <a:solidFill>
                    <a:srgbClr val="000000"/>
                  </a:solidFill>
                </a:uFill>
                <a:latin typeface="Times New Roman"/>
                <a:cs typeface="Times New Roman"/>
              </a:rPr>
              <a:t>sin</a:t>
            </a:r>
            <a:r>
              <a:rPr sz="2100" u="sng" spc="-220" dirty="0">
                <a:uFill>
                  <a:solidFill>
                    <a:srgbClr val="000000"/>
                  </a:solidFill>
                </a:uFill>
                <a:latin typeface="Times New Roman"/>
                <a:cs typeface="Times New Roman"/>
              </a:rPr>
              <a:t> </a:t>
            </a:r>
            <a:r>
              <a:rPr sz="2100" i="1" u="sng" spc="15" dirty="0">
                <a:uFill>
                  <a:solidFill>
                    <a:srgbClr val="000000"/>
                  </a:solidFill>
                </a:uFill>
                <a:latin typeface="Times New Roman"/>
                <a:cs typeface="Times New Roman"/>
              </a:rPr>
              <a:t>nx</a:t>
            </a:r>
            <a:r>
              <a:rPr sz="2100" i="1" spc="-335" dirty="0">
                <a:latin typeface="Times New Roman"/>
                <a:cs typeface="Times New Roman"/>
              </a:rPr>
              <a:t> </a:t>
            </a:r>
            <a:r>
              <a:rPr sz="3150" spc="7" baseline="-34391" dirty="0">
                <a:latin typeface="Times New Roman"/>
                <a:cs typeface="Times New Roman"/>
              </a:rPr>
              <a:t>,</a:t>
            </a:r>
            <a:endParaRPr sz="3150" baseline="-34391">
              <a:latin typeface="Times New Roman"/>
              <a:cs typeface="Times New Roman"/>
            </a:endParaRPr>
          </a:p>
        </p:txBody>
      </p:sp>
      <p:sp>
        <p:nvSpPr>
          <p:cNvPr id="19" name="object 19"/>
          <p:cNvSpPr txBox="1"/>
          <p:nvPr/>
        </p:nvSpPr>
        <p:spPr>
          <a:xfrm>
            <a:off x="1310639" y="5339079"/>
            <a:ext cx="899794" cy="746760"/>
          </a:xfrm>
          <a:prstGeom prst="rect">
            <a:avLst/>
          </a:prstGeom>
        </p:spPr>
        <p:txBody>
          <a:bodyPr vert="horz" wrap="square" lIns="0" tIns="11430" rIns="0" bIns="0" rtlCol="0">
            <a:spAutoFit/>
          </a:bodyPr>
          <a:lstStyle/>
          <a:p>
            <a:pPr marL="666115">
              <a:lnSpc>
                <a:spcPts val="855"/>
              </a:lnSpc>
              <a:spcBef>
                <a:spcPts val="90"/>
              </a:spcBef>
            </a:pPr>
            <a:r>
              <a:rPr sz="1250" dirty="0">
                <a:latin typeface="Symbol"/>
                <a:cs typeface="Symbol"/>
              </a:rPr>
              <a:t></a:t>
            </a:r>
            <a:endParaRPr sz="1250">
              <a:latin typeface="Symbol"/>
              <a:cs typeface="Symbol"/>
            </a:endParaRPr>
          </a:p>
          <a:p>
            <a:pPr marL="38100">
              <a:lnSpc>
                <a:spcPts val="3195"/>
              </a:lnSpc>
            </a:pPr>
            <a:r>
              <a:rPr sz="2100" i="1" spc="15" dirty="0">
                <a:latin typeface="Times New Roman"/>
                <a:cs typeface="Times New Roman"/>
              </a:rPr>
              <a:t>x </a:t>
            </a:r>
            <a:r>
              <a:rPr sz="2100" spc="25" dirty="0">
                <a:latin typeface="Symbol"/>
                <a:cs typeface="Symbol"/>
              </a:rPr>
              <a:t></a:t>
            </a:r>
            <a:r>
              <a:rPr sz="2100" spc="-100" dirty="0">
                <a:latin typeface="Times New Roman"/>
                <a:cs typeface="Times New Roman"/>
              </a:rPr>
              <a:t> </a:t>
            </a:r>
            <a:r>
              <a:rPr sz="2100" spc="-790" dirty="0">
                <a:latin typeface="Times New Roman"/>
                <a:cs typeface="Times New Roman"/>
              </a:rPr>
              <a:t>2</a:t>
            </a:r>
            <a:r>
              <a:rPr sz="4800" spc="-1185" baseline="-8680" dirty="0">
                <a:latin typeface="Symbol"/>
                <a:cs typeface="Symbol"/>
              </a:rPr>
              <a:t></a:t>
            </a:r>
            <a:endParaRPr sz="4800" baseline="-8680">
              <a:latin typeface="Symbol"/>
              <a:cs typeface="Symbol"/>
            </a:endParaRPr>
          </a:p>
          <a:p>
            <a:pPr marL="602615">
              <a:lnSpc>
                <a:spcPct val="100000"/>
              </a:lnSpc>
              <a:spcBef>
                <a:spcPts val="140"/>
              </a:spcBef>
            </a:pPr>
            <a:r>
              <a:rPr sz="1250" i="1" spc="-5" dirty="0">
                <a:latin typeface="Times New Roman"/>
                <a:cs typeface="Times New Roman"/>
              </a:rPr>
              <a:t>n</a:t>
            </a:r>
            <a:r>
              <a:rPr sz="1250" i="1" spc="-195" dirty="0">
                <a:latin typeface="Times New Roman"/>
                <a:cs typeface="Times New Roman"/>
              </a:rPr>
              <a:t> </a:t>
            </a:r>
            <a:r>
              <a:rPr sz="1250" spc="-20" dirty="0">
                <a:latin typeface="Symbol"/>
                <a:cs typeface="Symbol"/>
              </a:rPr>
              <a:t></a:t>
            </a:r>
            <a:r>
              <a:rPr sz="1250" spc="-5" dirty="0">
                <a:latin typeface="Times New Roman"/>
                <a:cs typeface="Times New Roman"/>
              </a:rPr>
              <a:t>1</a:t>
            </a:r>
            <a:endParaRPr sz="1250">
              <a:latin typeface="Times New Roman"/>
              <a:cs typeface="Times New Roman"/>
            </a:endParaRPr>
          </a:p>
        </p:txBody>
      </p:sp>
      <p:sp>
        <p:nvSpPr>
          <p:cNvPr id="20" name="object 20"/>
          <p:cNvSpPr txBox="1"/>
          <p:nvPr/>
        </p:nvSpPr>
        <p:spPr>
          <a:xfrm>
            <a:off x="3220720" y="5709920"/>
            <a:ext cx="161290" cy="348615"/>
          </a:xfrm>
          <a:prstGeom prst="rect">
            <a:avLst/>
          </a:prstGeom>
        </p:spPr>
        <p:txBody>
          <a:bodyPr vert="horz" wrap="square" lIns="0" tIns="15240" rIns="0" bIns="0" rtlCol="0">
            <a:spAutoFit/>
          </a:bodyPr>
          <a:lstStyle/>
          <a:p>
            <a:pPr marL="12700">
              <a:lnSpc>
                <a:spcPct val="100000"/>
              </a:lnSpc>
              <a:spcBef>
                <a:spcPts val="120"/>
              </a:spcBef>
            </a:pPr>
            <a:r>
              <a:rPr sz="2100" i="1" spc="15" dirty="0">
                <a:latin typeface="Times New Roman"/>
                <a:cs typeface="Times New Roman"/>
              </a:rPr>
              <a:t>n</a:t>
            </a:r>
            <a:endParaRPr sz="2100">
              <a:latin typeface="Times New Roman"/>
              <a:cs typeface="Times New Roman"/>
            </a:endParaRPr>
          </a:p>
        </p:txBody>
      </p:sp>
      <p:sp>
        <p:nvSpPr>
          <p:cNvPr id="21" name="object 21"/>
          <p:cNvSpPr txBox="1"/>
          <p:nvPr/>
        </p:nvSpPr>
        <p:spPr>
          <a:xfrm>
            <a:off x="3916679" y="5444071"/>
            <a:ext cx="1262380" cy="386080"/>
          </a:xfrm>
          <a:prstGeom prst="rect">
            <a:avLst/>
          </a:prstGeom>
        </p:spPr>
        <p:txBody>
          <a:bodyPr vert="horz" wrap="square" lIns="0" tIns="13970" rIns="0" bIns="0" rtlCol="0">
            <a:spAutoFit/>
          </a:bodyPr>
          <a:lstStyle/>
          <a:p>
            <a:pPr marL="12700">
              <a:lnSpc>
                <a:spcPct val="100000"/>
              </a:lnSpc>
              <a:spcBef>
                <a:spcPts val="110"/>
              </a:spcBef>
            </a:pPr>
            <a:r>
              <a:rPr sz="2300" spc="-70" dirty="0">
                <a:latin typeface="Symbol"/>
                <a:cs typeface="Symbol"/>
              </a:rPr>
              <a:t></a:t>
            </a:r>
            <a:r>
              <a:rPr sz="2300" spc="-70" dirty="0">
                <a:latin typeface="Times New Roman"/>
                <a:cs typeface="Times New Roman"/>
              </a:rPr>
              <a:t> </a:t>
            </a:r>
            <a:r>
              <a:rPr sz="2350" spc="-95" dirty="0">
                <a:latin typeface="Symbol"/>
                <a:cs typeface="Symbol"/>
              </a:rPr>
              <a:t></a:t>
            </a:r>
            <a:r>
              <a:rPr sz="2350" spc="-95" dirty="0">
                <a:latin typeface="Times New Roman"/>
                <a:cs typeface="Times New Roman"/>
              </a:rPr>
              <a:t> </a:t>
            </a:r>
            <a:r>
              <a:rPr sz="2300" spc="-70" dirty="0">
                <a:latin typeface="Symbol"/>
                <a:cs typeface="Symbol"/>
              </a:rPr>
              <a:t></a:t>
            </a:r>
            <a:r>
              <a:rPr sz="2300" spc="-70" dirty="0">
                <a:latin typeface="Times New Roman"/>
                <a:cs typeface="Times New Roman"/>
              </a:rPr>
              <a:t> </a:t>
            </a:r>
            <a:r>
              <a:rPr sz="2300" i="1" spc="-30" dirty="0">
                <a:latin typeface="Times New Roman"/>
                <a:cs typeface="Times New Roman"/>
              </a:rPr>
              <a:t>x </a:t>
            </a:r>
            <a:r>
              <a:rPr sz="2300" spc="-70" dirty="0">
                <a:latin typeface="Symbol"/>
                <a:cs typeface="Symbol"/>
              </a:rPr>
              <a:t></a:t>
            </a:r>
            <a:r>
              <a:rPr sz="2300" spc="-450" dirty="0">
                <a:latin typeface="Times New Roman"/>
                <a:cs typeface="Times New Roman"/>
              </a:rPr>
              <a:t> </a:t>
            </a:r>
            <a:r>
              <a:rPr sz="2350" spc="-95" dirty="0">
                <a:latin typeface="Symbol"/>
                <a:cs typeface="Symbol"/>
              </a:rPr>
              <a:t></a:t>
            </a:r>
            <a:endParaRPr sz="2350">
              <a:latin typeface="Symbol"/>
              <a:cs typeface="Symbol"/>
            </a:endParaRPr>
          </a:p>
        </p:txBody>
      </p:sp>
      <p:sp>
        <p:nvSpPr>
          <p:cNvPr id="22" name="object 22"/>
          <p:cNvSpPr txBox="1"/>
          <p:nvPr/>
        </p:nvSpPr>
        <p:spPr>
          <a:xfrm>
            <a:off x="5637529" y="551942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64</a:t>
            </a:r>
            <a:r>
              <a:rPr sz="2000" dirty="0">
                <a:latin typeface="Times New Roman"/>
                <a:cs typeface="Times New Roman"/>
              </a:rPr>
              <a:t>)</a:t>
            </a:r>
            <a:endParaRPr sz="2000">
              <a:latin typeface="Times New Roman"/>
              <a:cs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33119" y="339090"/>
            <a:ext cx="4030345"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Differentiating term </a:t>
            </a:r>
            <a:r>
              <a:rPr sz="2000" dirty="0">
                <a:latin typeface="Times New Roman"/>
                <a:cs typeface="Times New Roman"/>
              </a:rPr>
              <a:t>by </a:t>
            </a:r>
            <a:r>
              <a:rPr sz="2000" spc="-10" dirty="0">
                <a:latin typeface="Times New Roman"/>
                <a:cs typeface="Times New Roman"/>
              </a:rPr>
              <a:t>term, </a:t>
            </a:r>
            <a:r>
              <a:rPr sz="2000" dirty="0">
                <a:latin typeface="Times New Roman"/>
                <a:cs typeface="Times New Roman"/>
              </a:rPr>
              <a:t>we </a:t>
            </a:r>
            <a:r>
              <a:rPr sz="2000" spc="-5" dirty="0">
                <a:latin typeface="Times New Roman"/>
                <a:cs typeface="Times New Roman"/>
              </a:rPr>
              <a:t>obtain</a:t>
            </a:r>
            <a:endParaRPr sz="2000">
              <a:latin typeface="Times New Roman"/>
              <a:cs typeface="Times New Roman"/>
            </a:endParaRPr>
          </a:p>
        </p:txBody>
      </p:sp>
      <p:sp>
        <p:nvSpPr>
          <p:cNvPr id="3" name="object 3"/>
          <p:cNvSpPr txBox="1"/>
          <p:nvPr/>
        </p:nvSpPr>
        <p:spPr>
          <a:xfrm>
            <a:off x="2383789" y="920750"/>
            <a:ext cx="142240" cy="219075"/>
          </a:xfrm>
          <a:prstGeom prst="rect">
            <a:avLst/>
          </a:prstGeom>
        </p:spPr>
        <p:txBody>
          <a:bodyPr vert="horz" wrap="square" lIns="0" tIns="15240" rIns="0" bIns="0" rtlCol="0">
            <a:spAutoFit/>
          </a:bodyPr>
          <a:lstStyle/>
          <a:p>
            <a:pPr marL="12700">
              <a:lnSpc>
                <a:spcPct val="100000"/>
              </a:lnSpc>
              <a:spcBef>
                <a:spcPts val="120"/>
              </a:spcBef>
            </a:pPr>
            <a:r>
              <a:rPr sz="1250" spc="25" dirty="0">
                <a:latin typeface="Symbol"/>
                <a:cs typeface="Symbol"/>
              </a:rPr>
              <a:t></a:t>
            </a:r>
            <a:endParaRPr sz="1250">
              <a:latin typeface="Symbol"/>
              <a:cs typeface="Symbol"/>
            </a:endParaRPr>
          </a:p>
        </p:txBody>
      </p:sp>
      <p:sp>
        <p:nvSpPr>
          <p:cNvPr id="4" name="object 4"/>
          <p:cNvSpPr txBox="1"/>
          <p:nvPr/>
        </p:nvSpPr>
        <p:spPr>
          <a:xfrm>
            <a:off x="1725929" y="897677"/>
            <a:ext cx="2466340" cy="788670"/>
          </a:xfrm>
          <a:prstGeom prst="rect">
            <a:avLst/>
          </a:prstGeom>
        </p:spPr>
        <p:txBody>
          <a:bodyPr vert="horz" wrap="square" lIns="0" tIns="66040" rIns="0" bIns="0" rtlCol="0">
            <a:spAutoFit/>
          </a:bodyPr>
          <a:lstStyle/>
          <a:p>
            <a:pPr marL="38100">
              <a:lnSpc>
                <a:spcPct val="100000"/>
              </a:lnSpc>
              <a:spcBef>
                <a:spcPts val="520"/>
              </a:spcBef>
            </a:pPr>
            <a:r>
              <a:rPr sz="2150" spc="20" dirty="0">
                <a:latin typeface="Times New Roman"/>
                <a:cs typeface="Times New Roman"/>
              </a:rPr>
              <a:t>1</a:t>
            </a:r>
            <a:r>
              <a:rPr sz="2150" spc="-210" dirty="0">
                <a:latin typeface="Times New Roman"/>
                <a:cs typeface="Times New Roman"/>
              </a:rPr>
              <a:t> </a:t>
            </a:r>
            <a:r>
              <a:rPr sz="2150" spc="30" dirty="0">
                <a:latin typeface="Symbol"/>
                <a:cs typeface="Symbol"/>
              </a:rPr>
              <a:t></a:t>
            </a:r>
            <a:r>
              <a:rPr sz="2150" spc="-10" dirty="0">
                <a:latin typeface="Times New Roman"/>
                <a:cs typeface="Times New Roman"/>
              </a:rPr>
              <a:t> </a:t>
            </a:r>
            <a:r>
              <a:rPr sz="2150" spc="30" dirty="0">
                <a:latin typeface="Times New Roman"/>
                <a:cs typeface="Times New Roman"/>
              </a:rPr>
              <a:t>2</a:t>
            </a:r>
            <a:r>
              <a:rPr sz="4875" spc="352" baseline="-8547" dirty="0">
                <a:latin typeface="Symbol"/>
                <a:cs typeface="Symbol"/>
              </a:rPr>
              <a:t></a:t>
            </a:r>
            <a:r>
              <a:rPr sz="2150" spc="70" dirty="0">
                <a:latin typeface="Times New Roman"/>
                <a:cs typeface="Times New Roman"/>
              </a:rPr>
              <a:t>(</a:t>
            </a:r>
            <a:r>
              <a:rPr sz="2150" spc="15" dirty="0">
                <a:latin typeface="Symbol"/>
                <a:cs typeface="Symbol"/>
              </a:rPr>
              <a:t></a:t>
            </a:r>
            <a:r>
              <a:rPr sz="2150" spc="-150" dirty="0">
                <a:latin typeface="Times New Roman"/>
                <a:cs typeface="Times New Roman"/>
              </a:rPr>
              <a:t>1</a:t>
            </a:r>
            <a:r>
              <a:rPr sz="2150" spc="90" dirty="0">
                <a:latin typeface="Times New Roman"/>
                <a:cs typeface="Times New Roman"/>
              </a:rPr>
              <a:t>)</a:t>
            </a:r>
            <a:r>
              <a:rPr sz="1875" i="1" spc="15" baseline="44444" dirty="0">
                <a:latin typeface="Times New Roman"/>
                <a:cs typeface="Times New Roman"/>
              </a:rPr>
              <a:t>n</a:t>
            </a:r>
            <a:r>
              <a:rPr sz="1875" i="1" spc="-277" baseline="44444" dirty="0">
                <a:latin typeface="Times New Roman"/>
                <a:cs typeface="Times New Roman"/>
              </a:rPr>
              <a:t> </a:t>
            </a:r>
            <a:r>
              <a:rPr sz="1875" spc="15" baseline="44444" dirty="0">
                <a:latin typeface="Symbol"/>
                <a:cs typeface="Symbol"/>
              </a:rPr>
              <a:t></a:t>
            </a:r>
            <a:r>
              <a:rPr sz="1875" spc="15" baseline="44444" dirty="0">
                <a:latin typeface="Times New Roman"/>
                <a:cs typeface="Times New Roman"/>
              </a:rPr>
              <a:t>1</a:t>
            </a:r>
            <a:r>
              <a:rPr sz="1875" spc="7" baseline="44444" dirty="0">
                <a:latin typeface="Times New Roman"/>
                <a:cs typeface="Times New Roman"/>
              </a:rPr>
              <a:t> </a:t>
            </a:r>
            <a:r>
              <a:rPr sz="2150" spc="10" dirty="0">
                <a:latin typeface="Times New Roman"/>
                <a:cs typeface="Times New Roman"/>
              </a:rPr>
              <a:t>c</a:t>
            </a:r>
            <a:r>
              <a:rPr sz="2150" spc="20" dirty="0">
                <a:latin typeface="Times New Roman"/>
                <a:cs typeface="Times New Roman"/>
              </a:rPr>
              <a:t>os</a:t>
            </a:r>
            <a:r>
              <a:rPr sz="2150" spc="-280" dirty="0">
                <a:latin typeface="Times New Roman"/>
                <a:cs typeface="Times New Roman"/>
              </a:rPr>
              <a:t> </a:t>
            </a:r>
            <a:r>
              <a:rPr sz="2150" i="1" spc="20" dirty="0">
                <a:latin typeface="Times New Roman"/>
                <a:cs typeface="Times New Roman"/>
              </a:rPr>
              <a:t>n</a:t>
            </a:r>
            <a:r>
              <a:rPr sz="2150" i="1" spc="35" dirty="0">
                <a:latin typeface="Times New Roman"/>
                <a:cs typeface="Times New Roman"/>
              </a:rPr>
              <a:t>x</a:t>
            </a:r>
            <a:r>
              <a:rPr sz="2150" spc="10" dirty="0">
                <a:latin typeface="Times New Roman"/>
                <a:cs typeface="Times New Roman"/>
              </a:rPr>
              <a:t>,</a:t>
            </a:r>
            <a:endParaRPr sz="2150">
              <a:latin typeface="Times New Roman"/>
              <a:cs typeface="Times New Roman"/>
            </a:endParaRPr>
          </a:p>
          <a:p>
            <a:pPr marL="603885">
              <a:lnSpc>
                <a:spcPct val="100000"/>
              </a:lnSpc>
              <a:spcBef>
                <a:spcPts val="180"/>
              </a:spcBef>
            </a:pPr>
            <a:r>
              <a:rPr sz="1250" i="1" spc="10" dirty="0">
                <a:latin typeface="Times New Roman"/>
                <a:cs typeface="Times New Roman"/>
              </a:rPr>
              <a:t>n</a:t>
            </a:r>
            <a:r>
              <a:rPr sz="1250" i="1" spc="-190"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5" name="object 5"/>
          <p:cNvSpPr txBox="1"/>
          <p:nvPr/>
        </p:nvSpPr>
        <p:spPr>
          <a:xfrm>
            <a:off x="5234940" y="110109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65</a:t>
            </a:r>
            <a:r>
              <a:rPr sz="2000" dirty="0">
                <a:latin typeface="Times New Roman"/>
                <a:cs typeface="Times New Roman"/>
              </a:rPr>
              <a:t>)</a:t>
            </a:r>
            <a:endParaRPr sz="2000">
              <a:latin typeface="Times New Roman"/>
              <a:cs typeface="Times New Roman"/>
            </a:endParaRPr>
          </a:p>
        </p:txBody>
      </p:sp>
      <p:sp>
        <p:nvSpPr>
          <p:cNvPr id="6" name="object 6"/>
          <p:cNvSpPr txBox="1"/>
          <p:nvPr/>
        </p:nvSpPr>
        <p:spPr>
          <a:xfrm>
            <a:off x="363220" y="2015490"/>
            <a:ext cx="7510145" cy="939800"/>
          </a:xfrm>
          <a:prstGeom prst="rect">
            <a:avLst/>
          </a:prstGeom>
        </p:spPr>
        <p:txBody>
          <a:bodyPr vert="horz" wrap="square" lIns="0" tIns="12700" rIns="0" bIns="0" rtlCol="0">
            <a:spAutoFit/>
          </a:bodyPr>
          <a:lstStyle/>
          <a:p>
            <a:pPr marL="90805">
              <a:lnSpc>
                <a:spcPct val="100000"/>
              </a:lnSpc>
              <a:spcBef>
                <a:spcPts val="100"/>
              </a:spcBef>
            </a:pPr>
            <a:r>
              <a:rPr sz="2000" spc="-5" dirty="0">
                <a:latin typeface="Times New Roman"/>
                <a:cs typeface="Times New Roman"/>
              </a:rPr>
              <a:t>which is </a:t>
            </a:r>
            <a:r>
              <a:rPr sz="2000" dirty="0">
                <a:latin typeface="Times New Roman"/>
                <a:cs typeface="Times New Roman"/>
              </a:rPr>
              <a:t>not convergent ! Warning. </a:t>
            </a:r>
            <a:r>
              <a:rPr sz="2000" spc="-5" dirty="0">
                <a:latin typeface="Times New Roman"/>
                <a:cs typeface="Times New Roman"/>
              </a:rPr>
              <a:t>Check </a:t>
            </a:r>
            <a:r>
              <a:rPr sz="2000" dirty="0">
                <a:latin typeface="Times New Roman"/>
                <a:cs typeface="Times New Roman"/>
              </a:rPr>
              <a:t>your</a:t>
            </a:r>
            <a:r>
              <a:rPr sz="2000" spc="55" dirty="0">
                <a:latin typeface="Times New Roman"/>
                <a:cs typeface="Times New Roman"/>
              </a:rPr>
              <a:t> </a:t>
            </a:r>
            <a:r>
              <a:rPr sz="2000" spc="-5" dirty="0">
                <a:latin typeface="Times New Roman"/>
                <a:cs typeface="Times New Roman"/>
              </a:rPr>
              <a:t>derivative</a:t>
            </a:r>
            <a:endParaRPr sz="2000">
              <a:latin typeface="Times New Roman"/>
              <a:cs typeface="Times New Roman"/>
            </a:endParaRPr>
          </a:p>
          <a:p>
            <a:pPr>
              <a:lnSpc>
                <a:spcPct val="100000"/>
              </a:lnSpc>
              <a:spcBef>
                <a:spcPts val="40"/>
              </a:spcBef>
            </a:pPr>
            <a:endParaRPr sz="2050">
              <a:latin typeface="Times New Roman"/>
              <a:cs typeface="Times New Roman"/>
            </a:endParaRPr>
          </a:p>
          <a:p>
            <a:pPr marL="12700">
              <a:lnSpc>
                <a:spcPct val="100000"/>
              </a:lnSpc>
            </a:pPr>
            <a:r>
              <a:rPr sz="2000" dirty="0">
                <a:latin typeface="Times New Roman"/>
                <a:cs typeface="Times New Roman"/>
              </a:rPr>
              <a:t>For a </a:t>
            </a:r>
            <a:r>
              <a:rPr sz="2000" spc="-5" dirty="0">
                <a:latin typeface="Times New Roman"/>
                <a:cs typeface="Times New Roman"/>
              </a:rPr>
              <a:t>triangular </a:t>
            </a:r>
            <a:r>
              <a:rPr sz="2000" dirty="0">
                <a:latin typeface="Times New Roman"/>
                <a:cs typeface="Times New Roman"/>
              </a:rPr>
              <a:t>wave </a:t>
            </a:r>
            <a:r>
              <a:rPr sz="2000" spc="-5" dirty="0">
                <a:latin typeface="Times New Roman"/>
                <a:cs typeface="Times New Roman"/>
              </a:rPr>
              <a:t>which </a:t>
            </a:r>
            <a:r>
              <a:rPr sz="2000" dirty="0">
                <a:latin typeface="Times New Roman"/>
                <a:cs typeface="Times New Roman"/>
              </a:rPr>
              <a:t>the convergence </a:t>
            </a:r>
            <a:r>
              <a:rPr sz="2000" spc="-5" dirty="0">
                <a:latin typeface="Times New Roman"/>
                <a:cs typeface="Times New Roman"/>
              </a:rPr>
              <a:t>is </a:t>
            </a:r>
            <a:r>
              <a:rPr sz="2000" spc="-10" dirty="0">
                <a:latin typeface="Times New Roman"/>
                <a:cs typeface="Times New Roman"/>
              </a:rPr>
              <a:t>more </a:t>
            </a:r>
            <a:r>
              <a:rPr sz="2000" dirty="0">
                <a:latin typeface="Times New Roman"/>
                <a:cs typeface="Times New Roman"/>
              </a:rPr>
              <a:t>rapid (and</a:t>
            </a:r>
            <a:r>
              <a:rPr sz="2000" spc="75" dirty="0">
                <a:latin typeface="Times New Roman"/>
                <a:cs typeface="Times New Roman"/>
              </a:rPr>
              <a:t> </a:t>
            </a:r>
            <a:r>
              <a:rPr sz="2000" spc="-5" dirty="0">
                <a:latin typeface="Times New Roman"/>
                <a:cs typeface="Times New Roman"/>
              </a:rPr>
              <a:t>uniform)</a:t>
            </a:r>
            <a:endParaRPr sz="2000">
              <a:latin typeface="Times New Roman"/>
              <a:cs typeface="Times New Roman"/>
            </a:endParaRPr>
          </a:p>
        </p:txBody>
      </p:sp>
      <p:sp>
        <p:nvSpPr>
          <p:cNvPr id="7" name="object 7"/>
          <p:cNvSpPr/>
          <p:nvPr/>
        </p:nvSpPr>
        <p:spPr>
          <a:xfrm>
            <a:off x="2929889" y="3620770"/>
            <a:ext cx="212090" cy="0"/>
          </a:xfrm>
          <a:custGeom>
            <a:avLst/>
            <a:gdLst/>
            <a:ahLst/>
            <a:cxnLst/>
            <a:rect l="l" t="t" r="r" b="b"/>
            <a:pathLst>
              <a:path w="212089">
                <a:moveTo>
                  <a:pt x="0" y="0"/>
                </a:moveTo>
                <a:lnTo>
                  <a:pt x="212090" y="0"/>
                </a:lnTo>
              </a:path>
            </a:pathLst>
          </a:custGeom>
          <a:ln w="12700">
            <a:solidFill>
              <a:srgbClr val="000000"/>
            </a:solidFill>
          </a:ln>
        </p:spPr>
        <p:txBody>
          <a:bodyPr wrap="square" lIns="0" tIns="0" rIns="0" bIns="0" rtlCol="0"/>
          <a:lstStyle/>
          <a:p>
            <a:endParaRPr/>
          </a:p>
        </p:txBody>
      </p:sp>
      <p:sp>
        <p:nvSpPr>
          <p:cNvPr id="8" name="object 8"/>
          <p:cNvSpPr/>
          <p:nvPr/>
        </p:nvSpPr>
        <p:spPr>
          <a:xfrm>
            <a:off x="3825240" y="3620770"/>
            <a:ext cx="727710" cy="0"/>
          </a:xfrm>
          <a:custGeom>
            <a:avLst/>
            <a:gdLst/>
            <a:ahLst/>
            <a:cxnLst/>
            <a:rect l="l" t="t" r="r" b="b"/>
            <a:pathLst>
              <a:path w="727710">
                <a:moveTo>
                  <a:pt x="0" y="0"/>
                </a:moveTo>
                <a:lnTo>
                  <a:pt x="727710" y="0"/>
                </a:lnTo>
              </a:path>
            </a:pathLst>
          </a:custGeom>
          <a:ln w="12700">
            <a:solidFill>
              <a:srgbClr val="000000"/>
            </a:solidFill>
          </a:ln>
        </p:spPr>
        <p:txBody>
          <a:bodyPr wrap="square" lIns="0" tIns="0" rIns="0" bIns="0" rtlCol="0"/>
          <a:lstStyle/>
          <a:p>
            <a:endParaRPr/>
          </a:p>
        </p:txBody>
      </p:sp>
      <p:sp>
        <p:nvSpPr>
          <p:cNvPr id="9" name="object 9"/>
          <p:cNvSpPr txBox="1"/>
          <p:nvPr/>
        </p:nvSpPr>
        <p:spPr>
          <a:xfrm>
            <a:off x="2452370" y="3603155"/>
            <a:ext cx="646430" cy="389890"/>
          </a:xfrm>
          <a:prstGeom prst="rect">
            <a:avLst/>
          </a:prstGeom>
        </p:spPr>
        <p:txBody>
          <a:bodyPr vert="horz" wrap="square" lIns="0" tIns="17145" rIns="0" bIns="0" rtlCol="0">
            <a:spAutoFit/>
          </a:bodyPr>
          <a:lstStyle/>
          <a:p>
            <a:pPr marL="12700">
              <a:lnSpc>
                <a:spcPct val="100000"/>
              </a:lnSpc>
              <a:spcBef>
                <a:spcPts val="135"/>
              </a:spcBef>
              <a:tabLst>
                <a:tab pos="474345" algn="l"/>
              </a:tabLst>
            </a:pPr>
            <a:r>
              <a:rPr sz="2300" spc="-10" dirty="0">
                <a:latin typeface="Times New Roman"/>
                <a:cs typeface="Times New Roman"/>
              </a:rPr>
              <a:t>2	</a:t>
            </a:r>
            <a:r>
              <a:rPr sz="2350" spc="-45" dirty="0">
                <a:latin typeface="Symbol"/>
                <a:cs typeface="Symbol"/>
              </a:rPr>
              <a:t></a:t>
            </a:r>
            <a:endParaRPr sz="2350">
              <a:latin typeface="Symbol"/>
              <a:cs typeface="Symbol"/>
            </a:endParaRPr>
          </a:p>
        </p:txBody>
      </p:sp>
      <p:sp>
        <p:nvSpPr>
          <p:cNvPr id="10" name="object 10"/>
          <p:cNvSpPr txBox="1"/>
          <p:nvPr/>
        </p:nvSpPr>
        <p:spPr>
          <a:xfrm>
            <a:off x="1583689" y="3378365"/>
            <a:ext cx="1567815" cy="389890"/>
          </a:xfrm>
          <a:prstGeom prst="rect">
            <a:avLst/>
          </a:prstGeom>
        </p:spPr>
        <p:txBody>
          <a:bodyPr vert="horz" wrap="square" lIns="0" tIns="17145" rIns="0" bIns="0" rtlCol="0">
            <a:spAutoFit/>
          </a:bodyPr>
          <a:lstStyle/>
          <a:p>
            <a:pPr marL="38100">
              <a:lnSpc>
                <a:spcPct val="100000"/>
              </a:lnSpc>
              <a:spcBef>
                <a:spcPts val="135"/>
              </a:spcBef>
            </a:pPr>
            <a:r>
              <a:rPr sz="2300" i="1" spc="-5" dirty="0">
                <a:latin typeface="Times New Roman"/>
                <a:cs typeface="Times New Roman"/>
              </a:rPr>
              <a:t>f </a:t>
            </a:r>
            <a:r>
              <a:rPr sz="2300" spc="70" dirty="0">
                <a:latin typeface="Times New Roman"/>
                <a:cs typeface="Times New Roman"/>
              </a:rPr>
              <a:t>(</a:t>
            </a:r>
            <a:r>
              <a:rPr sz="2300" i="1" spc="70" dirty="0">
                <a:latin typeface="Times New Roman"/>
                <a:cs typeface="Times New Roman"/>
              </a:rPr>
              <a:t>x</a:t>
            </a:r>
            <a:r>
              <a:rPr sz="2300" spc="70" dirty="0">
                <a:latin typeface="Times New Roman"/>
                <a:cs typeface="Times New Roman"/>
              </a:rPr>
              <a:t>) </a:t>
            </a:r>
            <a:r>
              <a:rPr sz="2300" spc="-20" dirty="0">
                <a:latin typeface="Symbol"/>
                <a:cs typeface="Symbol"/>
              </a:rPr>
              <a:t></a:t>
            </a:r>
            <a:r>
              <a:rPr sz="2300" spc="-20" dirty="0">
                <a:latin typeface="Times New Roman"/>
                <a:cs typeface="Times New Roman"/>
              </a:rPr>
              <a:t> </a:t>
            </a:r>
            <a:r>
              <a:rPr sz="3525" u="sng" spc="-67" baseline="34278" dirty="0">
                <a:uFill>
                  <a:solidFill>
                    <a:srgbClr val="000000"/>
                  </a:solidFill>
                </a:uFill>
                <a:latin typeface="Symbol"/>
                <a:cs typeface="Symbol"/>
              </a:rPr>
              <a:t></a:t>
            </a:r>
            <a:r>
              <a:rPr sz="3525" spc="-67" baseline="34278" dirty="0">
                <a:latin typeface="Times New Roman"/>
                <a:cs typeface="Times New Roman"/>
              </a:rPr>
              <a:t> </a:t>
            </a:r>
            <a:r>
              <a:rPr sz="2300" spc="-20" dirty="0">
                <a:latin typeface="Symbol"/>
                <a:cs typeface="Symbol"/>
              </a:rPr>
              <a:t></a:t>
            </a:r>
            <a:r>
              <a:rPr sz="2300" spc="-75" dirty="0">
                <a:latin typeface="Times New Roman"/>
                <a:cs typeface="Times New Roman"/>
              </a:rPr>
              <a:t> </a:t>
            </a:r>
            <a:r>
              <a:rPr sz="3450" spc="-15" baseline="35024" dirty="0">
                <a:latin typeface="Times New Roman"/>
                <a:cs typeface="Times New Roman"/>
              </a:rPr>
              <a:t>4</a:t>
            </a:r>
            <a:endParaRPr sz="3450" baseline="35024">
              <a:latin typeface="Times New Roman"/>
              <a:cs typeface="Times New Roman"/>
            </a:endParaRPr>
          </a:p>
        </p:txBody>
      </p:sp>
      <p:sp>
        <p:nvSpPr>
          <p:cNvPr id="11" name="object 11"/>
          <p:cNvSpPr txBox="1"/>
          <p:nvPr/>
        </p:nvSpPr>
        <p:spPr>
          <a:xfrm>
            <a:off x="4019550" y="3482340"/>
            <a:ext cx="318770" cy="377825"/>
          </a:xfrm>
          <a:prstGeom prst="rect">
            <a:avLst/>
          </a:prstGeom>
        </p:spPr>
        <p:txBody>
          <a:bodyPr vert="horz" wrap="square" lIns="0" tIns="13970" rIns="0" bIns="0" rtlCol="0">
            <a:spAutoFit/>
          </a:bodyPr>
          <a:lstStyle/>
          <a:p>
            <a:pPr marL="38100">
              <a:lnSpc>
                <a:spcPct val="100000"/>
              </a:lnSpc>
              <a:spcBef>
                <a:spcPts val="110"/>
              </a:spcBef>
            </a:pPr>
            <a:r>
              <a:rPr sz="3450" i="1" spc="60" baseline="-25362" dirty="0">
                <a:latin typeface="Times New Roman"/>
                <a:cs typeface="Times New Roman"/>
              </a:rPr>
              <a:t>n</a:t>
            </a:r>
            <a:r>
              <a:rPr sz="1350" spc="40" dirty="0">
                <a:latin typeface="Times New Roman"/>
                <a:cs typeface="Times New Roman"/>
              </a:rPr>
              <a:t>2</a:t>
            </a:r>
            <a:endParaRPr sz="1350">
              <a:latin typeface="Times New Roman"/>
              <a:cs typeface="Times New Roman"/>
            </a:endParaRPr>
          </a:p>
        </p:txBody>
      </p:sp>
      <p:sp>
        <p:nvSpPr>
          <p:cNvPr id="12" name="object 12"/>
          <p:cNvSpPr txBox="1"/>
          <p:nvPr/>
        </p:nvSpPr>
        <p:spPr>
          <a:xfrm>
            <a:off x="3802379" y="3206750"/>
            <a:ext cx="861694" cy="377825"/>
          </a:xfrm>
          <a:prstGeom prst="rect">
            <a:avLst/>
          </a:prstGeom>
        </p:spPr>
        <p:txBody>
          <a:bodyPr vert="horz" wrap="square" lIns="0" tIns="13970" rIns="0" bIns="0" rtlCol="0">
            <a:spAutoFit/>
          </a:bodyPr>
          <a:lstStyle/>
          <a:p>
            <a:pPr marL="38100">
              <a:lnSpc>
                <a:spcPct val="100000"/>
              </a:lnSpc>
              <a:spcBef>
                <a:spcPts val="110"/>
              </a:spcBef>
            </a:pPr>
            <a:r>
              <a:rPr sz="2300" spc="-10" dirty="0">
                <a:latin typeface="Times New Roman"/>
                <a:cs typeface="Times New Roman"/>
              </a:rPr>
              <a:t>cos</a:t>
            </a:r>
            <a:r>
              <a:rPr sz="2300" spc="-355" dirty="0">
                <a:latin typeface="Times New Roman"/>
                <a:cs typeface="Times New Roman"/>
              </a:rPr>
              <a:t> </a:t>
            </a:r>
            <a:r>
              <a:rPr sz="2300" i="1" spc="40" dirty="0">
                <a:latin typeface="Times New Roman"/>
                <a:cs typeface="Times New Roman"/>
              </a:rPr>
              <a:t>nx</a:t>
            </a:r>
            <a:r>
              <a:rPr sz="3450" spc="60" baseline="-35024" dirty="0">
                <a:latin typeface="Times New Roman"/>
                <a:cs typeface="Times New Roman"/>
              </a:rPr>
              <a:t>.</a:t>
            </a:r>
            <a:endParaRPr sz="3450" baseline="-35024">
              <a:latin typeface="Times New Roman"/>
              <a:cs typeface="Times New Roman"/>
            </a:endParaRPr>
          </a:p>
        </p:txBody>
      </p:sp>
      <p:sp>
        <p:nvSpPr>
          <p:cNvPr id="13" name="object 13"/>
          <p:cNvSpPr txBox="1"/>
          <p:nvPr/>
        </p:nvSpPr>
        <p:spPr>
          <a:xfrm>
            <a:off x="3317240" y="3309620"/>
            <a:ext cx="334010" cy="553085"/>
          </a:xfrm>
          <a:prstGeom prst="rect">
            <a:avLst/>
          </a:prstGeom>
        </p:spPr>
        <p:txBody>
          <a:bodyPr vert="horz" wrap="square" lIns="0" tIns="13970" rIns="0" bIns="0" rtlCol="0">
            <a:spAutoFit/>
          </a:bodyPr>
          <a:lstStyle/>
          <a:p>
            <a:pPr marL="12700">
              <a:lnSpc>
                <a:spcPct val="100000"/>
              </a:lnSpc>
              <a:spcBef>
                <a:spcPts val="110"/>
              </a:spcBef>
            </a:pPr>
            <a:r>
              <a:rPr sz="3450" spc="-35" dirty="0">
                <a:latin typeface="Symbol"/>
                <a:cs typeface="Symbol"/>
              </a:rPr>
              <a:t></a:t>
            </a:r>
            <a:endParaRPr sz="3450">
              <a:latin typeface="Symbol"/>
              <a:cs typeface="Symbol"/>
            </a:endParaRPr>
          </a:p>
        </p:txBody>
      </p:sp>
      <p:sp>
        <p:nvSpPr>
          <p:cNvPr id="14" name="object 14"/>
          <p:cNvSpPr txBox="1"/>
          <p:nvPr/>
        </p:nvSpPr>
        <p:spPr>
          <a:xfrm>
            <a:off x="3409950" y="3211829"/>
            <a:ext cx="145415" cy="231140"/>
          </a:xfrm>
          <a:prstGeom prst="rect">
            <a:avLst/>
          </a:prstGeom>
        </p:spPr>
        <p:txBody>
          <a:bodyPr vert="horz" wrap="square" lIns="0" tIns="12700" rIns="0" bIns="0" rtlCol="0">
            <a:spAutoFit/>
          </a:bodyPr>
          <a:lstStyle/>
          <a:p>
            <a:pPr marL="12700">
              <a:lnSpc>
                <a:spcPct val="100000"/>
              </a:lnSpc>
              <a:spcBef>
                <a:spcPts val="100"/>
              </a:spcBef>
            </a:pPr>
            <a:r>
              <a:rPr sz="1350" spc="-20" dirty="0">
                <a:latin typeface="Symbol"/>
                <a:cs typeface="Symbol"/>
              </a:rPr>
              <a:t></a:t>
            </a:r>
            <a:endParaRPr sz="1350">
              <a:latin typeface="Symbol"/>
              <a:cs typeface="Symbol"/>
            </a:endParaRPr>
          </a:p>
        </p:txBody>
      </p:sp>
      <p:sp>
        <p:nvSpPr>
          <p:cNvPr id="15" name="object 15"/>
          <p:cNvSpPr txBox="1"/>
          <p:nvPr/>
        </p:nvSpPr>
        <p:spPr>
          <a:xfrm>
            <a:off x="3175000" y="3789679"/>
            <a:ext cx="603250" cy="231140"/>
          </a:xfrm>
          <a:prstGeom prst="rect">
            <a:avLst/>
          </a:prstGeom>
        </p:spPr>
        <p:txBody>
          <a:bodyPr vert="horz" wrap="square" lIns="0" tIns="12700" rIns="0" bIns="0" rtlCol="0">
            <a:spAutoFit/>
          </a:bodyPr>
          <a:lstStyle/>
          <a:p>
            <a:pPr marL="12700">
              <a:lnSpc>
                <a:spcPct val="100000"/>
              </a:lnSpc>
              <a:spcBef>
                <a:spcPts val="100"/>
              </a:spcBef>
            </a:pPr>
            <a:r>
              <a:rPr sz="1350" i="1" spc="-10" dirty="0">
                <a:latin typeface="Times New Roman"/>
                <a:cs typeface="Times New Roman"/>
              </a:rPr>
              <a:t>n</a:t>
            </a:r>
            <a:r>
              <a:rPr sz="1350" i="1" spc="-250" dirty="0">
                <a:latin typeface="Times New Roman"/>
                <a:cs typeface="Times New Roman"/>
              </a:rPr>
              <a:t> </a:t>
            </a:r>
            <a:r>
              <a:rPr sz="1350" spc="-10" dirty="0">
                <a:latin typeface="Symbol"/>
                <a:cs typeface="Symbol"/>
              </a:rPr>
              <a:t></a:t>
            </a:r>
            <a:r>
              <a:rPr sz="1350" spc="-10" dirty="0">
                <a:latin typeface="Times New Roman"/>
                <a:cs typeface="Times New Roman"/>
              </a:rPr>
              <a:t>1,</a:t>
            </a:r>
            <a:r>
              <a:rPr sz="1350" i="1" spc="-10" dirty="0">
                <a:latin typeface="Times New Roman"/>
                <a:cs typeface="Times New Roman"/>
              </a:rPr>
              <a:t>odd</a:t>
            </a:r>
            <a:endParaRPr sz="1350">
              <a:latin typeface="Times New Roman"/>
              <a:cs typeface="Times New Roman"/>
            </a:endParaRPr>
          </a:p>
        </p:txBody>
      </p:sp>
      <p:sp>
        <p:nvSpPr>
          <p:cNvPr id="16" name="object 16"/>
          <p:cNvSpPr txBox="1"/>
          <p:nvPr/>
        </p:nvSpPr>
        <p:spPr>
          <a:xfrm>
            <a:off x="5387340" y="346202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66</a:t>
            </a:r>
            <a:r>
              <a:rPr sz="2000" dirty="0">
                <a:latin typeface="Times New Roman"/>
                <a:cs typeface="Times New Roman"/>
              </a:rPr>
              <a:t>)</a:t>
            </a:r>
            <a:endParaRPr sz="2000">
              <a:latin typeface="Times New Roman"/>
              <a:cs typeface="Times New Roman"/>
            </a:endParaRPr>
          </a:p>
        </p:txBody>
      </p:sp>
      <p:sp>
        <p:nvSpPr>
          <p:cNvPr id="17" name="object 17"/>
          <p:cNvSpPr txBox="1"/>
          <p:nvPr/>
        </p:nvSpPr>
        <p:spPr>
          <a:xfrm>
            <a:off x="454659" y="4225290"/>
            <a:ext cx="290957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Times New Roman"/>
                <a:cs typeface="Times New Roman"/>
              </a:rPr>
              <a:t>Differentiating term </a:t>
            </a:r>
            <a:r>
              <a:rPr sz="2000" dirty="0">
                <a:latin typeface="Times New Roman"/>
                <a:cs typeface="Times New Roman"/>
              </a:rPr>
              <a:t>by</a:t>
            </a:r>
            <a:r>
              <a:rPr sz="2000" spc="-35" dirty="0">
                <a:latin typeface="Times New Roman"/>
                <a:cs typeface="Times New Roman"/>
              </a:rPr>
              <a:t> </a:t>
            </a:r>
            <a:r>
              <a:rPr sz="2000" spc="-5" dirty="0">
                <a:latin typeface="Times New Roman"/>
                <a:cs typeface="Times New Roman"/>
              </a:rPr>
              <a:t>term</a:t>
            </a:r>
            <a:endParaRPr sz="2000">
              <a:latin typeface="Times New Roman"/>
              <a:cs typeface="Times New Roman"/>
            </a:endParaRPr>
          </a:p>
        </p:txBody>
      </p:sp>
      <p:sp>
        <p:nvSpPr>
          <p:cNvPr id="18" name="object 18"/>
          <p:cNvSpPr txBox="1"/>
          <p:nvPr/>
        </p:nvSpPr>
        <p:spPr>
          <a:xfrm>
            <a:off x="3556000" y="4954270"/>
            <a:ext cx="876300" cy="401955"/>
          </a:xfrm>
          <a:prstGeom prst="rect">
            <a:avLst/>
          </a:prstGeom>
        </p:spPr>
        <p:txBody>
          <a:bodyPr vert="horz" wrap="square" lIns="0" tIns="15240" rIns="0" bIns="0" rtlCol="0">
            <a:spAutoFit/>
          </a:bodyPr>
          <a:lstStyle/>
          <a:p>
            <a:pPr marL="38100">
              <a:lnSpc>
                <a:spcPct val="100000"/>
              </a:lnSpc>
              <a:spcBef>
                <a:spcPts val="120"/>
              </a:spcBef>
            </a:pPr>
            <a:r>
              <a:rPr sz="2450" u="sng" spc="-10" dirty="0">
                <a:uFill>
                  <a:solidFill>
                    <a:srgbClr val="000000"/>
                  </a:solidFill>
                </a:uFill>
                <a:latin typeface="Times New Roman"/>
                <a:cs typeface="Times New Roman"/>
              </a:rPr>
              <a:t>sin</a:t>
            </a:r>
            <a:r>
              <a:rPr sz="2450" u="sng" spc="-270" dirty="0">
                <a:uFill>
                  <a:solidFill>
                    <a:srgbClr val="000000"/>
                  </a:solidFill>
                </a:uFill>
                <a:latin typeface="Times New Roman"/>
                <a:cs typeface="Times New Roman"/>
              </a:rPr>
              <a:t> </a:t>
            </a:r>
            <a:r>
              <a:rPr sz="2450" i="1" u="sng" spc="40" dirty="0">
                <a:uFill>
                  <a:solidFill>
                    <a:srgbClr val="000000"/>
                  </a:solidFill>
                </a:uFill>
                <a:latin typeface="Times New Roman"/>
                <a:cs typeface="Times New Roman"/>
              </a:rPr>
              <a:t>nx</a:t>
            </a:r>
            <a:r>
              <a:rPr sz="3675" spc="60" baseline="-35147" dirty="0">
                <a:latin typeface="Times New Roman"/>
                <a:cs typeface="Times New Roman"/>
              </a:rPr>
              <a:t>.</a:t>
            </a:r>
            <a:endParaRPr sz="3675" baseline="-35147">
              <a:latin typeface="Times New Roman"/>
              <a:cs typeface="Times New Roman"/>
            </a:endParaRPr>
          </a:p>
        </p:txBody>
      </p:sp>
      <p:sp>
        <p:nvSpPr>
          <p:cNvPr id="19" name="object 19"/>
          <p:cNvSpPr txBox="1"/>
          <p:nvPr/>
        </p:nvSpPr>
        <p:spPr>
          <a:xfrm>
            <a:off x="3042920" y="4961890"/>
            <a:ext cx="341630" cy="693420"/>
          </a:xfrm>
          <a:prstGeom prst="rect">
            <a:avLst/>
          </a:prstGeom>
        </p:spPr>
        <p:txBody>
          <a:bodyPr vert="horz" wrap="square" lIns="0" tIns="11430" rIns="0" bIns="0" rtlCol="0">
            <a:spAutoFit/>
          </a:bodyPr>
          <a:lstStyle/>
          <a:p>
            <a:pPr marL="110489">
              <a:lnSpc>
                <a:spcPts val="1285"/>
              </a:lnSpc>
              <a:spcBef>
                <a:spcPts val="90"/>
              </a:spcBef>
            </a:pPr>
            <a:r>
              <a:rPr sz="1450" spc="-30" dirty="0">
                <a:latin typeface="Symbol"/>
                <a:cs typeface="Symbol"/>
              </a:rPr>
              <a:t></a:t>
            </a:r>
            <a:endParaRPr sz="1450">
              <a:latin typeface="Symbol"/>
              <a:cs typeface="Symbol"/>
            </a:endParaRPr>
          </a:p>
          <a:p>
            <a:pPr marL="12700">
              <a:lnSpc>
                <a:spcPts val="3985"/>
              </a:lnSpc>
            </a:pPr>
            <a:r>
              <a:rPr sz="3700" spc="-1875" dirty="0">
                <a:latin typeface="Symbol"/>
                <a:cs typeface="Symbol"/>
              </a:rPr>
              <a:t></a:t>
            </a:r>
            <a:endParaRPr sz="3700">
              <a:latin typeface="Symbol"/>
              <a:cs typeface="Symbol"/>
            </a:endParaRPr>
          </a:p>
        </p:txBody>
      </p:sp>
      <p:sp>
        <p:nvSpPr>
          <p:cNvPr id="20" name="object 20"/>
          <p:cNvSpPr txBox="1"/>
          <p:nvPr/>
        </p:nvSpPr>
        <p:spPr>
          <a:xfrm>
            <a:off x="1667510" y="5148579"/>
            <a:ext cx="1195070" cy="401955"/>
          </a:xfrm>
          <a:prstGeom prst="rect">
            <a:avLst/>
          </a:prstGeom>
        </p:spPr>
        <p:txBody>
          <a:bodyPr vert="horz" wrap="square" lIns="0" tIns="15240" rIns="0" bIns="0" rtlCol="0">
            <a:spAutoFit/>
          </a:bodyPr>
          <a:lstStyle/>
          <a:p>
            <a:pPr marL="38100">
              <a:lnSpc>
                <a:spcPct val="100000"/>
              </a:lnSpc>
              <a:spcBef>
                <a:spcPts val="120"/>
              </a:spcBef>
            </a:pPr>
            <a:r>
              <a:rPr sz="2450" i="1" spc="-5" dirty="0">
                <a:latin typeface="Times New Roman"/>
                <a:cs typeface="Times New Roman"/>
              </a:rPr>
              <a:t>f </a:t>
            </a:r>
            <a:r>
              <a:rPr sz="3675" spc="-622" baseline="3401" dirty="0">
                <a:latin typeface="Symbol"/>
                <a:cs typeface="Symbol"/>
              </a:rPr>
              <a:t></a:t>
            </a:r>
            <a:r>
              <a:rPr sz="2450" spc="-415" dirty="0">
                <a:latin typeface="Times New Roman"/>
                <a:cs typeface="Times New Roman"/>
              </a:rPr>
              <a:t>(</a:t>
            </a:r>
            <a:r>
              <a:rPr sz="2450" i="1" spc="-415" dirty="0">
                <a:latin typeface="Times New Roman"/>
                <a:cs typeface="Times New Roman"/>
              </a:rPr>
              <a:t>x</a:t>
            </a:r>
            <a:r>
              <a:rPr sz="2450" spc="-415" dirty="0">
                <a:latin typeface="Times New Roman"/>
                <a:cs typeface="Times New Roman"/>
              </a:rPr>
              <a:t>) </a:t>
            </a:r>
            <a:r>
              <a:rPr sz="2450" spc="-20" dirty="0">
                <a:latin typeface="Symbol"/>
                <a:cs typeface="Symbol"/>
              </a:rPr>
              <a:t></a:t>
            </a:r>
            <a:r>
              <a:rPr sz="2450" spc="170" dirty="0">
                <a:latin typeface="Times New Roman"/>
                <a:cs typeface="Times New Roman"/>
              </a:rPr>
              <a:t> </a:t>
            </a:r>
            <a:r>
              <a:rPr sz="3675" u="sng" spc="-15" baseline="35147" dirty="0">
                <a:uFill>
                  <a:solidFill>
                    <a:srgbClr val="000000"/>
                  </a:solidFill>
                </a:uFill>
                <a:latin typeface="Times New Roman"/>
                <a:cs typeface="Times New Roman"/>
              </a:rPr>
              <a:t>4</a:t>
            </a:r>
            <a:endParaRPr sz="3675" baseline="35147">
              <a:latin typeface="Times New Roman"/>
              <a:cs typeface="Times New Roman"/>
            </a:endParaRPr>
          </a:p>
        </p:txBody>
      </p:sp>
      <p:sp>
        <p:nvSpPr>
          <p:cNvPr id="21" name="object 21"/>
          <p:cNvSpPr txBox="1"/>
          <p:nvPr/>
        </p:nvSpPr>
        <p:spPr>
          <a:xfrm>
            <a:off x="2586989" y="5437673"/>
            <a:ext cx="970915" cy="414655"/>
          </a:xfrm>
          <a:prstGeom prst="rect">
            <a:avLst/>
          </a:prstGeom>
        </p:spPr>
        <p:txBody>
          <a:bodyPr vert="horz" wrap="square" lIns="0" tIns="12700" rIns="0" bIns="0" rtlCol="0">
            <a:spAutoFit/>
          </a:bodyPr>
          <a:lstStyle/>
          <a:p>
            <a:pPr marL="38100">
              <a:lnSpc>
                <a:spcPct val="100000"/>
              </a:lnSpc>
              <a:spcBef>
                <a:spcPts val="100"/>
              </a:spcBef>
            </a:pPr>
            <a:r>
              <a:rPr sz="3825" spc="-112" baseline="9803" dirty="0">
                <a:latin typeface="Symbol"/>
                <a:cs typeface="Symbol"/>
              </a:rPr>
              <a:t></a:t>
            </a:r>
            <a:r>
              <a:rPr sz="3825" spc="-112" baseline="9803" dirty="0">
                <a:latin typeface="Times New Roman"/>
                <a:cs typeface="Times New Roman"/>
              </a:rPr>
              <a:t> </a:t>
            </a:r>
            <a:r>
              <a:rPr sz="1450" i="1" spc="-15" dirty="0">
                <a:latin typeface="Times New Roman"/>
                <a:cs typeface="Times New Roman"/>
              </a:rPr>
              <a:t>n</a:t>
            </a:r>
            <a:r>
              <a:rPr sz="1450" i="1" spc="15" dirty="0">
                <a:latin typeface="Times New Roman"/>
                <a:cs typeface="Times New Roman"/>
              </a:rPr>
              <a:t> </a:t>
            </a:r>
            <a:r>
              <a:rPr sz="1450" spc="-15" dirty="0">
                <a:latin typeface="Symbol"/>
                <a:cs typeface="Symbol"/>
              </a:rPr>
              <a:t></a:t>
            </a:r>
            <a:r>
              <a:rPr sz="1450" spc="-15" dirty="0">
                <a:latin typeface="Times New Roman"/>
                <a:cs typeface="Times New Roman"/>
              </a:rPr>
              <a:t>1,</a:t>
            </a:r>
            <a:r>
              <a:rPr sz="1450" i="1" spc="-15" dirty="0">
                <a:latin typeface="Times New Roman"/>
                <a:cs typeface="Times New Roman"/>
              </a:rPr>
              <a:t>odd</a:t>
            </a:r>
            <a:endParaRPr sz="1450">
              <a:latin typeface="Times New Roman"/>
              <a:cs typeface="Times New Roman"/>
            </a:endParaRPr>
          </a:p>
        </p:txBody>
      </p:sp>
      <p:sp>
        <p:nvSpPr>
          <p:cNvPr id="22" name="object 22"/>
          <p:cNvSpPr txBox="1"/>
          <p:nvPr/>
        </p:nvSpPr>
        <p:spPr>
          <a:xfrm>
            <a:off x="3862070" y="5391150"/>
            <a:ext cx="180340" cy="401955"/>
          </a:xfrm>
          <a:prstGeom prst="rect">
            <a:avLst/>
          </a:prstGeom>
        </p:spPr>
        <p:txBody>
          <a:bodyPr vert="horz" wrap="square" lIns="0" tIns="15240" rIns="0" bIns="0" rtlCol="0">
            <a:spAutoFit/>
          </a:bodyPr>
          <a:lstStyle/>
          <a:p>
            <a:pPr marL="12700">
              <a:lnSpc>
                <a:spcPct val="100000"/>
              </a:lnSpc>
              <a:spcBef>
                <a:spcPts val="120"/>
              </a:spcBef>
            </a:pPr>
            <a:r>
              <a:rPr sz="2450" i="1" spc="-10" dirty="0">
                <a:latin typeface="Times New Roman"/>
                <a:cs typeface="Times New Roman"/>
              </a:rPr>
              <a:t>n</a:t>
            </a:r>
            <a:endParaRPr sz="2450">
              <a:latin typeface="Times New Roman"/>
              <a:cs typeface="Times New Roman"/>
            </a:endParaRPr>
          </a:p>
        </p:txBody>
      </p:sp>
      <p:sp>
        <p:nvSpPr>
          <p:cNvPr id="23" name="object 23"/>
          <p:cNvSpPr txBox="1"/>
          <p:nvPr/>
        </p:nvSpPr>
        <p:spPr>
          <a:xfrm>
            <a:off x="5408929" y="521589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67</a:t>
            </a:r>
            <a:r>
              <a:rPr sz="2000" dirty="0">
                <a:latin typeface="Times New Roman"/>
                <a:cs typeface="Times New Roman"/>
              </a:rPr>
              <a:t>)</a:t>
            </a:r>
            <a:endParaRPr sz="2000">
              <a:latin typeface="Times New Roman"/>
              <a:cs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084579"/>
            <a:ext cx="4949825" cy="330200"/>
          </a:xfrm>
          <a:prstGeom prst="rect">
            <a:avLst/>
          </a:prstGeom>
        </p:spPr>
        <p:txBody>
          <a:bodyPr vert="horz" wrap="square" lIns="0" tIns="12700" rIns="0" bIns="0" rtlCol="0">
            <a:spAutoFit/>
          </a:bodyPr>
          <a:lstStyle/>
          <a:p>
            <a:pPr marL="12700">
              <a:lnSpc>
                <a:spcPct val="100000"/>
              </a:lnSpc>
              <a:spcBef>
                <a:spcPts val="100"/>
              </a:spcBef>
            </a:pPr>
            <a:r>
              <a:rPr spc="-5" dirty="0"/>
              <a:t>which </a:t>
            </a:r>
            <a:r>
              <a:rPr dirty="0"/>
              <a:t>is </a:t>
            </a:r>
            <a:r>
              <a:rPr spc="-5" dirty="0"/>
              <a:t>the </a:t>
            </a:r>
            <a:r>
              <a:rPr dirty="0"/>
              <a:t>Fourier expansion of a square</a:t>
            </a:r>
            <a:r>
              <a:rPr spc="-10" dirty="0"/>
              <a:t> </a:t>
            </a:r>
            <a:r>
              <a:rPr dirty="0"/>
              <a:t>wave</a:t>
            </a:r>
          </a:p>
        </p:txBody>
      </p:sp>
      <p:sp>
        <p:nvSpPr>
          <p:cNvPr id="3" name="object 3"/>
          <p:cNvSpPr txBox="1"/>
          <p:nvPr/>
        </p:nvSpPr>
        <p:spPr>
          <a:xfrm>
            <a:off x="2178050" y="2269490"/>
            <a:ext cx="148590" cy="322580"/>
          </a:xfrm>
          <a:prstGeom prst="rect">
            <a:avLst/>
          </a:prstGeom>
        </p:spPr>
        <p:txBody>
          <a:bodyPr vert="horz" wrap="square" lIns="0" tIns="12700" rIns="0" bIns="0" rtlCol="0">
            <a:spAutoFit/>
          </a:bodyPr>
          <a:lstStyle/>
          <a:p>
            <a:pPr marL="12700">
              <a:lnSpc>
                <a:spcPct val="100000"/>
              </a:lnSpc>
              <a:spcBef>
                <a:spcPts val="100"/>
              </a:spcBef>
            </a:pPr>
            <a:r>
              <a:rPr sz="1950" dirty="0">
                <a:latin typeface="Symbol"/>
                <a:cs typeface="Symbol"/>
              </a:rPr>
              <a:t></a:t>
            </a:r>
            <a:endParaRPr sz="1950">
              <a:latin typeface="Symbol"/>
              <a:cs typeface="Symbol"/>
            </a:endParaRPr>
          </a:p>
        </p:txBody>
      </p:sp>
      <p:sp>
        <p:nvSpPr>
          <p:cNvPr id="4" name="object 4"/>
          <p:cNvSpPr txBox="1"/>
          <p:nvPr/>
        </p:nvSpPr>
        <p:spPr>
          <a:xfrm>
            <a:off x="2152650" y="2209800"/>
            <a:ext cx="521970" cy="322580"/>
          </a:xfrm>
          <a:prstGeom prst="rect">
            <a:avLst/>
          </a:prstGeom>
        </p:spPr>
        <p:txBody>
          <a:bodyPr vert="horz" wrap="square" lIns="0" tIns="12700" rIns="0" bIns="0" rtlCol="0">
            <a:spAutoFit/>
          </a:bodyPr>
          <a:lstStyle/>
          <a:p>
            <a:pPr marL="38100">
              <a:lnSpc>
                <a:spcPct val="100000"/>
              </a:lnSpc>
              <a:spcBef>
                <a:spcPts val="100"/>
              </a:spcBef>
            </a:pPr>
            <a:r>
              <a:rPr sz="2925" spc="7" baseline="32763" dirty="0">
                <a:latin typeface="Symbol"/>
                <a:cs typeface="Symbol"/>
              </a:rPr>
              <a:t></a:t>
            </a:r>
            <a:r>
              <a:rPr sz="1950" spc="5" dirty="0">
                <a:latin typeface="Symbol"/>
                <a:cs typeface="Symbol"/>
              </a:rPr>
              <a:t></a:t>
            </a:r>
            <a:r>
              <a:rPr sz="1950" spc="-345" dirty="0">
                <a:latin typeface="Times New Roman"/>
                <a:cs typeface="Times New Roman"/>
              </a:rPr>
              <a:t> </a:t>
            </a:r>
            <a:r>
              <a:rPr sz="1950" spc="-95" dirty="0">
                <a:latin typeface="Times New Roman"/>
                <a:cs typeface="Times New Roman"/>
              </a:rPr>
              <a:t>1,</a:t>
            </a:r>
            <a:endParaRPr sz="1950">
              <a:latin typeface="Times New Roman"/>
              <a:cs typeface="Times New Roman"/>
            </a:endParaRPr>
          </a:p>
        </p:txBody>
      </p:sp>
      <p:sp>
        <p:nvSpPr>
          <p:cNvPr id="5" name="object 5"/>
          <p:cNvSpPr txBox="1"/>
          <p:nvPr/>
        </p:nvSpPr>
        <p:spPr>
          <a:xfrm>
            <a:off x="1417319" y="2020570"/>
            <a:ext cx="1164590" cy="322580"/>
          </a:xfrm>
          <a:prstGeom prst="rect">
            <a:avLst/>
          </a:prstGeom>
        </p:spPr>
        <p:txBody>
          <a:bodyPr vert="horz" wrap="square" lIns="0" tIns="12700" rIns="0" bIns="0" rtlCol="0">
            <a:spAutoFit/>
          </a:bodyPr>
          <a:lstStyle/>
          <a:p>
            <a:pPr marL="38100">
              <a:lnSpc>
                <a:spcPct val="100000"/>
              </a:lnSpc>
              <a:spcBef>
                <a:spcPts val="100"/>
              </a:spcBef>
            </a:pPr>
            <a:r>
              <a:rPr sz="1950" i="1" dirty="0">
                <a:latin typeface="Times New Roman"/>
                <a:cs typeface="Times New Roman"/>
              </a:rPr>
              <a:t>f </a:t>
            </a:r>
            <a:r>
              <a:rPr sz="2925" spc="-494" baseline="2849" dirty="0">
                <a:latin typeface="Symbol"/>
                <a:cs typeface="Symbol"/>
              </a:rPr>
              <a:t></a:t>
            </a:r>
            <a:r>
              <a:rPr sz="1950" spc="-330" dirty="0">
                <a:latin typeface="Times New Roman"/>
                <a:cs typeface="Times New Roman"/>
              </a:rPr>
              <a:t>(</a:t>
            </a:r>
            <a:r>
              <a:rPr sz="1950" i="1" spc="-330" dirty="0">
                <a:latin typeface="Times New Roman"/>
                <a:cs typeface="Times New Roman"/>
              </a:rPr>
              <a:t>x</a:t>
            </a:r>
            <a:r>
              <a:rPr sz="1950" spc="-330" dirty="0">
                <a:latin typeface="Times New Roman"/>
                <a:cs typeface="Times New Roman"/>
              </a:rPr>
              <a:t>) </a:t>
            </a:r>
            <a:r>
              <a:rPr sz="1950" dirty="0">
                <a:latin typeface="Symbol"/>
                <a:cs typeface="Symbol"/>
              </a:rPr>
              <a:t></a:t>
            </a:r>
            <a:r>
              <a:rPr sz="1950" dirty="0">
                <a:latin typeface="Times New Roman"/>
                <a:cs typeface="Times New Roman"/>
              </a:rPr>
              <a:t> </a:t>
            </a:r>
            <a:r>
              <a:rPr sz="2925" baseline="37037" dirty="0">
                <a:latin typeface="Symbol"/>
                <a:cs typeface="Symbol"/>
              </a:rPr>
              <a:t></a:t>
            </a:r>
            <a:r>
              <a:rPr sz="2925" spc="-179" baseline="37037" dirty="0">
                <a:latin typeface="Times New Roman"/>
                <a:cs typeface="Times New Roman"/>
              </a:rPr>
              <a:t> </a:t>
            </a:r>
            <a:r>
              <a:rPr sz="2925" spc="-142" baseline="41310" dirty="0">
                <a:latin typeface="Times New Roman"/>
                <a:cs typeface="Times New Roman"/>
              </a:rPr>
              <a:t>1,</a:t>
            </a:r>
            <a:endParaRPr sz="2925" baseline="41310">
              <a:latin typeface="Times New Roman"/>
              <a:cs typeface="Times New Roman"/>
            </a:endParaRPr>
          </a:p>
        </p:txBody>
      </p:sp>
      <p:sp>
        <p:nvSpPr>
          <p:cNvPr id="6" name="object 6"/>
          <p:cNvSpPr txBox="1"/>
          <p:nvPr/>
        </p:nvSpPr>
        <p:spPr>
          <a:xfrm>
            <a:off x="2856229" y="1764513"/>
            <a:ext cx="1176020" cy="769620"/>
          </a:xfrm>
          <a:prstGeom prst="rect">
            <a:avLst/>
          </a:prstGeom>
        </p:spPr>
        <p:txBody>
          <a:bodyPr vert="horz" wrap="square" lIns="0" tIns="79375" rIns="0" bIns="0" rtlCol="0">
            <a:spAutoFit/>
          </a:bodyPr>
          <a:lstStyle/>
          <a:p>
            <a:pPr marL="97155">
              <a:lnSpc>
                <a:spcPct val="100000"/>
              </a:lnSpc>
              <a:spcBef>
                <a:spcPts val="625"/>
              </a:spcBef>
            </a:pPr>
            <a:r>
              <a:rPr sz="1950" dirty="0">
                <a:latin typeface="Times New Roman"/>
                <a:cs typeface="Times New Roman"/>
              </a:rPr>
              <a:t>0</a:t>
            </a:r>
            <a:r>
              <a:rPr sz="1950" spc="-85" dirty="0">
                <a:latin typeface="Times New Roman"/>
                <a:cs typeface="Times New Roman"/>
              </a:rPr>
              <a:t> </a:t>
            </a:r>
            <a:r>
              <a:rPr sz="1950" dirty="0">
                <a:latin typeface="Symbol"/>
                <a:cs typeface="Symbol"/>
              </a:rPr>
              <a:t></a:t>
            </a:r>
            <a:r>
              <a:rPr sz="1950" spc="55" dirty="0">
                <a:latin typeface="Times New Roman"/>
                <a:cs typeface="Times New Roman"/>
              </a:rPr>
              <a:t> </a:t>
            </a:r>
            <a:r>
              <a:rPr sz="1950" i="1" dirty="0">
                <a:latin typeface="Times New Roman"/>
                <a:cs typeface="Times New Roman"/>
              </a:rPr>
              <a:t>x</a:t>
            </a:r>
            <a:r>
              <a:rPr sz="1950" i="1" spc="-45" dirty="0">
                <a:latin typeface="Times New Roman"/>
                <a:cs typeface="Times New Roman"/>
              </a:rPr>
              <a:t> </a:t>
            </a:r>
            <a:r>
              <a:rPr sz="1950" dirty="0">
                <a:latin typeface="Symbol"/>
                <a:cs typeface="Symbol"/>
              </a:rPr>
              <a:t></a:t>
            </a:r>
            <a:r>
              <a:rPr sz="1950" spc="-185" dirty="0">
                <a:latin typeface="Times New Roman"/>
                <a:cs typeface="Times New Roman"/>
              </a:rPr>
              <a:t> </a:t>
            </a:r>
            <a:r>
              <a:rPr sz="2000" spc="-30" dirty="0">
                <a:latin typeface="Symbol"/>
                <a:cs typeface="Symbol"/>
              </a:rPr>
              <a:t></a:t>
            </a:r>
            <a:r>
              <a:rPr sz="2000" spc="-235" dirty="0">
                <a:latin typeface="Times New Roman"/>
                <a:cs typeface="Times New Roman"/>
              </a:rPr>
              <a:t> </a:t>
            </a:r>
            <a:r>
              <a:rPr sz="1950" dirty="0">
                <a:latin typeface="Times New Roman"/>
                <a:cs typeface="Times New Roman"/>
              </a:rPr>
              <a:t>,</a:t>
            </a:r>
            <a:endParaRPr sz="1950">
              <a:latin typeface="Times New Roman"/>
              <a:cs typeface="Times New Roman"/>
            </a:endParaRPr>
          </a:p>
          <a:p>
            <a:pPr marL="12700">
              <a:lnSpc>
                <a:spcPct val="100000"/>
              </a:lnSpc>
              <a:spcBef>
                <a:spcPts val="530"/>
              </a:spcBef>
            </a:pPr>
            <a:r>
              <a:rPr sz="1950" dirty="0">
                <a:latin typeface="Symbol"/>
                <a:cs typeface="Symbol"/>
              </a:rPr>
              <a:t></a:t>
            </a:r>
            <a:r>
              <a:rPr sz="1950" dirty="0">
                <a:latin typeface="Times New Roman"/>
                <a:cs typeface="Times New Roman"/>
              </a:rPr>
              <a:t> </a:t>
            </a:r>
            <a:r>
              <a:rPr sz="2000" spc="-30" dirty="0">
                <a:latin typeface="Symbol"/>
                <a:cs typeface="Symbol"/>
              </a:rPr>
              <a:t></a:t>
            </a:r>
            <a:r>
              <a:rPr sz="2000" spc="-30" dirty="0">
                <a:latin typeface="Times New Roman"/>
                <a:cs typeface="Times New Roman"/>
              </a:rPr>
              <a:t> </a:t>
            </a:r>
            <a:r>
              <a:rPr sz="1950" dirty="0">
                <a:latin typeface="Symbol"/>
                <a:cs typeface="Symbol"/>
              </a:rPr>
              <a:t></a:t>
            </a:r>
            <a:r>
              <a:rPr sz="1950" dirty="0">
                <a:latin typeface="Times New Roman"/>
                <a:cs typeface="Times New Roman"/>
              </a:rPr>
              <a:t> </a:t>
            </a:r>
            <a:r>
              <a:rPr sz="1950" i="1" dirty="0">
                <a:latin typeface="Times New Roman"/>
                <a:cs typeface="Times New Roman"/>
              </a:rPr>
              <a:t>x </a:t>
            </a:r>
            <a:r>
              <a:rPr sz="1950" dirty="0">
                <a:latin typeface="Symbol"/>
                <a:cs typeface="Symbol"/>
              </a:rPr>
              <a:t></a:t>
            </a:r>
            <a:r>
              <a:rPr sz="1950" spc="-80" dirty="0">
                <a:latin typeface="Times New Roman"/>
                <a:cs typeface="Times New Roman"/>
              </a:rPr>
              <a:t> </a:t>
            </a:r>
            <a:r>
              <a:rPr sz="1950" dirty="0">
                <a:latin typeface="Times New Roman"/>
                <a:cs typeface="Times New Roman"/>
              </a:rPr>
              <a:t>0.</a:t>
            </a:r>
            <a:endParaRPr sz="1950">
              <a:latin typeface="Times New Roman"/>
              <a:cs typeface="Times New Roman"/>
            </a:endParaRPr>
          </a:p>
        </p:txBody>
      </p:sp>
      <p:sp>
        <p:nvSpPr>
          <p:cNvPr id="7" name="object 7"/>
          <p:cNvSpPr txBox="1"/>
          <p:nvPr/>
        </p:nvSpPr>
        <p:spPr>
          <a:xfrm>
            <a:off x="5234940" y="2014220"/>
            <a:ext cx="642620"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a:t>
            </a:r>
            <a:r>
              <a:rPr sz="2000" spc="5" dirty="0">
                <a:latin typeface="Times New Roman"/>
                <a:cs typeface="Times New Roman"/>
              </a:rPr>
              <a:t>7</a:t>
            </a:r>
            <a:r>
              <a:rPr sz="2000" dirty="0">
                <a:latin typeface="Times New Roman"/>
                <a:cs typeface="Times New Roman"/>
              </a:rPr>
              <a:t>.</a:t>
            </a:r>
            <a:r>
              <a:rPr sz="2000" spc="5" dirty="0">
                <a:latin typeface="Times New Roman"/>
                <a:cs typeface="Times New Roman"/>
              </a:rPr>
              <a:t>68</a:t>
            </a:r>
            <a:r>
              <a:rPr sz="2000" dirty="0">
                <a:latin typeface="Times New Roman"/>
                <a:cs typeface="Times New Roman"/>
              </a:rPr>
              <a:t>)</a:t>
            </a:r>
            <a:endParaRPr sz="2000">
              <a:latin typeface="Times New Roman"/>
              <a:cs typeface="Times New Roman"/>
            </a:endParaRPr>
          </a:p>
        </p:txBody>
      </p:sp>
      <p:sp>
        <p:nvSpPr>
          <p:cNvPr id="8" name="object 8"/>
          <p:cNvSpPr txBox="1"/>
          <p:nvPr/>
        </p:nvSpPr>
        <p:spPr>
          <a:xfrm>
            <a:off x="364490" y="3232150"/>
            <a:ext cx="8315959" cy="2236470"/>
          </a:xfrm>
          <a:prstGeom prst="rect">
            <a:avLst/>
          </a:prstGeom>
        </p:spPr>
        <p:txBody>
          <a:bodyPr vert="horz" wrap="square" lIns="0" tIns="12700" rIns="0" bIns="0" rtlCol="0">
            <a:spAutoFit/>
          </a:bodyPr>
          <a:lstStyle/>
          <a:p>
            <a:pPr marL="12700" marR="406400">
              <a:lnSpc>
                <a:spcPct val="100000"/>
              </a:lnSpc>
              <a:spcBef>
                <a:spcPts val="100"/>
              </a:spcBef>
            </a:pPr>
            <a:r>
              <a:rPr sz="2000" dirty="0">
                <a:latin typeface="Times New Roman"/>
                <a:cs typeface="Times New Roman"/>
              </a:rPr>
              <a:t>As </a:t>
            </a:r>
            <a:r>
              <a:rPr sz="2000" spc="-5" dirty="0">
                <a:latin typeface="Times New Roman"/>
                <a:cs typeface="Times New Roman"/>
              </a:rPr>
              <a:t>the inverse </a:t>
            </a:r>
            <a:r>
              <a:rPr sz="2000" dirty="0">
                <a:latin typeface="Times New Roman"/>
                <a:cs typeface="Times New Roman"/>
              </a:rPr>
              <a:t>of </a:t>
            </a:r>
            <a:r>
              <a:rPr sz="2000" spc="-5" dirty="0">
                <a:latin typeface="Times New Roman"/>
                <a:cs typeface="Times New Roman"/>
              </a:rPr>
              <a:t>integration, </a:t>
            </a:r>
            <a:r>
              <a:rPr sz="2000" dirty="0">
                <a:latin typeface="Times New Roman"/>
                <a:cs typeface="Times New Roman"/>
              </a:rPr>
              <a:t>the </a:t>
            </a:r>
            <a:r>
              <a:rPr sz="2000" spc="-5" dirty="0">
                <a:latin typeface="Times New Roman"/>
                <a:cs typeface="Times New Roman"/>
              </a:rPr>
              <a:t>operation </a:t>
            </a:r>
            <a:r>
              <a:rPr sz="2000" dirty="0">
                <a:latin typeface="Times New Roman"/>
                <a:cs typeface="Times New Roman"/>
              </a:rPr>
              <a:t>of </a:t>
            </a:r>
            <a:r>
              <a:rPr sz="2000" spc="-5" dirty="0">
                <a:latin typeface="Times New Roman"/>
                <a:cs typeface="Times New Roman"/>
              </a:rPr>
              <a:t>differentiation </a:t>
            </a:r>
            <a:r>
              <a:rPr sz="2000" dirty="0">
                <a:latin typeface="Times New Roman"/>
                <a:cs typeface="Times New Roman"/>
              </a:rPr>
              <a:t>has </a:t>
            </a:r>
            <a:r>
              <a:rPr sz="2000" spc="-5" dirty="0">
                <a:latin typeface="Times New Roman"/>
                <a:cs typeface="Times New Roman"/>
              </a:rPr>
              <a:t>placed </a:t>
            </a:r>
            <a:r>
              <a:rPr sz="2000" dirty="0">
                <a:latin typeface="Times New Roman"/>
                <a:cs typeface="Times New Roman"/>
              </a:rPr>
              <a:t>an  </a:t>
            </a:r>
            <a:r>
              <a:rPr sz="2000" spc="-5" dirty="0">
                <a:latin typeface="Times New Roman"/>
                <a:cs typeface="Times New Roman"/>
              </a:rPr>
              <a:t>additional factor </a:t>
            </a:r>
            <a:r>
              <a:rPr sz="2000" i="1" dirty="0">
                <a:latin typeface="Times New Roman"/>
                <a:cs typeface="Times New Roman"/>
              </a:rPr>
              <a:t>n </a:t>
            </a:r>
            <a:r>
              <a:rPr sz="2000" spc="-5" dirty="0">
                <a:latin typeface="Times New Roman"/>
                <a:cs typeface="Times New Roman"/>
              </a:rPr>
              <a:t>in the numerator </a:t>
            </a:r>
            <a:r>
              <a:rPr sz="2000" dirty="0">
                <a:latin typeface="Times New Roman"/>
                <a:cs typeface="Times New Roman"/>
              </a:rPr>
              <a:t>of </a:t>
            </a:r>
            <a:r>
              <a:rPr sz="2000" spc="-5" dirty="0">
                <a:latin typeface="Times New Roman"/>
                <a:cs typeface="Times New Roman"/>
              </a:rPr>
              <a:t>each </a:t>
            </a:r>
            <a:r>
              <a:rPr sz="2000" spc="-10" dirty="0">
                <a:latin typeface="Times New Roman"/>
                <a:cs typeface="Times New Roman"/>
              </a:rPr>
              <a:t>term. </a:t>
            </a:r>
            <a:r>
              <a:rPr sz="2000" spc="-5" dirty="0">
                <a:latin typeface="Times New Roman"/>
                <a:cs typeface="Times New Roman"/>
              </a:rPr>
              <a:t>This </a:t>
            </a:r>
            <a:r>
              <a:rPr sz="2000" dirty="0">
                <a:latin typeface="Times New Roman"/>
                <a:cs typeface="Times New Roman"/>
              </a:rPr>
              <a:t>reduces </a:t>
            </a:r>
            <a:r>
              <a:rPr sz="2000" spc="-5" dirty="0">
                <a:latin typeface="Times New Roman"/>
                <a:cs typeface="Times New Roman"/>
              </a:rPr>
              <a:t>the rate </a:t>
            </a:r>
            <a:r>
              <a:rPr sz="2000" dirty="0">
                <a:latin typeface="Times New Roman"/>
                <a:cs typeface="Times New Roman"/>
              </a:rPr>
              <a:t>of  convergence and </a:t>
            </a:r>
            <a:r>
              <a:rPr sz="2000" spc="-10" dirty="0">
                <a:latin typeface="Times New Roman"/>
                <a:cs typeface="Times New Roman"/>
              </a:rPr>
              <a:t>may, </a:t>
            </a:r>
            <a:r>
              <a:rPr sz="2000" dirty="0">
                <a:latin typeface="Times New Roman"/>
                <a:cs typeface="Times New Roman"/>
              </a:rPr>
              <a:t>as </a:t>
            </a:r>
            <a:r>
              <a:rPr sz="2000" spc="-5" dirty="0">
                <a:latin typeface="Times New Roman"/>
                <a:cs typeface="Times New Roman"/>
              </a:rPr>
              <a:t>in </a:t>
            </a:r>
            <a:r>
              <a:rPr sz="2000" dirty="0">
                <a:latin typeface="Times New Roman"/>
                <a:cs typeface="Times New Roman"/>
              </a:rPr>
              <a:t>the </a:t>
            </a:r>
            <a:r>
              <a:rPr sz="2000" spc="-5" dirty="0">
                <a:latin typeface="Times New Roman"/>
                <a:cs typeface="Times New Roman"/>
              </a:rPr>
              <a:t>first case mentioned, </a:t>
            </a:r>
            <a:r>
              <a:rPr sz="2000" dirty="0">
                <a:latin typeface="Times New Roman"/>
                <a:cs typeface="Times New Roman"/>
              </a:rPr>
              <a:t>render </a:t>
            </a:r>
            <a:r>
              <a:rPr sz="2000" spc="-5" dirty="0">
                <a:latin typeface="Times New Roman"/>
                <a:cs typeface="Times New Roman"/>
              </a:rPr>
              <a:t>the differentiated  series</a:t>
            </a:r>
            <a:r>
              <a:rPr sz="2000" spc="-10" dirty="0">
                <a:latin typeface="Times New Roman"/>
                <a:cs typeface="Times New Roman"/>
              </a:rPr>
              <a:t> </a:t>
            </a:r>
            <a:r>
              <a:rPr sz="2000" spc="-5" dirty="0">
                <a:latin typeface="Times New Roman"/>
                <a:cs typeface="Times New Roman"/>
              </a:rPr>
              <a:t>divergent.</a:t>
            </a:r>
            <a:endParaRPr sz="2000">
              <a:latin typeface="Times New Roman"/>
              <a:cs typeface="Times New Roman"/>
            </a:endParaRPr>
          </a:p>
          <a:p>
            <a:pPr>
              <a:lnSpc>
                <a:spcPct val="100000"/>
              </a:lnSpc>
              <a:spcBef>
                <a:spcPts val="20"/>
              </a:spcBef>
            </a:pPr>
            <a:endParaRPr sz="2600">
              <a:latin typeface="Times New Roman"/>
              <a:cs typeface="Times New Roman"/>
            </a:endParaRPr>
          </a:p>
          <a:p>
            <a:pPr marL="152400" marR="5080" indent="-63500">
              <a:lnSpc>
                <a:spcPct val="100000"/>
              </a:lnSpc>
            </a:pPr>
            <a:r>
              <a:rPr sz="2000" dirty="0">
                <a:latin typeface="Times New Roman"/>
                <a:cs typeface="Times New Roman"/>
              </a:rPr>
              <a:t>In </a:t>
            </a:r>
            <a:r>
              <a:rPr sz="2000" spc="-5" dirty="0">
                <a:latin typeface="Times New Roman"/>
                <a:cs typeface="Times New Roman"/>
              </a:rPr>
              <a:t>general, term-by-term differentiation is permissible </a:t>
            </a:r>
            <a:r>
              <a:rPr sz="2000" dirty="0">
                <a:latin typeface="Times New Roman"/>
                <a:cs typeface="Times New Roman"/>
              </a:rPr>
              <a:t>under </a:t>
            </a:r>
            <a:r>
              <a:rPr sz="2000" spc="-5" dirty="0">
                <a:latin typeface="Times New Roman"/>
                <a:cs typeface="Times New Roman"/>
              </a:rPr>
              <a:t>the </a:t>
            </a:r>
            <a:r>
              <a:rPr sz="2000" spc="-10" dirty="0">
                <a:latin typeface="Times New Roman"/>
                <a:cs typeface="Times New Roman"/>
              </a:rPr>
              <a:t>same </a:t>
            </a:r>
            <a:r>
              <a:rPr sz="2000" spc="-5" dirty="0">
                <a:latin typeface="Times New Roman"/>
                <a:cs typeface="Times New Roman"/>
              </a:rPr>
              <a:t>conditions  listed </a:t>
            </a:r>
            <a:r>
              <a:rPr sz="2000" dirty="0">
                <a:latin typeface="Times New Roman"/>
                <a:cs typeface="Times New Roman"/>
              </a:rPr>
              <a:t>for uniform</a:t>
            </a:r>
            <a:r>
              <a:rPr sz="2000" spc="-15" dirty="0">
                <a:latin typeface="Times New Roman"/>
                <a:cs typeface="Times New Roman"/>
              </a:rPr>
              <a:t> </a:t>
            </a:r>
            <a:r>
              <a:rPr sz="2000" dirty="0">
                <a:latin typeface="Times New Roman"/>
                <a:cs typeface="Times New Roman"/>
              </a:rPr>
              <a:t>convergence.</a:t>
            </a:r>
            <a:endParaRPr sz="2000">
              <a:latin typeface="Times New Roman"/>
              <a:cs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TotalTime>
  <Words>3312</Words>
  <Application>Microsoft Office PowerPoint</Application>
  <PresentationFormat>On-screen Show (4:3)</PresentationFormat>
  <Paragraphs>741</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KNOWLEDGE INSTITUTE OF TECHNOLOGY   FOURIER SERIES AND ITS APPLICATION</vt:lpstr>
      <vt:lpstr>Fourier Series</vt:lpstr>
      <vt:lpstr>PowerPoint Presentation</vt:lpstr>
      <vt:lpstr>PowerPoint Presentation</vt:lpstr>
      <vt:lpstr>PowerPoint Presentation</vt:lpstr>
      <vt:lpstr>PowerPoint Presentation</vt:lpstr>
      <vt:lpstr>PowerPoint Presentation</vt:lpstr>
      <vt:lpstr>PowerPoint Presentation</vt:lpstr>
      <vt:lpstr>Figure 7.1 Fourier representation of sawtooth wave</vt:lpstr>
      <vt:lpstr>PowerPoint Presentation</vt:lpstr>
      <vt:lpstr>ln(1 re )  ln(1 re )</vt:lpstr>
      <vt:lpstr>PowerPoint Presentation</vt:lpstr>
      <vt:lpstr>PowerPoint Presentation</vt:lpstr>
      <vt:lpstr>PowerPoint Presentation</vt:lpstr>
      <vt:lpstr>PowerPoint Presentation</vt:lpstr>
      <vt:lpstr>These three possibilities, Taylor series, Fouries cosine series, and Fourier sine series,  are each perfectly valid in the original interval 0, . Outside, however, their behavior  is strikingly different (compare Fig. 7.3). Which of the three, then, is correct? This question has no answer, unless we are given more information about f(x). It may be  any of the three ot none of them. Our Fourier expansions are valid over the basic  interval. Unless the function f(x) is known to be periodic with a period equal to our  basic interval, or (1 n) th of our basic interval, there is no assurance whatever that  representation (Eq. (7.1)) will have any meaning outside the basic interval.</vt:lpstr>
      <vt:lpstr>PowerPoint Presentation</vt:lpstr>
      <vt:lpstr>replacing x in Eq. (7.1) with x L and t in Eq. (7.11) and (7.12) with t L (For convenience the interval in Eqs. (7.11) and (7.12) is shifted to    t   . )  The choice of the symmetric interval (-L, L) is not essential. For f(x) periodic with</vt:lpstr>
      <vt:lpstr>PowerPoint Presentation</vt:lpstr>
      <vt:lpstr>PowerPoint Presentation</vt:lpstr>
      <vt:lpstr>0  t   ,    t  0.</vt:lpstr>
      <vt:lpstr>PowerPoint Presentation</vt:lpstr>
      <vt:lpstr>PowerPoint Presentation</vt:lpstr>
      <vt:lpstr>PowerPoint Presentation</vt:lpstr>
      <vt:lpstr>PowerPoint Presentation</vt:lpstr>
      <vt:lpstr>PowerPoint Presentation</vt:lpstr>
      <vt:lpstr>7.4 Properties of Fourier Series</vt:lpstr>
      <vt:lpstr>PowerPoint Presentation</vt:lpstr>
      <vt:lpstr>PowerPoint Presentation</vt:lpstr>
      <vt:lpstr>PowerPoint Presentation</vt:lpstr>
      <vt:lpstr>which is the Fourier expansion of a square wave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EMS</cp:lastModifiedBy>
  <cp:revision>2</cp:revision>
  <dcterms:created xsi:type="dcterms:W3CDTF">2020-06-02T08:31:31Z</dcterms:created>
  <dcterms:modified xsi:type="dcterms:W3CDTF">2020-06-03T07:55:01Z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2012-10-10T00:00:00Z</vt:filetime>
  </property>
  <property fmtid="{D5CDD505-2E9C-101B-9397-08002B2CF9AE}" pid="3" name="Creator">
    <vt:lpwstr>Impress</vt:lpwstr>
  </property>
  <property fmtid="{D5CDD505-2E9C-101B-9397-08002B2CF9AE}" pid="4" name="LastSaved">
    <vt:filetime>2020-06-02T00:00:00Z</vt:filetime>
  </property>
</Properties>
</file>